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81" r:id="rId3"/>
    <p:sldId id="265" r:id="rId4"/>
    <p:sldId id="277" r:id="rId5"/>
    <p:sldId id="261" r:id="rId6"/>
    <p:sldId id="257" r:id="rId7"/>
    <p:sldId id="259" r:id="rId8"/>
    <p:sldId id="264" r:id="rId9"/>
    <p:sldId id="268" r:id="rId10"/>
    <p:sldId id="271" r:id="rId11"/>
    <p:sldId id="270" r:id="rId12"/>
    <p:sldId id="272" r:id="rId13"/>
    <p:sldId id="273" r:id="rId14"/>
    <p:sldId id="274" r:id="rId15"/>
    <p:sldId id="275" r:id="rId16"/>
    <p:sldId id="280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bond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>
      <p:cViewPr varScale="1">
        <p:scale>
          <a:sx n="104" d="100"/>
          <a:sy n="104" d="100"/>
        </p:scale>
        <p:origin x="-8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000" dirty="0" err="1" smtClean="0"/>
            <a:t>Gofyn</a:t>
          </a:r>
          <a:r>
            <a:rPr lang="en-GB" sz="2000" dirty="0" smtClean="0"/>
            <a:t> </a:t>
          </a:r>
          <a:r>
            <a:rPr lang="en-GB" sz="2000" dirty="0" err="1" smtClean="0"/>
            <a:t>cwestiynauu</a:t>
          </a:r>
          <a:endParaRPr lang="en-GB" sz="2000" dirty="0"/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/>
      <dgm:t>
        <a:bodyPr/>
        <a:lstStyle/>
        <a:p>
          <a:r>
            <a:rPr lang="en-GB" sz="2000" dirty="0" err="1" smtClean="0"/>
            <a:t>Casglu</a:t>
          </a:r>
          <a:r>
            <a:rPr lang="en-GB" sz="2000" dirty="0" smtClean="0"/>
            <a:t> data</a:t>
          </a:r>
          <a:endParaRPr lang="en-GB" sz="2000" dirty="0"/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err="1" smtClean="0"/>
            <a:t>Prosesu</a:t>
          </a:r>
          <a:r>
            <a:rPr lang="en-GB" sz="2000" dirty="0" smtClean="0"/>
            <a:t> a </a:t>
          </a:r>
          <a:r>
            <a:rPr lang="en-GB" sz="2000" dirty="0" err="1" smtClean="0"/>
            <a:t>chyflwyno</a:t>
          </a:r>
          <a:r>
            <a:rPr lang="en-GB" sz="2000" dirty="0" smtClean="0"/>
            <a:t> data</a:t>
          </a:r>
          <a:endParaRPr lang="en-GB" sz="2000" dirty="0"/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err="1" smtClean="0"/>
            <a:t>Dod</a:t>
          </a:r>
          <a:r>
            <a:rPr lang="en-GB" sz="2000" dirty="0" smtClean="0"/>
            <a:t> </a:t>
          </a:r>
          <a:r>
            <a:rPr lang="en-GB" sz="2000" dirty="0" err="1" smtClean="0"/>
            <a:t>i</a:t>
          </a:r>
          <a:r>
            <a:rPr lang="en-GB" sz="2000" dirty="0" smtClean="0"/>
            <a:t> </a:t>
          </a:r>
          <a:r>
            <a:rPr lang="en-GB" sz="2000" dirty="0" err="1" smtClean="0"/>
            <a:t>gasgliadau</a:t>
          </a:r>
          <a:endParaRPr lang="en-GB" sz="2000" dirty="0"/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/>
      <dgm:t>
        <a:bodyPr/>
        <a:lstStyle/>
        <a:p>
          <a:r>
            <a:rPr lang="en-GB" sz="2000" dirty="0" err="1" smtClean="0"/>
            <a:t>Gwerthuso’r</a:t>
          </a:r>
          <a:r>
            <a:rPr lang="en-GB" sz="2000" dirty="0" smtClean="0"/>
            <a:t> broses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err="1" smtClean="0"/>
            <a:t>Dadansoddi</a:t>
          </a:r>
          <a:r>
            <a:rPr lang="en-GB" sz="1800" dirty="0" smtClean="0"/>
            <a:t> a </a:t>
          </a:r>
          <a:r>
            <a:rPr lang="en-GB" sz="1800" dirty="0" err="1" smtClean="0"/>
            <a:t>chymhwyso</a:t>
          </a:r>
          <a:r>
            <a:rPr lang="en-GB" sz="1800" dirty="0" smtClean="0"/>
            <a:t> </a:t>
          </a:r>
          <a:r>
            <a:rPr lang="en-GB" sz="1800" dirty="0" err="1" smtClean="0"/>
            <a:t>dealltwriaeth</a:t>
          </a:r>
          <a:r>
            <a:rPr lang="en-GB" sz="1800" dirty="0" smtClean="0"/>
            <a:t> </a:t>
          </a:r>
          <a:r>
            <a:rPr lang="en-GB" sz="1800" dirty="0" err="1" smtClean="0"/>
            <a:t>ehangach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 custRadScaleRad="100323" custRadScaleInc="-13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9D2D8370-99F8-4067-90B1-36ABE1FE09E5}" type="presOf" srcId="{460A4A4C-917B-45BA-BC0D-2E5B9AC41DE6}" destId="{D11F0DF4-73CE-4A71-A405-93981F51BA62}" srcOrd="0" destOrd="0" presId="urn:microsoft.com/office/officeart/2005/8/layout/cycle5"/>
    <dgm:cxn modelId="{4ED69578-2EBA-433D-B5C3-1EE392EBA135}" type="presOf" srcId="{A956D613-26B2-4359-B815-F042744D8AD2}" destId="{312A0A7B-3F72-411F-82C4-930CFE90F186}" srcOrd="0" destOrd="0" presId="urn:microsoft.com/office/officeart/2005/8/layout/cycle5"/>
    <dgm:cxn modelId="{C0F84DDA-6D32-48D2-84E2-25CFB5CAD464}" type="presOf" srcId="{9D8196F3-6EE0-4DC0-A3AB-12DE916551EF}" destId="{C40B7444-EF56-4499-863A-1E94CDE436F0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0E069E81-A346-477D-A63E-EBD9A5AA9020}" type="presOf" srcId="{9BBE018E-989B-4345-BBC9-24AF1336B27E}" destId="{7C67BFB3-92CC-4943-8E4E-3E26A69B70C3}" srcOrd="0" destOrd="0" presId="urn:microsoft.com/office/officeart/2005/8/layout/cycle5"/>
    <dgm:cxn modelId="{B7C39D34-F095-4D70-8211-504486BD8534}" type="presOf" srcId="{8CBE956E-5609-4715-8D33-BE0AE2B4A413}" destId="{63B43598-80A3-4230-9059-7FF6ABAAA655}" srcOrd="0" destOrd="0" presId="urn:microsoft.com/office/officeart/2005/8/layout/cycle5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3B4BE678-AE27-4736-BBFB-9E351ABCAC99}" type="presOf" srcId="{1322D501-8E41-44E9-AD53-A20EDBAB530B}" destId="{52C1999B-37CC-4D8D-8F42-3B1FFA631B08}" srcOrd="0" destOrd="0" presId="urn:microsoft.com/office/officeart/2005/8/layout/cycle5"/>
    <dgm:cxn modelId="{95229EF6-45FC-4EA8-8ACD-7986AC833562}" type="presOf" srcId="{F4D4B2B5-1334-417D-94E6-C752E23A0274}" destId="{C617B9DE-F283-4306-9A94-93AB7F71241E}" srcOrd="0" destOrd="0" presId="urn:microsoft.com/office/officeart/2005/8/layout/cycle5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435BA609-21B5-4819-BA86-24E2A07A3197}" type="presOf" srcId="{1D94B371-F566-463A-85CC-87B987507294}" destId="{729AC451-7135-4E5E-A8E5-61F584175292}" srcOrd="0" destOrd="0" presId="urn:microsoft.com/office/officeart/2005/8/layout/cycle5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6B92640C-1F46-4E25-AB57-DD6F0665D181}" type="presOf" srcId="{755D5700-48D1-43C5-9927-F33E86F1EDF5}" destId="{22F9E0D4-4AE6-439E-B532-2FF4F06CE918}" srcOrd="0" destOrd="0" presId="urn:microsoft.com/office/officeart/2005/8/layout/cycle5"/>
    <dgm:cxn modelId="{2079AF56-115C-4124-A225-4B2C29724287}" type="presOf" srcId="{AFF2F518-19A6-4445-910F-56C46B23D236}" destId="{9A7FBC27-79E0-4963-8A55-9FEEAFC98D40}" srcOrd="0" destOrd="0" presId="urn:microsoft.com/office/officeart/2005/8/layout/cycle5"/>
    <dgm:cxn modelId="{D55E8899-B7B5-4419-ACC0-828258CE9E64}" type="presOf" srcId="{94EFE850-00CB-4D84-A0AC-CCE87A94DC71}" destId="{17FFEEEE-1C89-40B9-8FF2-D476697323C9}" srcOrd="0" destOrd="0" presId="urn:microsoft.com/office/officeart/2005/8/layout/cycle5"/>
    <dgm:cxn modelId="{A5B104B7-6B90-4336-B82D-CF79A55196E3}" type="presOf" srcId="{10CBCF0C-E0CE-4816-9EFD-79BF1A45C7CA}" destId="{771394E3-122C-4E8D-9BDF-DC77E087BBB6}" srcOrd="0" destOrd="0" presId="urn:microsoft.com/office/officeart/2005/8/layout/cycle5"/>
    <dgm:cxn modelId="{F4961D8C-AD6B-4CEB-A896-5F65EF92CB21}" type="presOf" srcId="{814CFDFC-262A-4243-8C23-3031943BBFB6}" destId="{F1B59174-BB7F-4280-8370-C92BCE8FC49B}" srcOrd="0" destOrd="0" presId="urn:microsoft.com/office/officeart/2005/8/layout/cycle5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446C0431-9866-458C-A017-1FB260404A2F}" type="presParOf" srcId="{771394E3-122C-4E8D-9BDF-DC77E087BBB6}" destId="{17FFEEEE-1C89-40B9-8FF2-D476697323C9}" srcOrd="0" destOrd="0" presId="urn:microsoft.com/office/officeart/2005/8/layout/cycle5"/>
    <dgm:cxn modelId="{3CFDC40A-4105-4C8A-84B2-14AC95779566}" type="presParOf" srcId="{771394E3-122C-4E8D-9BDF-DC77E087BBB6}" destId="{AD14550E-2F74-44DC-98FE-190D8000F1F7}" srcOrd="1" destOrd="0" presId="urn:microsoft.com/office/officeart/2005/8/layout/cycle5"/>
    <dgm:cxn modelId="{5F8D8953-C884-4651-94BA-660DBC8CAB2A}" type="presParOf" srcId="{771394E3-122C-4E8D-9BDF-DC77E087BBB6}" destId="{729AC451-7135-4E5E-A8E5-61F584175292}" srcOrd="2" destOrd="0" presId="urn:microsoft.com/office/officeart/2005/8/layout/cycle5"/>
    <dgm:cxn modelId="{2161C56B-1A2F-4ADD-9F0F-A1ED49DD5EB3}" type="presParOf" srcId="{771394E3-122C-4E8D-9BDF-DC77E087BBB6}" destId="{D11F0DF4-73CE-4A71-A405-93981F51BA62}" srcOrd="3" destOrd="0" presId="urn:microsoft.com/office/officeart/2005/8/layout/cycle5"/>
    <dgm:cxn modelId="{A012481B-D88A-4471-92F9-2CB6A7EAA14A}" type="presParOf" srcId="{771394E3-122C-4E8D-9BDF-DC77E087BBB6}" destId="{8FAB066A-2465-4D90-A971-63C6A0BA8D39}" srcOrd="4" destOrd="0" presId="urn:microsoft.com/office/officeart/2005/8/layout/cycle5"/>
    <dgm:cxn modelId="{902253C9-ACAB-4BA5-A1B5-91633DD3FC12}" type="presParOf" srcId="{771394E3-122C-4E8D-9BDF-DC77E087BBB6}" destId="{C40B7444-EF56-4499-863A-1E94CDE436F0}" srcOrd="5" destOrd="0" presId="urn:microsoft.com/office/officeart/2005/8/layout/cycle5"/>
    <dgm:cxn modelId="{39C8A566-C6E8-4F5C-BB45-718017DBF6BA}" type="presParOf" srcId="{771394E3-122C-4E8D-9BDF-DC77E087BBB6}" destId="{22F9E0D4-4AE6-439E-B532-2FF4F06CE918}" srcOrd="6" destOrd="0" presId="urn:microsoft.com/office/officeart/2005/8/layout/cycle5"/>
    <dgm:cxn modelId="{A4A0EB30-62B5-44EA-8941-7D784AEEB6EE}" type="presParOf" srcId="{771394E3-122C-4E8D-9BDF-DC77E087BBB6}" destId="{14DFB8C0-DC9A-496F-BE99-6A3C04F8AC57}" srcOrd="7" destOrd="0" presId="urn:microsoft.com/office/officeart/2005/8/layout/cycle5"/>
    <dgm:cxn modelId="{EFB85131-02DD-4E22-8060-D7CE9CC6537F}" type="presParOf" srcId="{771394E3-122C-4E8D-9BDF-DC77E087BBB6}" destId="{C617B9DE-F283-4306-9A94-93AB7F71241E}" srcOrd="8" destOrd="0" presId="urn:microsoft.com/office/officeart/2005/8/layout/cycle5"/>
    <dgm:cxn modelId="{62ECB1F2-D3EC-4739-9D8D-D0A83956125E}" type="presParOf" srcId="{771394E3-122C-4E8D-9BDF-DC77E087BBB6}" destId="{F1B59174-BB7F-4280-8370-C92BCE8FC49B}" srcOrd="9" destOrd="0" presId="urn:microsoft.com/office/officeart/2005/8/layout/cycle5"/>
    <dgm:cxn modelId="{C55ECADC-F16F-4A86-BA0E-C7914F8CE271}" type="presParOf" srcId="{771394E3-122C-4E8D-9BDF-DC77E087BBB6}" destId="{58DE00D5-1325-4AD9-8C57-B40729155FE6}" srcOrd="10" destOrd="0" presId="urn:microsoft.com/office/officeart/2005/8/layout/cycle5"/>
    <dgm:cxn modelId="{48C53CF7-4258-41C5-9C61-15AFDCB30796}" type="presParOf" srcId="{771394E3-122C-4E8D-9BDF-DC77E087BBB6}" destId="{7C67BFB3-92CC-4943-8E4E-3E26A69B70C3}" srcOrd="11" destOrd="0" presId="urn:microsoft.com/office/officeart/2005/8/layout/cycle5"/>
    <dgm:cxn modelId="{AF1C3F6E-D1A1-4166-9360-5411C4507F61}" type="presParOf" srcId="{771394E3-122C-4E8D-9BDF-DC77E087BBB6}" destId="{52C1999B-37CC-4D8D-8F42-3B1FFA631B08}" srcOrd="12" destOrd="0" presId="urn:microsoft.com/office/officeart/2005/8/layout/cycle5"/>
    <dgm:cxn modelId="{A7C5F0E7-0F71-4D09-B7CB-60D3019764D5}" type="presParOf" srcId="{771394E3-122C-4E8D-9BDF-DC77E087BBB6}" destId="{0A5051B8-F477-45E6-BF0C-49CF8F56881B}" srcOrd="13" destOrd="0" presId="urn:microsoft.com/office/officeart/2005/8/layout/cycle5"/>
    <dgm:cxn modelId="{35172057-F12F-4E56-97B7-AFBFA34DD395}" type="presParOf" srcId="{771394E3-122C-4E8D-9BDF-DC77E087BBB6}" destId="{9A7FBC27-79E0-4963-8A55-9FEEAFC98D40}" srcOrd="14" destOrd="0" presId="urn:microsoft.com/office/officeart/2005/8/layout/cycle5"/>
    <dgm:cxn modelId="{70A7D0DB-C3F3-49F8-B54C-7018A19AFC39}" type="presParOf" srcId="{771394E3-122C-4E8D-9BDF-DC77E087BBB6}" destId="{63B43598-80A3-4230-9059-7FF6ABAAA655}" srcOrd="15" destOrd="0" presId="urn:microsoft.com/office/officeart/2005/8/layout/cycle5"/>
    <dgm:cxn modelId="{08903749-920E-4A77-848C-18981187931C}" type="presParOf" srcId="{771394E3-122C-4E8D-9BDF-DC77E087BBB6}" destId="{1B83D303-29E0-4FFC-A963-627236F789EE}" srcOrd="16" destOrd="0" presId="urn:microsoft.com/office/officeart/2005/8/layout/cycle5"/>
    <dgm:cxn modelId="{D2AA2212-3BAA-4F7A-A298-C873706801FB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40357" y="-42269"/>
          <a:ext cx="1758517" cy="935244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Gofyn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cwestiynauu</a:t>
          </a:r>
          <a:endParaRPr lang="en-GB" sz="2000" kern="1200" dirty="0"/>
        </a:p>
      </dsp:txBody>
      <dsp:txXfrm>
        <a:off x="3286012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20" y="425304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0707" y="248421"/>
              </a:moveTo>
              <a:arcTo wR="2204144" hR="2204144" stAng="17847895" swAng="7725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Casglu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Prosesu</a:t>
          </a:r>
          <a:r>
            <a:rPr lang="en-GB" sz="2000" kern="1200" dirty="0" smtClean="0"/>
            <a:t> a </a:t>
          </a:r>
          <a:r>
            <a:rPr lang="en-GB" sz="2000" kern="1200" dirty="0" err="1" smtClean="0"/>
            <a:t>chyflwyno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Dadansoddi</a:t>
          </a:r>
          <a:r>
            <a:rPr lang="en-GB" sz="1800" kern="1200" dirty="0" smtClean="0"/>
            <a:t> a </a:t>
          </a:r>
          <a:r>
            <a:rPr lang="en-GB" sz="1800" kern="1200" dirty="0" err="1" smtClean="0"/>
            <a:t>chymhwyso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dealltwriaeth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ehangach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Dod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gasgliadau</a:t>
          </a:r>
          <a:endParaRPr lang="en-GB" sz="2000" kern="1200" dirty="0"/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Gwerthuso’r</a:t>
          </a:r>
          <a:r>
            <a:rPr lang="en-GB" sz="2000" kern="1200" dirty="0" smtClean="0"/>
            <a:t> broses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6019" y="42530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3906" y="527041"/>
              </a:moveTo>
              <a:arcTo wR="2204144" hR="2204144" stAng="13772542" swAng="75087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8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1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93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9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9799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248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1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9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4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73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5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4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3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3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0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TGAU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Cwestiynau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61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0659" y="340065"/>
            <a:ext cx="6725110" cy="1320800"/>
          </a:xfrm>
        </p:spPr>
        <p:txBody>
          <a:bodyPr>
            <a:normAutofit/>
          </a:bodyPr>
          <a:lstStyle/>
          <a:p>
            <a:r>
              <a:rPr lang="en-GB" sz="3200" dirty="0" err="1"/>
              <a:t>Aneddiadau</a:t>
            </a:r>
            <a:r>
              <a:rPr lang="en-GB" sz="3200" dirty="0"/>
              <a:t> </a:t>
            </a:r>
            <a:r>
              <a:rPr lang="en-GB" sz="3200" dirty="0" err="1"/>
              <a:t>gwledig</a:t>
            </a:r>
            <a:r>
              <a:rPr lang="en-GB" sz="3200" dirty="0"/>
              <a:t> – pa </a:t>
            </a:r>
            <a:r>
              <a:rPr lang="en-GB" sz="3200" dirty="0" err="1"/>
              <a:t>gwestiynau</a:t>
            </a:r>
            <a:r>
              <a:rPr lang="en-GB" sz="3200" dirty="0"/>
              <a:t> </a:t>
            </a:r>
            <a:r>
              <a:rPr lang="en-GB" sz="3200" dirty="0" err="1"/>
              <a:t>allech</a:t>
            </a:r>
            <a:r>
              <a:rPr lang="en-GB" sz="3200" dirty="0"/>
              <a:t> chi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gofyn</a:t>
            </a:r>
            <a:r>
              <a:rPr lang="en-GB" sz="3200" dirty="0"/>
              <a:t>?</a:t>
            </a:r>
            <a:endParaRPr lang="en-GB" sz="2800" dirty="0"/>
          </a:p>
        </p:txBody>
      </p:sp>
      <p:pic>
        <p:nvPicPr>
          <p:cNvPr id="5122" name="Picture 2" descr="C:\Users\Simon\Pictures\Wales 2016\IMG_7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9" y="1674526"/>
            <a:ext cx="3531301" cy="2354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imon\Pictures\Wales 2016\IMG_7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3" y="4180578"/>
            <a:ext cx="3529847" cy="23532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imon\Pictures\Wales 2016\IMG_7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4526"/>
            <a:ext cx="3563888" cy="2375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imon\Pictures\Wales 2016\IMG_76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61" y="4169231"/>
            <a:ext cx="3563888" cy="2375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39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Aneddiadau</a:t>
            </a:r>
            <a:r>
              <a:rPr lang="en-GB" dirty="0"/>
              <a:t> </a:t>
            </a:r>
            <a:r>
              <a:rPr lang="en-GB" dirty="0" err="1"/>
              <a:t>gwledig</a:t>
            </a:r>
            <a:r>
              <a:rPr lang="en-GB" dirty="0"/>
              <a:t> – pa </a:t>
            </a:r>
            <a:r>
              <a:rPr lang="en-GB" dirty="0" err="1"/>
              <a:t>gwestiynau</a:t>
            </a:r>
            <a:r>
              <a:rPr lang="en-GB" dirty="0"/>
              <a:t> </a:t>
            </a:r>
            <a:r>
              <a:rPr lang="en-GB" dirty="0" err="1"/>
              <a:t>allech</a:t>
            </a:r>
            <a:r>
              <a:rPr lang="en-GB" dirty="0"/>
              <a:t> chi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gofyn</a:t>
            </a:r>
            <a:r>
              <a:rPr lang="en-GB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Beth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o </a:t>
            </a:r>
            <a:r>
              <a:rPr lang="en-GB" dirty="0" err="1"/>
              <a:t>newid</a:t>
            </a:r>
            <a:r>
              <a:rPr lang="en-GB" dirty="0"/>
              <a:t>?</a:t>
            </a:r>
          </a:p>
          <a:p>
            <a:r>
              <a:rPr lang="en-GB" dirty="0" err="1"/>
              <a:t>Ydy’r</a:t>
            </a:r>
            <a:r>
              <a:rPr lang="en-GB" dirty="0"/>
              <a:t> </a:t>
            </a:r>
            <a:r>
              <a:rPr lang="en-GB" dirty="0" err="1"/>
              <a:t>pentref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bentref</a:t>
            </a:r>
            <a:r>
              <a:rPr lang="en-GB" dirty="0"/>
              <a:t> </a:t>
            </a:r>
            <a:r>
              <a:rPr lang="en-GB" dirty="0" err="1"/>
              <a:t>cymudol</a:t>
            </a:r>
            <a:r>
              <a:rPr lang="en-GB" dirty="0"/>
              <a:t>? </a:t>
            </a:r>
          </a:p>
          <a:p>
            <a:r>
              <a:rPr lang="en-GB" dirty="0"/>
              <a:t>Beth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materion</a:t>
            </a:r>
            <a:r>
              <a:rPr lang="en-GB" dirty="0"/>
              <a:t> </a:t>
            </a:r>
            <a:r>
              <a:rPr lang="en-GB" dirty="0" err="1"/>
              <a:t>amgylcheddol</a:t>
            </a:r>
            <a:r>
              <a:rPr lang="en-GB" dirty="0"/>
              <a:t>?</a:t>
            </a:r>
          </a:p>
          <a:p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risg</a:t>
            </a:r>
            <a:r>
              <a:rPr lang="en-GB" dirty="0"/>
              <a:t> o </a:t>
            </a:r>
            <a:r>
              <a:rPr lang="en-GB" dirty="0" err="1"/>
              <a:t>lifogydd</a:t>
            </a:r>
            <a:r>
              <a:rPr lang="en-GB" dirty="0"/>
              <a:t>?</a:t>
            </a:r>
          </a:p>
          <a:p>
            <a:r>
              <a:rPr lang="en-GB" dirty="0" err="1"/>
              <a:t>Ydy’r</a:t>
            </a:r>
            <a:r>
              <a:rPr lang="en-GB" dirty="0"/>
              <a:t> </a:t>
            </a:r>
            <a:r>
              <a:rPr lang="en-GB" dirty="0" err="1"/>
              <a:t>pentref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tyfu</a:t>
            </a:r>
            <a:r>
              <a:rPr lang="en-GB" dirty="0"/>
              <a:t> </a:t>
            </a:r>
            <a:r>
              <a:rPr lang="en-GB" dirty="0" err="1"/>
              <a:t>neu’n</a:t>
            </a:r>
            <a:r>
              <a:rPr lang="en-GB" dirty="0"/>
              <a:t> </a:t>
            </a:r>
            <a:r>
              <a:rPr lang="en-GB" dirty="0" err="1"/>
              <a:t>dirywio</a:t>
            </a:r>
            <a:r>
              <a:rPr lang="en-GB" dirty="0"/>
              <a:t>?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7" name="Picture 2" descr="C:\Users\Simon\Pictures\Wales 2016\IMG_76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85082"/>
            <a:ext cx="4679694" cy="31161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80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396539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Microhinsoddau</a:t>
            </a:r>
            <a:r>
              <a:rPr lang="en-GB" dirty="0"/>
              <a:t> – pa </a:t>
            </a:r>
            <a:r>
              <a:rPr lang="en-GB" dirty="0" err="1"/>
              <a:t>gwestiynau</a:t>
            </a:r>
            <a:r>
              <a:rPr lang="en-GB" dirty="0"/>
              <a:t> </a:t>
            </a:r>
            <a:r>
              <a:rPr lang="en-GB" dirty="0" err="1"/>
              <a:t>allech</a:t>
            </a:r>
            <a:r>
              <a:rPr lang="en-GB" dirty="0"/>
              <a:t> chi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gofyn</a:t>
            </a:r>
            <a:r>
              <a:rPr lang="en-GB" dirty="0"/>
              <a:t>?</a:t>
            </a:r>
          </a:p>
        </p:txBody>
      </p:sp>
      <p:pic>
        <p:nvPicPr>
          <p:cNvPr id="6147" name="Picture 3" descr="C:\Users\Simon\Pictures\Wales 2016\IMG_7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312368" cy="22082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imon\Pictures\Wales 2016\IMG_7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168352" cy="47525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imon\Pictures\Wales 2016\786CANON\IMG_8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84" y="4247958"/>
            <a:ext cx="3296832" cy="21978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27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13157"/>
            <a:ext cx="7490792" cy="1320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4000" dirty="0" err="1"/>
              <a:t>Microhinsoddau</a:t>
            </a:r>
            <a:r>
              <a:rPr lang="en-GB" sz="4000" dirty="0"/>
              <a:t> – pa </a:t>
            </a:r>
            <a:r>
              <a:rPr lang="en-GB" sz="4000" dirty="0" err="1"/>
              <a:t>gwestiynau</a:t>
            </a:r>
            <a:r>
              <a:rPr lang="en-GB" sz="4000" dirty="0"/>
              <a:t> </a:t>
            </a:r>
            <a:r>
              <a:rPr lang="en-GB" sz="4000" dirty="0" err="1"/>
              <a:t>allech</a:t>
            </a:r>
            <a:r>
              <a:rPr lang="en-GB" sz="4000" dirty="0"/>
              <a:t> chi </a:t>
            </a:r>
            <a:r>
              <a:rPr lang="en-GB" sz="4000" dirty="0" err="1"/>
              <a:t>eu</a:t>
            </a:r>
            <a:r>
              <a:rPr lang="en-GB" sz="4000" dirty="0"/>
              <a:t> </a:t>
            </a:r>
            <a:r>
              <a:rPr lang="en-GB" sz="4000" dirty="0" err="1"/>
              <a:t>gofyn</a:t>
            </a:r>
            <a:r>
              <a:rPr lang="en-GB" sz="4000" dirty="0"/>
              <a:t>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746376" cy="3880772"/>
          </a:xfrm>
        </p:spPr>
        <p:txBody>
          <a:bodyPr>
            <a:normAutofit/>
          </a:bodyPr>
          <a:lstStyle/>
          <a:p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yna</a:t>
            </a:r>
            <a:r>
              <a:rPr lang="en-GB" dirty="0"/>
              <a:t> </a:t>
            </a:r>
            <a:r>
              <a:rPr lang="en-GB" dirty="0" err="1"/>
              <a:t>newidiadau</a:t>
            </a:r>
            <a:r>
              <a:rPr lang="en-GB" dirty="0"/>
              <a:t> </a:t>
            </a:r>
            <a:r>
              <a:rPr lang="en-GB" dirty="0" err="1"/>
              <a:t>microhinsoddol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draws </a:t>
            </a:r>
            <a:r>
              <a:rPr lang="en-GB" dirty="0" err="1"/>
              <a:t>dyffryn</a:t>
            </a:r>
            <a:r>
              <a:rPr lang="en-GB" dirty="0"/>
              <a:t>? </a:t>
            </a:r>
          </a:p>
          <a:p>
            <a:r>
              <a:rPr lang="en-GB" dirty="0" err="1"/>
              <a:t>Ydy</a:t>
            </a:r>
            <a:r>
              <a:rPr lang="en-GB" dirty="0"/>
              <a:t> </a:t>
            </a:r>
            <a:r>
              <a:rPr lang="en-GB" dirty="0" err="1"/>
              <a:t>defnydd</a:t>
            </a:r>
            <a:r>
              <a:rPr lang="en-GB" dirty="0"/>
              <a:t> </a:t>
            </a:r>
            <a:r>
              <a:rPr lang="en-GB" dirty="0" err="1"/>
              <a:t>tir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ficrohinsawdd</a:t>
            </a:r>
            <a:r>
              <a:rPr lang="en-GB" dirty="0"/>
              <a:t>? 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llystyfiant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ficrohinsawdd</a:t>
            </a:r>
            <a:r>
              <a:rPr lang="en-GB" dirty="0"/>
              <a:t>? </a:t>
            </a:r>
          </a:p>
          <a:p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ynys</a:t>
            </a:r>
            <a:r>
              <a:rPr lang="en-GB" dirty="0"/>
              <a:t> </a:t>
            </a:r>
            <a:r>
              <a:rPr lang="en-GB" dirty="0" err="1"/>
              <a:t>wres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pentref</a:t>
            </a:r>
            <a:r>
              <a:rPr lang="en-GB" dirty="0"/>
              <a:t>?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amodau</a:t>
            </a:r>
            <a:r>
              <a:rPr lang="en-GB" dirty="0"/>
              <a:t> </a:t>
            </a:r>
            <a:r>
              <a:rPr lang="en-GB" dirty="0" err="1"/>
              <a:t>tywydd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ficrohinsoddau</a:t>
            </a:r>
            <a:r>
              <a:rPr lang="en-GB" dirty="0"/>
              <a:t>? </a:t>
            </a:r>
          </a:p>
        </p:txBody>
      </p:sp>
      <p:pic>
        <p:nvPicPr>
          <p:cNvPr id="12" name="Picture 5" descr="C:\Users\Simon\Pictures\Wales 2016\IMG_75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159924"/>
            <a:ext cx="2584060" cy="38814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01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6347714" cy="1320800"/>
          </a:xfrm>
        </p:spPr>
        <p:txBody>
          <a:bodyPr>
            <a:normAutofit/>
          </a:bodyPr>
          <a:lstStyle/>
          <a:p>
            <a:r>
              <a:rPr lang="de-DE" dirty="0"/>
              <a:t>Twristiaeth – pa gwestiynau allech chi eu gofyn?</a:t>
            </a:r>
            <a:endParaRPr lang="en-GB" dirty="0"/>
          </a:p>
        </p:txBody>
      </p:sp>
      <p:pic>
        <p:nvPicPr>
          <p:cNvPr id="7170" name="Picture 2" descr="C:\Users\Simon\Pictures\Wales 2016\785CANON\IMG_8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912768" cy="460851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3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>
                <a:solidFill>
                  <a:prstClr val="black"/>
                </a:solidFill>
              </a:rPr>
              <a:t>– </a:t>
            </a:r>
            <a:r>
              <a:rPr lang="en-GB" dirty="0"/>
              <a:t>pa </a:t>
            </a:r>
            <a:r>
              <a:rPr lang="en-GB" dirty="0" err="1"/>
              <a:t>gwestiynau</a:t>
            </a:r>
            <a:r>
              <a:rPr lang="en-GB" dirty="0"/>
              <a:t> </a:t>
            </a:r>
            <a:r>
              <a:rPr lang="en-GB" dirty="0" err="1"/>
              <a:t>allech</a:t>
            </a:r>
            <a:r>
              <a:rPr lang="en-GB" dirty="0"/>
              <a:t> chi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gofyn</a:t>
            </a:r>
            <a:r>
              <a:rPr lang="en-GB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242320" cy="388077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Beth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effeithiau</a:t>
            </a:r>
            <a:r>
              <a:rPr lang="en-GB" dirty="0"/>
              <a:t> </a:t>
            </a:r>
            <a:r>
              <a:rPr lang="en-GB" dirty="0" err="1"/>
              <a:t>amgylcheddol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? </a:t>
            </a:r>
          </a:p>
          <a:p>
            <a:r>
              <a:rPr lang="en-GB" dirty="0"/>
              <a:t>O </a:t>
            </a:r>
            <a:r>
              <a:rPr lang="en-GB" dirty="0" err="1"/>
              <a:t>ble</a:t>
            </a:r>
            <a:r>
              <a:rPr lang="en-GB" dirty="0"/>
              <a:t> daw </a:t>
            </a:r>
            <a:r>
              <a:rPr lang="en-GB" dirty="0" err="1"/>
              <a:t>twristiaid</a:t>
            </a:r>
            <a:r>
              <a:rPr lang="en-GB" dirty="0"/>
              <a:t>?</a:t>
            </a:r>
          </a:p>
          <a:p>
            <a:r>
              <a:rPr lang="en-GB" dirty="0"/>
              <a:t>Pam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twristiaid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denu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ardal</a:t>
            </a:r>
            <a:r>
              <a:rPr lang="en-GB" dirty="0"/>
              <a:t>? </a:t>
            </a:r>
          </a:p>
          <a:p>
            <a:r>
              <a:rPr lang="en-GB" dirty="0"/>
              <a:t>Beth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bod </a:t>
            </a:r>
            <a:r>
              <a:rPr lang="en-GB" dirty="0" err="1"/>
              <a:t>hwn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safle</a:t>
            </a:r>
            <a:r>
              <a:rPr lang="en-GB" dirty="0"/>
              <a:t> pot </a:t>
            </a:r>
            <a:r>
              <a:rPr lang="en-GB" dirty="0" err="1"/>
              <a:t>mêl</a:t>
            </a:r>
            <a:r>
              <a:rPr lang="en-GB" dirty="0"/>
              <a:t>? </a:t>
            </a:r>
          </a:p>
          <a:p>
            <a:endParaRPr lang="en-GB" dirty="0"/>
          </a:p>
        </p:txBody>
      </p:sp>
      <p:pic>
        <p:nvPicPr>
          <p:cNvPr id="7" name="Picture 2" descr="C:\Users\Simon\Pictures\Wales 2016\785CANON\IMG_85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2160589"/>
            <a:ext cx="4170868" cy="278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712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9925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Pa </a:t>
            </a:r>
            <a:r>
              <a:rPr lang="en-GB" dirty="0" err="1"/>
              <a:t>ffactorau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ymchwiliad</a:t>
            </a:r>
            <a:r>
              <a:rPr lang="en-GB" dirty="0"/>
              <a:t> da?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5986" y="1700808"/>
            <a:ext cx="18458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hawdd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25077" y="2395737"/>
            <a:ext cx="59766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seiliedig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ddamcaniaeth</a:t>
            </a:r>
            <a:r>
              <a:rPr lang="en-GB" dirty="0"/>
              <a:t> </a:t>
            </a:r>
            <a:r>
              <a:rPr lang="en-GB" dirty="0" err="1"/>
              <a:t>ddaearyddol</a:t>
            </a:r>
            <a:r>
              <a:rPr lang="en-GB" dirty="0"/>
              <a:t> </a:t>
            </a:r>
            <a:r>
              <a:rPr lang="en-GB" dirty="0" err="1"/>
              <a:t>gadarn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25722" y="5018862"/>
            <a:ext cx="47635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dirty="0"/>
              <a:t> </a:t>
            </a:r>
            <a:r>
              <a:rPr lang="en-GB" dirty="0" err="1"/>
              <a:t>Gellir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amgylchedd</a:t>
            </a:r>
            <a:r>
              <a:rPr lang="en-GB" dirty="0"/>
              <a:t> </a:t>
            </a:r>
            <a:r>
              <a:rPr lang="en-GB" dirty="0" err="1"/>
              <a:t>diogel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995832"/>
            <a:ext cx="43889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lleoliad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hygyrch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5077" y="3640081"/>
            <a:ext cx="45225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/>
              <a:t> </a:t>
            </a:r>
            <a:r>
              <a:rPr lang="en-GB" dirty="0" err="1"/>
              <a:t>Gellir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ychydig</a:t>
            </a:r>
            <a:r>
              <a:rPr lang="en-GB" dirty="0"/>
              <a:t> o </a:t>
            </a:r>
            <a:r>
              <a:rPr lang="en-GB" dirty="0" err="1"/>
              <a:t>oriau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77935" y="4283804"/>
            <a:ext cx="23859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F</a:t>
            </a:r>
            <a:r>
              <a:rPr lang="en-GB" dirty="0"/>
              <a:t> Mae </a:t>
            </a:r>
            <a:r>
              <a:rPr lang="en-GB" dirty="0" err="1"/>
              <a:t>siopau</a:t>
            </a:r>
            <a:r>
              <a:rPr lang="en-GB" dirty="0"/>
              <a:t> </a:t>
            </a:r>
            <a:r>
              <a:rPr lang="en-GB" dirty="0" err="1"/>
              <a:t>gerllaw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53569" y="4210300"/>
            <a:ext cx="30963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G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gorlifo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417525" y="1647635"/>
            <a:ext cx="33389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aeaf</a:t>
            </a:r>
            <a:r>
              <a:rPr lang="en-GB" dirty="0"/>
              <a:t> ac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bwrw</a:t>
            </a:r>
            <a:r>
              <a:rPr lang="en-GB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735" y="5204870"/>
            <a:ext cx="21323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Ŵyl</a:t>
            </a:r>
            <a:r>
              <a:rPr lang="en-GB" dirty="0"/>
              <a:t> y Banc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5988" y="5951295"/>
            <a:ext cx="57833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J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bodloni</a:t>
            </a:r>
            <a:r>
              <a:rPr lang="en-GB" dirty="0"/>
              <a:t> </a:t>
            </a:r>
            <a:r>
              <a:rPr lang="en-GB" dirty="0" err="1"/>
              <a:t>meini</a:t>
            </a:r>
            <a:r>
              <a:rPr lang="en-GB" dirty="0"/>
              <a:t> </a:t>
            </a:r>
            <a:r>
              <a:rPr lang="en-GB" dirty="0" err="1"/>
              <a:t>prawf</a:t>
            </a:r>
            <a:r>
              <a:rPr lang="en-GB" dirty="0"/>
              <a:t> </a:t>
            </a:r>
            <a:r>
              <a:rPr lang="en-GB" dirty="0" err="1"/>
              <a:t>dewisedig</a:t>
            </a:r>
            <a:r>
              <a:rPr lang="en-GB" dirty="0"/>
              <a:t> CBAC</a:t>
            </a:r>
          </a:p>
        </p:txBody>
      </p:sp>
    </p:spTree>
    <p:extLst>
      <p:ext uri="{BB962C8B-B14F-4D97-AF65-F5344CB8AC3E}">
        <p14:creationId xmlns:p14="http://schemas.microsoft.com/office/powerpoint/2010/main" val="90732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65" y="356030"/>
            <a:ext cx="7773320" cy="63498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dirty="0"/>
              <a:t>Pa </a:t>
            </a:r>
            <a:r>
              <a:rPr lang="en-GB" sz="3200" dirty="0" err="1"/>
              <a:t>ffactorau</a:t>
            </a:r>
            <a:r>
              <a:rPr lang="en-GB" sz="3200" dirty="0"/>
              <a:t> </a:t>
            </a:r>
            <a:r>
              <a:rPr lang="en-GB" sz="3200" dirty="0" err="1"/>
              <a:t>sy’n</a:t>
            </a:r>
            <a:r>
              <a:rPr lang="en-GB" sz="3200" dirty="0"/>
              <a:t> </a:t>
            </a:r>
            <a:r>
              <a:rPr lang="en-GB" sz="3200" dirty="0" err="1"/>
              <a:t>gwneud</a:t>
            </a:r>
            <a:r>
              <a:rPr lang="en-GB" sz="3200" dirty="0"/>
              <a:t> </a:t>
            </a:r>
            <a:r>
              <a:rPr lang="en-GB" sz="3200" dirty="0" err="1"/>
              <a:t>ymchwiliad</a:t>
            </a:r>
            <a:r>
              <a:rPr lang="en-GB" sz="3200" dirty="0"/>
              <a:t> da?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2685" y="6339300"/>
            <a:ext cx="5582652" cy="36933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+mj-lt"/>
              </a:rPr>
              <a:t>Dan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ba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amodau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y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gallai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rhai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o’r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lleill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+mj-lt"/>
              </a:rPr>
              <a:t>fod</a:t>
            </a:r>
            <a:r>
              <a:rPr lang="en-GB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+mj-lt"/>
              </a:rPr>
              <a:t>yn</a:t>
            </a:r>
            <a:r>
              <a:rPr lang="en-GB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dda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8453" y="1293911"/>
            <a:ext cx="18458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hawdd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988840"/>
            <a:ext cx="59766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GB" dirty="0"/>
              <a:t> </a:t>
            </a:r>
            <a:r>
              <a:rPr lang="en-GB" dirty="0" err="1">
                <a:solidFill>
                  <a:schemeClr val="accent5"/>
                </a:solidFill>
              </a:rPr>
              <a:t>Mae’n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seiliedig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ar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ddamcaniaeth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ddaearyddol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gadarn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8189" y="4611965"/>
            <a:ext cx="47635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dirty="0"/>
              <a:t> </a:t>
            </a:r>
            <a:r>
              <a:rPr lang="en-GB" dirty="0" err="1">
                <a:solidFill>
                  <a:schemeClr val="accent5"/>
                </a:solidFill>
              </a:rPr>
              <a:t>Gellir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ei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wneud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mewn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amgylchedd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diogel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2607894"/>
            <a:ext cx="43889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dirty="0"/>
              <a:t> </a:t>
            </a:r>
            <a:r>
              <a:rPr lang="en-GB" dirty="0" err="1">
                <a:solidFill>
                  <a:schemeClr val="accent5"/>
                </a:solidFill>
              </a:rPr>
              <a:t>Mae’r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lleoliad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gwaith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maes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yn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hygyrch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3233184"/>
            <a:ext cx="45225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/>
              <a:t> </a:t>
            </a:r>
            <a:r>
              <a:rPr lang="en-GB" dirty="0" err="1">
                <a:solidFill>
                  <a:schemeClr val="accent5"/>
                </a:solidFill>
              </a:rPr>
              <a:t>Gellir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casglu</a:t>
            </a:r>
            <a:r>
              <a:rPr lang="en-GB" dirty="0">
                <a:solidFill>
                  <a:schemeClr val="accent5"/>
                </a:solidFill>
              </a:rPr>
              <a:t> data </a:t>
            </a:r>
            <a:r>
              <a:rPr lang="en-GB" dirty="0" err="1">
                <a:solidFill>
                  <a:schemeClr val="accent5"/>
                </a:solidFill>
              </a:rPr>
              <a:t>mewn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ychydig</a:t>
            </a:r>
            <a:r>
              <a:rPr lang="en-GB" dirty="0">
                <a:solidFill>
                  <a:schemeClr val="accent5"/>
                </a:solidFill>
              </a:rPr>
              <a:t> o </a:t>
            </a:r>
            <a:r>
              <a:rPr lang="en-GB" dirty="0" err="1">
                <a:solidFill>
                  <a:schemeClr val="accent5"/>
                </a:solidFill>
              </a:rPr>
              <a:t>oriau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0402" y="3876907"/>
            <a:ext cx="23859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F</a:t>
            </a:r>
            <a:r>
              <a:rPr lang="en-GB" dirty="0"/>
              <a:t> Mae </a:t>
            </a:r>
            <a:r>
              <a:rPr lang="en-GB" dirty="0" err="1"/>
              <a:t>siopau</a:t>
            </a:r>
            <a:r>
              <a:rPr lang="en-GB" dirty="0"/>
              <a:t> </a:t>
            </a:r>
            <a:r>
              <a:rPr lang="en-GB" dirty="0" err="1"/>
              <a:t>gerllaw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896036" y="3803403"/>
            <a:ext cx="30963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G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gorlifo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159992" y="1240738"/>
            <a:ext cx="33389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aeaf</a:t>
            </a:r>
            <a:r>
              <a:rPr lang="en-GB" dirty="0"/>
              <a:t> ac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bwrw</a:t>
            </a:r>
            <a:r>
              <a:rPr lang="en-GB" dirty="0"/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202" y="4797973"/>
            <a:ext cx="21323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Ŵyl</a:t>
            </a:r>
            <a:r>
              <a:rPr lang="en-GB" dirty="0"/>
              <a:t> y Banc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48455" y="5544398"/>
            <a:ext cx="57833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J</a:t>
            </a:r>
            <a:r>
              <a:rPr lang="en-GB" dirty="0"/>
              <a:t> </a:t>
            </a:r>
            <a:r>
              <a:rPr lang="en-GB" dirty="0" err="1">
                <a:solidFill>
                  <a:schemeClr val="accent5"/>
                </a:solidFill>
              </a:rPr>
              <a:t>Mae’n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bodloni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meini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prawf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dewisedig</a:t>
            </a:r>
            <a:r>
              <a:rPr lang="en-GB" dirty="0">
                <a:solidFill>
                  <a:schemeClr val="accent5"/>
                </a:solidFill>
              </a:rPr>
              <a:t> CBAC</a:t>
            </a:r>
          </a:p>
        </p:txBody>
      </p:sp>
    </p:spTree>
    <p:extLst>
      <p:ext uri="{BB962C8B-B14F-4D97-AF65-F5344CB8AC3E}">
        <p14:creationId xmlns:p14="http://schemas.microsoft.com/office/powerpoint/2010/main" val="264940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Nawr</a:t>
            </a:r>
            <a:r>
              <a:rPr lang="en-GB" dirty="0"/>
              <a:t> </a:t>
            </a:r>
            <a:r>
              <a:rPr lang="en-GB" dirty="0" err="1"/>
              <a:t>troswch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cwestiwn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deitl</a:t>
            </a:r>
            <a:r>
              <a:rPr lang="en-GB" dirty="0"/>
              <a:t> </a:t>
            </a:r>
            <a:r>
              <a:rPr lang="en-GB" dirty="0" err="1"/>
              <a:t>ymchwiliad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16049"/>
            <a:ext cx="6842721" cy="3880773"/>
          </a:xfrm>
        </p:spPr>
        <p:txBody>
          <a:bodyPr>
            <a:normAutofit/>
          </a:bodyPr>
          <a:lstStyle/>
          <a:p>
            <a:r>
              <a:rPr lang="en-GB" dirty="0" err="1"/>
              <a:t>Cadwch</a:t>
            </a:r>
            <a:r>
              <a:rPr lang="en-GB" dirty="0"/>
              <a:t> y </a:t>
            </a:r>
            <a:r>
              <a:rPr lang="en-GB" dirty="0" err="1"/>
              <a:t>teitl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fyr</a:t>
            </a:r>
            <a:r>
              <a:rPr lang="en-GB" dirty="0"/>
              <a:t> â </a:t>
            </a:r>
            <a:r>
              <a:rPr lang="en-GB" dirty="0" err="1"/>
              <a:t>ffocws</a:t>
            </a:r>
            <a:r>
              <a:rPr lang="en-GB" dirty="0"/>
              <a:t> </a:t>
            </a:r>
            <a:r>
              <a:rPr lang="en-GB" dirty="0" err="1"/>
              <a:t>clir</a:t>
            </a:r>
            <a:r>
              <a:rPr lang="en-GB" dirty="0"/>
              <a:t>   </a:t>
            </a:r>
          </a:p>
          <a:p>
            <a:r>
              <a:rPr lang="en-GB" dirty="0" err="1"/>
              <a:t>Defnyddiwch</a:t>
            </a:r>
            <a:r>
              <a:rPr lang="en-GB" dirty="0"/>
              <a:t> </a:t>
            </a:r>
            <a:r>
              <a:rPr lang="en-GB" dirty="0" err="1"/>
              <a:t>gwestiwn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hytrach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damcaniaeth</a:t>
            </a:r>
            <a:endParaRPr lang="en-GB" dirty="0"/>
          </a:p>
          <a:p>
            <a:r>
              <a:rPr lang="en-GB" dirty="0" err="1"/>
              <a:t>Gwnewch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siŵr</a:t>
            </a:r>
            <a:r>
              <a:rPr lang="en-GB" dirty="0"/>
              <a:t> bod y </a:t>
            </a:r>
            <a:r>
              <a:rPr lang="en-GB" dirty="0" err="1"/>
              <a:t>raddfa’n</a:t>
            </a:r>
            <a:r>
              <a:rPr lang="en-GB" dirty="0"/>
              <a:t> </a:t>
            </a:r>
            <a:r>
              <a:rPr lang="en-GB" dirty="0" err="1"/>
              <a:t>briodol</a:t>
            </a:r>
            <a:r>
              <a:rPr lang="en-GB" dirty="0"/>
              <a:t> – </a:t>
            </a:r>
            <a:r>
              <a:rPr lang="en-GB" dirty="0" err="1"/>
              <a:t>heb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rhy</a:t>
            </a:r>
            <a:r>
              <a:rPr lang="en-GB" dirty="0"/>
              <a:t> </a:t>
            </a:r>
            <a:r>
              <a:rPr lang="en-GB" dirty="0" err="1"/>
              <a:t>fawr</a:t>
            </a:r>
            <a:r>
              <a:rPr lang="en-GB" dirty="0"/>
              <a:t> </a:t>
            </a:r>
            <a:r>
              <a:rPr lang="en-GB" dirty="0" err="1"/>
              <a:t>nac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rhy</a:t>
            </a:r>
            <a:r>
              <a:rPr lang="en-GB" dirty="0"/>
              <a:t> </a:t>
            </a:r>
            <a:r>
              <a:rPr lang="en-GB" dirty="0" err="1"/>
              <a:t>fach</a:t>
            </a:r>
            <a:r>
              <a:rPr lang="en-GB" dirty="0"/>
              <a:t> </a:t>
            </a:r>
          </a:p>
          <a:p>
            <a:r>
              <a:rPr lang="en-GB" dirty="0" err="1"/>
              <a:t>Gwiriwch</a:t>
            </a:r>
            <a:r>
              <a:rPr lang="en-GB" dirty="0"/>
              <a:t> bod y </a:t>
            </a:r>
            <a:r>
              <a:rPr lang="en-GB" dirty="0" err="1"/>
              <a:t>lleoliadau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hygyrch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ddiogel</a:t>
            </a:r>
            <a:r>
              <a:rPr lang="en-GB" dirty="0"/>
              <a:t> </a:t>
            </a:r>
          </a:p>
          <a:p>
            <a:r>
              <a:rPr lang="en-GB" dirty="0" err="1"/>
              <a:t>Gwnewch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siŵr</a:t>
            </a:r>
            <a:r>
              <a:rPr lang="en-GB" dirty="0"/>
              <a:t> y </a:t>
            </a:r>
            <a:r>
              <a:rPr lang="en-GB" dirty="0" err="1"/>
              <a:t>byddwch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</a:t>
            </a:r>
            <a:r>
              <a:rPr lang="en-GB" dirty="0" err="1"/>
              <a:t>digon</a:t>
            </a:r>
            <a:r>
              <a:rPr lang="en-GB" dirty="0"/>
              <a:t> o </a:t>
            </a:r>
            <a:r>
              <a:rPr lang="en-GB" dirty="0" err="1"/>
              <a:t>ddata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323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32656"/>
            <a:ext cx="6347714" cy="1320800"/>
          </a:xfrm>
        </p:spPr>
        <p:txBody>
          <a:bodyPr/>
          <a:lstStyle/>
          <a:p>
            <a:r>
              <a:rPr lang="en-GB" dirty="0" err="1"/>
              <a:t>Meini</a:t>
            </a:r>
            <a:r>
              <a:rPr lang="en-GB" dirty="0"/>
              <a:t> </a:t>
            </a:r>
            <a:r>
              <a:rPr lang="en-GB" dirty="0" err="1"/>
              <a:t>prawf</a:t>
            </a:r>
            <a:r>
              <a:rPr lang="en-GB" dirty="0"/>
              <a:t> </a:t>
            </a:r>
            <a:r>
              <a:rPr lang="en-GB" dirty="0" err="1" smtClean="0"/>
              <a:t>dewisedig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386336" cy="388077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A: </a:t>
            </a:r>
            <a:r>
              <a:rPr lang="en-GB" sz="2000" b="1" dirty="0" err="1">
                <a:solidFill>
                  <a:schemeClr val="tx1"/>
                </a:solidFill>
              </a:rPr>
              <a:t>Methodoleg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Llifau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Arolygon</a:t>
            </a:r>
            <a:r>
              <a:rPr lang="en-GB" dirty="0"/>
              <a:t> </a:t>
            </a:r>
            <a:r>
              <a:rPr lang="en-GB" dirty="0" err="1"/>
              <a:t>ansoddol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trawsluniau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74719" y="2184880"/>
            <a:ext cx="4231188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B: </a:t>
            </a:r>
            <a:r>
              <a:rPr lang="en-GB" sz="2000" b="1" dirty="0" err="1">
                <a:solidFill>
                  <a:schemeClr val="tx1"/>
                </a:solidFill>
              </a:rPr>
              <a:t>Fframwaith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cysyniadol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Cylchredau</a:t>
            </a:r>
            <a:r>
              <a:rPr lang="en-GB" dirty="0"/>
              <a:t> a </a:t>
            </a:r>
            <a:r>
              <a:rPr lang="en-GB" dirty="0" err="1"/>
              <a:t>llifau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Lle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dylanwad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0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6375782"/>
              </p:ext>
            </p:extLst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err="1"/>
              <a:t>Chwe</a:t>
            </a:r>
            <a:r>
              <a:rPr lang="en-GB" sz="2400" dirty="0"/>
              <a:t> </a:t>
            </a:r>
            <a:r>
              <a:rPr lang="en-GB" sz="2400" dirty="0" err="1"/>
              <a:t>cham</a:t>
            </a:r>
            <a:r>
              <a:rPr lang="en-GB" sz="2400" dirty="0"/>
              <a:t> y broses </a:t>
            </a:r>
            <a:r>
              <a:rPr lang="en-GB" sz="2400" dirty="0" err="1"/>
              <a:t>ymholi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53621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83" y="332656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/>
              <a:t>Beth </a:t>
            </a:r>
            <a:r>
              <a:rPr lang="en-GB" dirty="0" err="1"/>
              <a:t>yw’r</a:t>
            </a:r>
            <a:r>
              <a:rPr lang="en-GB" dirty="0"/>
              <a:t> broses </a:t>
            </a:r>
            <a:r>
              <a:rPr lang="en-GB" dirty="0" err="1"/>
              <a:t>ymholi</a:t>
            </a:r>
            <a:r>
              <a:rPr lang="en-GB" dirty="0"/>
              <a:t> </a:t>
            </a:r>
            <a:r>
              <a:rPr lang="en-GB" dirty="0" err="1"/>
              <a:t>daearyddol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97331" y="1653456"/>
            <a:ext cx="3946677" cy="388077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Arial"/>
              </a:rPr>
              <a:t>Mae </a:t>
            </a:r>
            <a:r>
              <a:rPr lang="en-GB" dirty="0" err="1">
                <a:latin typeface="Arial"/>
              </a:rPr>
              <a:t>hyn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yn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golygu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gofyn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cwestiynau</a:t>
            </a:r>
            <a:r>
              <a:rPr lang="en-GB" dirty="0">
                <a:latin typeface="Arial"/>
              </a:rPr>
              <a:t> am </a:t>
            </a:r>
            <a:r>
              <a:rPr lang="en-GB" dirty="0" err="1">
                <a:latin typeface="Arial"/>
              </a:rPr>
              <a:t>brosesau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neu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gysyniadau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daearyddol</a:t>
            </a:r>
            <a:r>
              <a:rPr lang="en-GB" dirty="0">
                <a:latin typeface="Arial"/>
              </a:rPr>
              <a:t>. </a:t>
            </a:r>
            <a:r>
              <a:rPr lang="en-GB" dirty="0" err="1">
                <a:latin typeface="Arial"/>
              </a:rPr>
              <a:t>Mae’n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cynnwys</a:t>
            </a:r>
            <a:r>
              <a:rPr lang="en-GB" dirty="0">
                <a:latin typeface="Arial"/>
              </a:rPr>
              <a:t>:  </a:t>
            </a:r>
          </a:p>
          <a:p>
            <a:r>
              <a:rPr lang="en-GB" dirty="0" err="1">
                <a:latin typeface="+mj-lt"/>
              </a:rPr>
              <a:t>cwestiynu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patrymau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gofodol</a:t>
            </a:r>
            <a:r>
              <a:rPr lang="en-GB" dirty="0">
                <a:latin typeface="+mj-lt"/>
              </a:rPr>
              <a:t> (</a:t>
            </a:r>
            <a:r>
              <a:rPr lang="en-GB" dirty="0" err="1">
                <a:latin typeface="+mj-lt"/>
              </a:rPr>
              <a:t>e.e</a:t>
            </a:r>
            <a:r>
              <a:rPr lang="en-GB" dirty="0">
                <a:latin typeface="+mj-lt"/>
              </a:rPr>
              <a:t>. </a:t>
            </a:r>
            <a:r>
              <a:rPr lang="en-GB" dirty="0" err="1">
                <a:latin typeface="+mj-lt"/>
              </a:rPr>
              <a:t>defnyddiau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tir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trefol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risg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llifogydd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llystyfiant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dwyn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tywod</a:t>
            </a:r>
            <a:r>
              <a:rPr lang="en-GB" dirty="0">
                <a:latin typeface="+mj-lt"/>
              </a:rPr>
              <a:t>)</a:t>
            </a:r>
          </a:p>
          <a:p>
            <a:r>
              <a:rPr lang="en-GB" dirty="0" err="1">
                <a:latin typeface="+mj-lt"/>
              </a:rPr>
              <a:t>prosesau</a:t>
            </a:r>
            <a:r>
              <a:rPr lang="en-GB" dirty="0">
                <a:latin typeface="+mj-lt"/>
              </a:rPr>
              <a:t>/</a:t>
            </a:r>
            <a:r>
              <a:rPr lang="en-GB" dirty="0" err="1">
                <a:latin typeface="+mj-lt"/>
              </a:rPr>
              <a:t>newid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daearyddol</a:t>
            </a:r>
            <a:r>
              <a:rPr lang="en-GB" dirty="0">
                <a:latin typeface="+mj-lt"/>
              </a:rPr>
              <a:t> (</a:t>
            </a:r>
            <a:r>
              <a:rPr lang="en-GB" dirty="0" err="1">
                <a:latin typeface="+mj-lt"/>
              </a:rPr>
              <a:t>e.e</a:t>
            </a:r>
            <a:r>
              <a:rPr lang="en-GB" dirty="0">
                <a:latin typeface="+mj-lt"/>
              </a:rPr>
              <a:t>. </a:t>
            </a:r>
            <a:r>
              <a:rPr lang="en-GB" dirty="0" err="1">
                <a:latin typeface="+mj-lt"/>
              </a:rPr>
              <a:t>adfywio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trefol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prosesau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afonol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neu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arfordirol</a:t>
            </a:r>
            <a:r>
              <a:rPr lang="en-GB" dirty="0">
                <a:latin typeface="+mj-lt"/>
              </a:rPr>
              <a:t>) </a:t>
            </a:r>
          </a:p>
          <a:p>
            <a:r>
              <a:rPr lang="en-GB" dirty="0" err="1">
                <a:latin typeface="+mj-lt"/>
              </a:rPr>
              <a:t>profi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damcaniaethau</a:t>
            </a:r>
            <a:endParaRPr lang="en-GB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53456"/>
            <a:ext cx="3370636" cy="44941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6237312"/>
            <a:ext cx="4392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Awdurdod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Cenedlaethol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Eryri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(APCE)</a:t>
            </a:r>
          </a:p>
        </p:txBody>
      </p:sp>
    </p:spTree>
    <p:extLst>
      <p:ext uri="{BB962C8B-B14F-4D97-AF65-F5344CB8AC3E}">
        <p14:creationId xmlns:p14="http://schemas.microsoft.com/office/powerpoint/2010/main" val="141678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966" y="350563"/>
            <a:ext cx="6347714" cy="1320800"/>
          </a:xfrm>
        </p:spPr>
        <p:txBody>
          <a:bodyPr/>
          <a:lstStyle/>
          <a:p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cwestiwn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6727" y="4241925"/>
            <a:ext cx="22593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Pam </a:t>
            </a:r>
            <a:r>
              <a:rPr lang="en-GB" dirty="0" err="1"/>
              <a:t>mae</a:t>
            </a:r>
            <a:r>
              <a:rPr lang="en-GB" dirty="0"/>
              <a:t> e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1754700"/>
            <a:ext cx="27174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Beth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digwydd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498" y="3784394"/>
            <a:ext cx="24272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ffurfio</a:t>
            </a:r>
            <a:r>
              <a:rPr lang="en-GB" dirty="0"/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4899" y="4600850"/>
            <a:ext cx="35718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Ydy’r</a:t>
            </a:r>
            <a:r>
              <a:rPr lang="en-GB" dirty="0"/>
              <a:t> </a:t>
            </a:r>
            <a:r>
              <a:rPr lang="en-GB" dirty="0" err="1"/>
              <a:t>tirlun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niweidio</a:t>
            </a:r>
            <a:r>
              <a:rPr lang="en-GB" dirty="0"/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864" y="2962075"/>
            <a:ext cx="22429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Bath </a:t>
            </a:r>
            <a:r>
              <a:rPr lang="en-GB" dirty="0" err="1"/>
              <a:t>fedra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3914" y="6068103"/>
            <a:ext cx="4676280" cy="584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FF0000"/>
                </a:solidFill>
                <a:latin typeface="+mj-lt"/>
              </a:rPr>
              <a:t>Byddwch</a:t>
            </a:r>
            <a:r>
              <a:rPr lang="en-GB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+mj-lt"/>
              </a:rPr>
              <a:t>yn</a:t>
            </a:r>
            <a:r>
              <a:rPr lang="en-GB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+mj-lt"/>
              </a:rPr>
              <a:t>chwilfrydig</a:t>
            </a:r>
            <a:r>
              <a:rPr lang="en-GB" sz="32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857" y="5332566"/>
            <a:ext cx="32756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Pam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cynifer</a:t>
            </a:r>
            <a:r>
              <a:rPr lang="en-GB" dirty="0"/>
              <a:t> o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071" y="1772816"/>
            <a:ext cx="4255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Pam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siopau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cau</a:t>
            </a:r>
            <a:r>
              <a:rPr lang="en-GB" dirty="0"/>
              <a:t> </a:t>
            </a:r>
            <a:r>
              <a:rPr lang="en-GB" dirty="0" err="1"/>
              <a:t>lawr</a:t>
            </a:r>
            <a:r>
              <a:rPr lang="en-GB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97904" y="2635864"/>
            <a:ext cx="3062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Pam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mor</a:t>
            </a:r>
            <a:r>
              <a:rPr lang="en-GB" dirty="0"/>
              <a:t> </a:t>
            </a:r>
            <a:r>
              <a:rPr lang="en-GB" dirty="0" err="1"/>
              <a:t>wyntog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13566"/>
            <a:ext cx="1052422" cy="228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9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688" y="260648"/>
            <a:ext cx="7706817" cy="659160"/>
          </a:xfrm>
          <a:solidFill>
            <a:schemeClr val="bg1"/>
          </a:solidFill>
        </p:spPr>
        <p:txBody>
          <a:bodyPr/>
          <a:lstStyle/>
          <a:p>
            <a:r>
              <a:rPr lang="en-GB" dirty="0" err="1"/>
              <a:t>Byddwch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chwilfrydig</a:t>
            </a:r>
            <a:r>
              <a:rPr lang="en-GB" dirty="0"/>
              <a:t> – </a:t>
            </a:r>
            <a:r>
              <a:rPr lang="en-GB" dirty="0" err="1"/>
              <a:t>edrychwch</a:t>
            </a:r>
            <a:endParaRPr lang="en-GB" dirty="0"/>
          </a:p>
        </p:txBody>
      </p:sp>
      <p:pic>
        <p:nvPicPr>
          <p:cNvPr id="1026" name="Picture 2" descr="E:\geography\Documents\English\Placemats\final\1200\1A poster wel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4704"/>
            <a:ext cx="7920880" cy="55019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48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35992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err="1"/>
              <a:t>Afonydd</a:t>
            </a:r>
            <a:r>
              <a:rPr lang="en-GB" dirty="0"/>
              <a:t> – pa </a:t>
            </a:r>
            <a:r>
              <a:rPr lang="en-GB" dirty="0" err="1"/>
              <a:t>gwestiynau</a:t>
            </a:r>
            <a:r>
              <a:rPr lang="en-GB" dirty="0"/>
              <a:t> </a:t>
            </a:r>
            <a:r>
              <a:rPr lang="en-GB" dirty="0" err="1"/>
              <a:t>allech</a:t>
            </a:r>
            <a:r>
              <a:rPr lang="en-GB" dirty="0"/>
              <a:t> </a:t>
            </a:r>
            <a:r>
              <a:rPr lang="en-GB" dirty="0" smtClean="0"/>
              <a:t>chi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/>
              <a:t>gofyn</a:t>
            </a:r>
            <a:r>
              <a:rPr lang="en-GB" dirty="0"/>
              <a:t>?</a:t>
            </a:r>
          </a:p>
        </p:txBody>
      </p:sp>
      <p:pic>
        <p:nvPicPr>
          <p:cNvPr id="1026" name="Picture 2" descr="C:\Users\Simon\Pictures\Woodford River 2008\IMG_2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056784" cy="4704523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95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76672"/>
            <a:ext cx="6347714" cy="1320800"/>
          </a:xfrm>
        </p:spPr>
        <p:txBody>
          <a:bodyPr/>
          <a:lstStyle/>
          <a:p>
            <a:r>
              <a:rPr lang="en-GB" sz="4000" dirty="0" err="1"/>
              <a:t>Afonydd</a:t>
            </a:r>
            <a:r>
              <a:rPr lang="en-GB" sz="4000" dirty="0"/>
              <a:t> – pa </a:t>
            </a:r>
            <a:r>
              <a:rPr lang="en-GB" sz="4000" dirty="0" err="1"/>
              <a:t>gwestiynau</a:t>
            </a:r>
            <a:r>
              <a:rPr lang="en-GB" sz="4000" dirty="0"/>
              <a:t> </a:t>
            </a:r>
            <a:r>
              <a:rPr lang="en-GB" sz="4000" dirty="0" err="1"/>
              <a:t>allech</a:t>
            </a:r>
            <a:r>
              <a:rPr lang="en-GB" sz="4000" dirty="0"/>
              <a:t> chi </a:t>
            </a:r>
            <a:r>
              <a:rPr lang="en-GB" sz="4000" dirty="0" err="1"/>
              <a:t>eu</a:t>
            </a:r>
            <a:r>
              <a:rPr lang="en-GB" sz="4000" dirty="0"/>
              <a:t> </a:t>
            </a:r>
            <a:r>
              <a:rPr lang="en-GB" sz="4000" dirty="0" err="1"/>
              <a:t>gofyn</a:t>
            </a:r>
            <a:r>
              <a:rPr lang="en-GB" sz="4000" dirty="0"/>
              <a:t>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170312" cy="38807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Beth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tirffurfiau</a:t>
            </a:r>
            <a:r>
              <a:rPr lang="en-GB" dirty="0"/>
              <a:t> </a:t>
            </a:r>
            <a:r>
              <a:rPr lang="en-GB" dirty="0" err="1"/>
              <a:t>afonol</a:t>
            </a:r>
            <a:r>
              <a:rPr lang="en-GB" dirty="0"/>
              <a:t>?</a:t>
            </a:r>
          </a:p>
          <a:p>
            <a:r>
              <a:rPr lang="en-GB" dirty="0"/>
              <a:t>Pa </a:t>
            </a:r>
            <a:r>
              <a:rPr lang="en-GB" dirty="0" err="1"/>
              <a:t>brosesau</a:t>
            </a:r>
            <a:r>
              <a:rPr lang="en-GB" dirty="0"/>
              <a:t> </a:t>
            </a:r>
            <a:r>
              <a:rPr lang="en-GB" dirty="0" err="1"/>
              <a:t>afonol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waith</a:t>
            </a:r>
            <a:r>
              <a:rPr lang="en-GB" dirty="0"/>
              <a:t>? 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caiff</a:t>
            </a:r>
            <a:r>
              <a:rPr lang="en-GB" dirty="0"/>
              <a:t> y </a:t>
            </a:r>
            <a:r>
              <a:rPr lang="en-GB" dirty="0" err="1"/>
              <a:t>tir</a:t>
            </a:r>
            <a:r>
              <a:rPr lang="en-GB" dirty="0"/>
              <a:t> o </a:t>
            </a:r>
            <a:r>
              <a:rPr lang="en-GB" dirty="0" err="1"/>
              <a:t>amgylch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? 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gweithgareddau</a:t>
            </a:r>
            <a:r>
              <a:rPr lang="en-GB" dirty="0"/>
              <a:t> </a:t>
            </a:r>
            <a:r>
              <a:rPr lang="en-GB" dirty="0" err="1"/>
              <a:t>dynol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prosesau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tirffurfiau</a:t>
            </a:r>
            <a:r>
              <a:rPr lang="en-GB" dirty="0"/>
              <a:t> </a:t>
            </a:r>
            <a:r>
              <a:rPr lang="en-GB" dirty="0" err="1"/>
              <a:t>afonol</a:t>
            </a:r>
            <a:r>
              <a:rPr lang="en-GB" dirty="0"/>
              <a:t>? </a:t>
            </a:r>
          </a:p>
          <a:p>
            <a:r>
              <a:rPr lang="en-GB" dirty="0" err="1"/>
              <a:t>Ydy’r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gorlifo</a:t>
            </a:r>
            <a:r>
              <a:rPr lang="en-GB" dirty="0"/>
              <a:t>?</a:t>
            </a:r>
          </a:p>
          <a:p>
            <a:r>
              <a:rPr lang="en-GB" dirty="0"/>
              <a:t>Beth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nodweddion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ystum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? </a:t>
            </a:r>
          </a:p>
        </p:txBody>
      </p:sp>
      <p:pic>
        <p:nvPicPr>
          <p:cNvPr id="6" name="Picture 2" descr="C:\Users\Simon\Pictures\Woodford River 2008\IMG_2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8039" y="2160589"/>
            <a:ext cx="4513513" cy="300900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71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8376"/>
            <a:ext cx="6336704" cy="1320800"/>
          </a:xfrm>
        </p:spPr>
        <p:txBody>
          <a:bodyPr>
            <a:normAutofit/>
          </a:bodyPr>
          <a:lstStyle/>
          <a:p>
            <a:r>
              <a:rPr lang="en-GB" sz="3200" dirty="0" err="1"/>
              <a:t>Nawr</a:t>
            </a:r>
            <a:r>
              <a:rPr lang="en-GB" sz="3200" dirty="0"/>
              <a:t> </a:t>
            </a:r>
            <a:r>
              <a:rPr lang="en-GB" sz="3200" dirty="0" err="1"/>
              <a:t>rhowch</a:t>
            </a:r>
            <a:r>
              <a:rPr lang="en-GB" sz="3200" dirty="0"/>
              <a:t> </a:t>
            </a:r>
            <a:r>
              <a:rPr lang="en-GB" sz="3200" dirty="0" err="1"/>
              <a:t>gynnig</a:t>
            </a:r>
            <a:r>
              <a:rPr lang="en-GB" sz="3200" dirty="0"/>
              <a:t> </a:t>
            </a:r>
            <a:r>
              <a:rPr lang="en-GB" sz="3200" dirty="0" err="1"/>
              <a:t>arni</a:t>
            </a:r>
            <a:r>
              <a:rPr lang="en-GB" sz="3200" dirty="0"/>
              <a:t> </a:t>
            </a:r>
            <a:r>
              <a:rPr lang="en-GB" sz="3200" dirty="0" err="1"/>
              <a:t>eich</a:t>
            </a:r>
            <a:r>
              <a:rPr lang="en-GB" sz="3200" dirty="0"/>
              <a:t> </a:t>
            </a:r>
            <a:r>
              <a:rPr lang="en-GB" sz="3200" dirty="0" err="1"/>
              <a:t>hunan</a:t>
            </a:r>
            <a:r>
              <a:rPr lang="en-GB" sz="3200" dirty="0"/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6381328"/>
            <a:ext cx="5604419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Suggest questions for the urban and coastal study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E:\geography\Documents\English\Placemats\final\1200\1B poster wel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86" y="1232128"/>
            <a:ext cx="7124817" cy="5040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01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875184"/>
          </a:xfrm>
        </p:spPr>
        <p:txBody>
          <a:bodyPr/>
          <a:lstStyle/>
          <a:p>
            <a:r>
              <a:rPr lang="en-GB" dirty="0" err="1"/>
              <a:t>Cwestiynau</a:t>
            </a:r>
            <a:r>
              <a:rPr lang="en-GB" dirty="0"/>
              <a:t> </a:t>
            </a:r>
            <a:r>
              <a:rPr lang="en-GB" dirty="0" err="1"/>
              <a:t>posibl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314328" cy="3880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err="1"/>
              <a:t>Trefol</a:t>
            </a:r>
            <a:endParaRPr lang="en-GB" b="1" dirty="0"/>
          </a:p>
          <a:p>
            <a:r>
              <a:rPr lang="en-GB" dirty="0"/>
              <a:t>Pa </a:t>
            </a:r>
            <a:r>
              <a:rPr lang="en-GB" dirty="0" err="1"/>
              <a:t>newidiadu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digwydd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dref</a:t>
            </a:r>
            <a:r>
              <a:rPr lang="en-GB" dirty="0"/>
              <a:t>? </a:t>
            </a:r>
          </a:p>
          <a:p>
            <a:r>
              <a:rPr lang="en-GB" dirty="0"/>
              <a:t>Beth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prif</a:t>
            </a:r>
            <a:r>
              <a:rPr lang="en-GB" dirty="0"/>
              <a:t> </a:t>
            </a:r>
            <a:r>
              <a:rPr lang="en-GB" dirty="0" err="1"/>
              <a:t>swyddogaethau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Llanfair-</a:t>
            </a:r>
            <a:r>
              <a:rPr lang="en-GB" dirty="0" err="1"/>
              <a:t>ym</a:t>
            </a:r>
            <a:r>
              <a:rPr lang="en-GB" dirty="0"/>
              <a:t>-</a:t>
            </a:r>
            <a:r>
              <a:rPr lang="en-GB" dirty="0" err="1"/>
              <a:t>Muallt</a:t>
            </a:r>
            <a:r>
              <a:rPr lang="en-GB" dirty="0"/>
              <a:t>?</a:t>
            </a:r>
          </a:p>
          <a:p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ardal</a:t>
            </a:r>
            <a:r>
              <a:rPr lang="en-GB" dirty="0"/>
              <a:t> </a:t>
            </a:r>
            <a:r>
              <a:rPr lang="en-GB" dirty="0" err="1"/>
              <a:t>ganolog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diffinio’n</a:t>
            </a:r>
            <a:r>
              <a:rPr lang="en-GB" dirty="0"/>
              <a:t> </a:t>
            </a:r>
            <a:r>
              <a:rPr lang="en-GB" dirty="0" err="1"/>
              <a:t>glir</a:t>
            </a:r>
            <a:r>
              <a:rPr lang="en-GB" dirty="0"/>
              <a:t>?</a:t>
            </a:r>
          </a:p>
          <a:p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risg</a:t>
            </a:r>
            <a:r>
              <a:rPr lang="en-GB" dirty="0"/>
              <a:t> o </a:t>
            </a:r>
            <a:r>
              <a:rPr lang="en-GB" dirty="0" err="1"/>
              <a:t>lifogydd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dref</a:t>
            </a:r>
            <a:r>
              <a:rPr lang="en-GB" dirty="0"/>
              <a:t>?</a:t>
            </a:r>
          </a:p>
          <a:p>
            <a:r>
              <a:rPr lang="en-GB" dirty="0"/>
              <a:t>Beth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dylanwad</a:t>
            </a:r>
            <a:r>
              <a:rPr lang="en-GB" dirty="0"/>
              <a:t> y </a:t>
            </a:r>
            <a:r>
              <a:rPr lang="en-GB" dirty="0" err="1"/>
              <a:t>dref</a:t>
            </a:r>
            <a:r>
              <a:rPr lang="en-GB" dirty="0"/>
              <a:t>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67944" y="2160588"/>
            <a:ext cx="3655124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err="1"/>
              <a:t>Arfordiroedd</a:t>
            </a:r>
            <a:endParaRPr lang="en-GB" b="1" dirty="0"/>
          </a:p>
          <a:p>
            <a:r>
              <a:rPr lang="en-GB" dirty="0"/>
              <a:t>Beth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o </a:t>
            </a:r>
            <a:r>
              <a:rPr lang="en-GB" dirty="0" err="1"/>
              <a:t>ddrifft</a:t>
            </a:r>
            <a:r>
              <a:rPr lang="en-GB" dirty="0"/>
              <a:t> y </a:t>
            </a:r>
            <a:r>
              <a:rPr lang="en-GB" dirty="0" err="1"/>
              <a:t>glannau</a:t>
            </a:r>
            <a:endParaRPr lang="en-GB" dirty="0"/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rheolaeth</a:t>
            </a:r>
            <a:r>
              <a:rPr lang="en-GB" dirty="0"/>
              <a:t> </a:t>
            </a:r>
            <a:r>
              <a:rPr lang="en-GB" dirty="0" err="1"/>
              <a:t>arfordirol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brosesau</a:t>
            </a:r>
            <a:r>
              <a:rPr lang="en-GB" dirty="0"/>
              <a:t> a </a:t>
            </a:r>
            <a:r>
              <a:rPr lang="en-GB" dirty="0" err="1"/>
              <a:t>thirffurfiau</a:t>
            </a:r>
            <a:r>
              <a:rPr lang="en-GB" dirty="0"/>
              <a:t>? 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gwaddod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hyd</a:t>
            </a:r>
            <a:r>
              <a:rPr lang="en-GB" dirty="0"/>
              <a:t> y </a:t>
            </a:r>
            <a:r>
              <a:rPr lang="en-GB" dirty="0" err="1"/>
              <a:t>traeth</a:t>
            </a:r>
            <a:r>
              <a:rPr lang="en-GB" dirty="0"/>
              <a:t>?</a:t>
            </a:r>
          </a:p>
          <a:p>
            <a:r>
              <a:rPr lang="en-GB" dirty="0" err="1"/>
              <a:t>Ydy</a:t>
            </a:r>
            <a:r>
              <a:rPr lang="en-GB" dirty="0"/>
              <a:t> </a:t>
            </a:r>
            <a:r>
              <a:rPr lang="en-GB" dirty="0" err="1"/>
              <a:t>proffil</a:t>
            </a:r>
            <a:r>
              <a:rPr lang="en-GB" dirty="0"/>
              <a:t> y </a:t>
            </a:r>
            <a:r>
              <a:rPr lang="en-GB" dirty="0" err="1"/>
              <a:t>traeth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phellter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hyd</a:t>
            </a:r>
            <a:r>
              <a:rPr lang="en-GB" dirty="0"/>
              <a:t> y </a:t>
            </a:r>
            <a:r>
              <a:rPr lang="en-GB" dirty="0" err="1"/>
              <a:t>traeth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606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717</Words>
  <Application>Microsoft Office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Ymholiad Gwaith Maes TGAU</vt:lpstr>
      <vt:lpstr>PowerPoint Presentation</vt:lpstr>
      <vt:lpstr>Beth yw’r broses ymholi daearyddol?</vt:lpstr>
      <vt:lpstr>Dewis cwestiwn</vt:lpstr>
      <vt:lpstr>Byddwch yn chwilfrydig – edrychwch</vt:lpstr>
      <vt:lpstr>Afonydd – pa gwestiynau allech chi eu gofyn?</vt:lpstr>
      <vt:lpstr>Afonydd – pa gwestiynau allech chi eu gofyn?</vt:lpstr>
      <vt:lpstr>Nawr rhowch gynnig arni eich hunan!</vt:lpstr>
      <vt:lpstr>Cwestiynau posibl</vt:lpstr>
      <vt:lpstr>Aneddiadau gwledig – pa gwestiynau allech chi eu gofyn?</vt:lpstr>
      <vt:lpstr>Aneddiadau gwledig – pa gwestiynau allech chi eu gofyn?</vt:lpstr>
      <vt:lpstr>Microhinsoddau – pa gwestiynau allech chi eu gofyn?</vt:lpstr>
      <vt:lpstr>Microhinsoddau – pa gwestiynau allech chi eu gofyn?</vt:lpstr>
      <vt:lpstr>Twristiaeth – pa gwestiynau allech chi eu gofyn?</vt:lpstr>
      <vt:lpstr>Twristiaeth – pa gwestiynau allech chi eu gofyn?</vt:lpstr>
      <vt:lpstr>Pa ffactorau sy’n gwneud ymchwiliad da?</vt:lpstr>
      <vt:lpstr>Pa ffactorau sy’n gwneud ymchwiliad da?</vt:lpstr>
      <vt:lpstr>Nawr troswch eich cwestiwn yn deitl ymchwiliad</vt:lpstr>
      <vt:lpstr>Meini prawf dewisedig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37</cp:revision>
  <dcterms:created xsi:type="dcterms:W3CDTF">2016-11-04T18:44:52Z</dcterms:created>
  <dcterms:modified xsi:type="dcterms:W3CDTF">2017-05-30T21:43:40Z</dcterms:modified>
</cp:coreProperties>
</file>