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sldIdLst>
    <p:sldId id="256" r:id="rId2"/>
    <p:sldId id="281" r:id="rId3"/>
    <p:sldId id="265" r:id="rId4"/>
    <p:sldId id="277" r:id="rId5"/>
    <p:sldId id="261" r:id="rId6"/>
    <p:sldId id="257" r:id="rId7"/>
    <p:sldId id="259" r:id="rId8"/>
    <p:sldId id="264" r:id="rId9"/>
    <p:sldId id="268" r:id="rId10"/>
    <p:sldId id="271" r:id="rId11"/>
    <p:sldId id="270" r:id="rId12"/>
    <p:sldId id="272" r:id="rId13"/>
    <p:sldId id="273" r:id="rId14"/>
    <p:sldId id="274" r:id="rId15"/>
    <p:sldId id="275" r:id="rId16"/>
    <p:sldId id="280" r:id="rId17"/>
    <p:sldId id="276" r:id="rId18"/>
    <p:sldId id="278" r:id="rId19"/>
    <p:sldId id="27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net bond" initials="j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660"/>
  </p:normalViewPr>
  <p:slideViewPr>
    <p:cSldViewPr>
      <p:cViewPr varScale="1">
        <p:scale>
          <a:sx n="104" d="100"/>
          <a:sy n="104" d="100"/>
        </p:scale>
        <p:origin x="-84" y="-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CBCF0C-E0CE-4816-9EFD-79BF1A45C7CA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4EFE850-00CB-4D84-A0AC-CCE87A94DC71}">
      <dgm:prSet phldrT="[Text]" custT="1"/>
      <dgm:spPr>
        <a:solidFill>
          <a:srgbClr val="C00000"/>
        </a:solidFill>
      </dgm:spPr>
      <dgm:t>
        <a:bodyPr/>
        <a:lstStyle/>
        <a:p>
          <a:r>
            <a:rPr lang="en-GB" sz="2000" dirty="0" smtClean="0"/>
            <a:t>Ask </a:t>
          </a:r>
          <a:r>
            <a:rPr lang="en-GB" sz="2000" dirty="0"/>
            <a:t>questions</a:t>
          </a:r>
        </a:p>
      </dgm:t>
    </dgm:pt>
    <dgm:pt modelId="{D0864015-ABDD-480F-9870-D6713D99352E}" type="parTrans" cxnId="{FBD0284E-28C4-458A-84D8-5E36E39E7F6A}">
      <dgm:prSet/>
      <dgm:spPr/>
      <dgm:t>
        <a:bodyPr/>
        <a:lstStyle/>
        <a:p>
          <a:endParaRPr lang="en-GB"/>
        </a:p>
      </dgm:t>
    </dgm:pt>
    <dgm:pt modelId="{1D94B371-F566-463A-85CC-87B987507294}" type="sibTrans" cxnId="{FBD0284E-28C4-458A-84D8-5E36E39E7F6A}">
      <dgm:prSet/>
      <dgm:spPr/>
      <dgm:t>
        <a:bodyPr/>
        <a:lstStyle/>
        <a:p>
          <a:endParaRPr lang="en-GB"/>
        </a:p>
      </dgm:t>
    </dgm:pt>
    <dgm:pt modelId="{460A4A4C-917B-45BA-BC0D-2E5B9AC41DE6}">
      <dgm:prSet phldrT="[Text]" custT="1"/>
      <dgm:spPr/>
      <dgm:t>
        <a:bodyPr/>
        <a:lstStyle/>
        <a:p>
          <a:r>
            <a:rPr lang="en-GB" sz="2000" dirty="0" smtClean="0"/>
            <a:t>Collect </a:t>
          </a:r>
          <a:r>
            <a:rPr lang="en-GB" sz="2000" dirty="0"/>
            <a:t>data</a:t>
          </a:r>
        </a:p>
      </dgm:t>
    </dgm:pt>
    <dgm:pt modelId="{B4AC8CE1-572A-43C1-9D48-6FB2E99930AC}" type="parTrans" cxnId="{1BA3471A-F77A-4E01-A8C3-42DECEC58BC6}">
      <dgm:prSet/>
      <dgm:spPr/>
      <dgm:t>
        <a:bodyPr/>
        <a:lstStyle/>
        <a:p>
          <a:endParaRPr lang="en-GB"/>
        </a:p>
      </dgm:t>
    </dgm:pt>
    <dgm:pt modelId="{9D8196F3-6EE0-4DC0-A3AB-12DE916551EF}" type="sibTrans" cxnId="{1BA3471A-F77A-4E01-A8C3-42DECEC58BC6}">
      <dgm:prSet/>
      <dgm:spPr/>
      <dgm:t>
        <a:bodyPr/>
        <a:lstStyle/>
        <a:p>
          <a:endParaRPr lang="en-GB"/>
        </a:p>
      </dgm:t>
    </dgm:pt>
    <dgm:pt modelId="{755D5700-48D1-43C5-9927-F33E86F1EDF5}">
      <dgm:prSet phldrT="[Text]" custT="1"/>
      <dgm:spPr/>
      <dgm:t>
        <a:bodyPr/>
        <a:lstStyle/>
        <a:p>
          <a:r>
            <a:rPr lang="en-GB" sz="2000" dirty="0" smtClean="0"/>
            <a:t>Process </a:t>
          </a:r>
          <a:r>
            <a:rPr lang="en-GB" sz="2000" dirty="0"/>
            <a:t>&amp; present data</a:t>
          </a:r>
        </a:p>
      </dgm:t>
    </dgm:pt>
    <dgm:pt modelId="{7FFE2BC6-14A9-457C-931C-E2FFFF23E557}" type="parTrans" cxnId="{9DE34D6A-9274-41AF-AE25-4383812437F4}">
      <dgm:prSet/>
      <dgm:spPr/>
      <dgm:t>
        <a:bodyPr/>
        <a:lstStyle/>
        <a:p>
          <a:endParaRPr lang="en-GB"/>
        </a:p>
      </dgm:t>
    </dgm:pt>
    <dgm:pt modelId="{F4D4B2B5-1334-417D-94E6-C752E23A0274}" type="sibTrans" cxnId="{9DE34D6A-9274-41AF-AE25-4383812437F4}">
      <dgm:prSet/>
      <dgm:spPr/>
      <dgm:t>
        <a:bodyPr/>
        <a:lstStyle/>
        <a:p>
          <a:endParaRPr lang="en-GB"/>
        </a:p>
      </dgm:t>
    </dgm:pt>
    <dgm:pt modelId="{1322D501-8E41-44E9-AD53-A20EDBAB530B}">
      <dgm:prSet phldrT="[Text]" custT="1"/>
      <dgm:spPr/>
      <dgm:t>
        <a:bodyPr/>
        <a:lstStyle/>
        <a:p>
          <a:r>
            <a:rPr lang="en-GB" sz="2000" dirty="0" smtClean="0"/>
            <a:t>Draw </a:t>
          </a:r>
          <a:r>
            <a:rPr lang="en-GB" sz="2000" dirty="0"/>
            <a:t>conclusions</a:t>
          </a:r>
        </a:p>
      </dgm:t>
    </dgm:pt>
    <dgm:pt modelId="{0BE56B96-CB8B-486E-872B-AC3423288795}" type="parTrans" cxnId="{97AE37E7-D3D7-48FB-8297-14C06659E863}">
      <dgm:prSet/>
      <dgm:spPr/>
      <dgm:t>
        <a:bodyPr/>
        <a:lstStyle/>
        <a:p>
          <a:endParaRPr lang="en-GB"/>
        </a:p>
      </dgm:t>
    </dgm:pt>
    <dgm:pt modelId="{AFF2F518-19A6-4445-910F-56C46B23D236}" type="sibTrans" cxnId="{97AE37E7-D3D7-48FB-8297-14C06659E863}">
      <dgm:prSet/>
      <dgm:spPr/>
      <dgm:t>
        <a:bodyPr/>
        <a:lstStyle/>
        <a:p>
          <a:endParaRPr lang="en-GB"/>
        </a:p>
      </dgm:t>
    </dgm:pt>
    <dgm:pt modelId="{8CBE956E-5609-4715-8D33-BE0AE2B4A413}">
      <dgm:prSet custT="1"/>
      <dgm:spPr/>
      <dgm:t>
        <a:bodyPr/>
        <a:lstStyle/>
        <a:p>
          <a:r>
            <a:rPr lang="en-GB" sz="2000" dirty="0" smtClean="0"/>
            <a:t>Evaluate the process</a:t>
          </a:r>
          <a:endParaRPr lang="en-GB" sz="2000" dirty="0"/>
        </a:p>
      </dgm:t>
    </dgm:pt>
    <dgm:pt modelId="{9A1F5F27-7D14-43D6-B256-F52F185F93AD}" type="parTrans" cxnId="{2667F573-7ACD-40B8-ADFA-30791B0F5B32}">
      <dgm:prSet/>
      <dgm:spPr/>
      <dgm:t>
        <a:bodyPr/>
        <a:lstStyle/>
        <a:p>
          <a:endParaRPr lang="en-GB"/>
        </a:p>
      </dgm:t>
    </dgm:pt>
    <dgm:pt modelId="{A956D613-26B2-4359-B815-F042744D8AD2}" type="sibTrans" cxnId="{2667F573-7ACD-40B8-ADFA-30791B0F5B32}">
      <dgm:prSet/>
      <dgm:spPr/>
      <dgm:t>
        <a:bodyPr/>
        <a:lstStyle/>
        <a:p>
          <a:endParaRPr lang="en-GB"/>
        </a:p>
      </dgm:t>
    </dgm:pt>
    <dgm:pt modelId="{814CFDFC-262A-4243-8C23-3031943BBFB6}">
      <dgm:prSet custT="1"/>
      <dgm:spPr/>
      <dgm:t>
        <a:bodyPr/>
        <a:lstStyle/>
        <a:p>
          <a:r>
            <a:rPr lang="en-GB" sz="1800" dirty="0" smtClean="0">
              <a:solidFill>
                <a:schemeClr val="bg1"/>
              </a:solidFill>
            </a:rPr>
            <a:t>Analysis and application of wider understanding</a:t>
          </a:r>
          <a:endParaRPr lang="en-GB" sz="1800" dirty="0">
            <a:solidFill>
              <a:schemeClr val="bg1"/>
            </a:solidFill>
          </a:endParaRPr>
        </a:p>
      </dgm:t>
    </dgm:pt>
    <dgm:pt modelId="{3759CDDB-48CE-4734-BBCB-110D087B0B1F}" type="parTrans" cxnId="{C2B7F006-3628-4B42-8D69-998F6C1CAF76}">
      <dgm:prSet/>
      <dgm:spPr/>
      <dgm:t>
        <a:bodyPr/>
        <a:lstStyle/>
        <a:p>
          <a:endParaRPr lang="en-GB"/>
        </a:p>
      </dgm:t>
    </dgm:pt>
    <dgm:pt modelId="{9BBE018E-989B-4345-BBC9-24AF1336B27E}" type="sibTrans" cxnId="{C2B7F006-3628-4B42-8D69-998F6C1CAF76}">
      <dgm:prSet/>
      <dgm:spPr/>
      <dgm:t>
        <a:bodyPr/>
        <a:lstStyle/>
        <a:p>
          <a:endParaRPr lang="en-GB"/>
        </a:p>
      </dgm:t>
    </dgm:pt>
    <dgm:pt modelId="{771394E3-122C-4E8D-9BDF-DC77E087BBB6}" type="pres">
      <dgm:prSet presAssocID="{10CBCF0C-E0CE-4816-9EFD-79BF1A45C7C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7FFEEEE-1C89-40B9-8FF2-D476697323C9}" type="pres">
      <dgm:prSet presAssocID="{94EFE850-00CB-4D84-A0AC-CCE87A94DC71}" presName="node" presStyleLbl="node1" presStyleIdx="0" presStyleCnt="6" custScaleX="12221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D14550E-2F74-44DC-98FE-190D8000F1F7}" type="pres">
      <dgm:prSet presAssocID="{94EFE850-00CB-4D84-A0AC-CCE87A94DC71}" presName="spNode" presStyleCnt="0"/>
      <dgm:spPr/>
    </dgm:pt>
    <dgm:pt modelId="{729AC451-7135-4E5E-A8E5-61F584175292}" type="pres">
      <dgm:prSet presAssocID="{1D94B371-F566-463A-85CC-87B987507294}" presName="sibTrans" presStyleLbl="sibTrans1D1" presStyleIdx="0" presStyleCnt="6"/>
      <dgm:spPr/>
      <dgm:t>
        <a:bodyPr/>
        <a:lstStyle/>
        <a:p>
          <a:endParaRPr lang="en-GB"/>
        </a:p>
      </dgm:t>
    </dgm:pt>
    <dgm:pt modelId="{D11F0DF4-73CE-4A71-A405-93981F51BA62}" type="pres">
      <dgm:prSet presAssocID="{460A4A4C-917B-45BA-BC0D-2E5B9AC41DE6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FAB066A-2465-4D90-A971-63C6A0BA8D39}" type="pres">
      <dgm:prSet presAssocID="{460A4A4C-917B-45BA-BC0D-2E5B9AC41DE6}" presName="spNode" presStyleCnt="0"/>
      <dgm:spPr/>
    </dgm:pt>
    <dgm:pt modelId="{C40B7444-EF56-4499-863A-1E94CDE436F0}" type="pres">
      <dgm:prSet presAssocID="{9D8196F3-6EE0-4DC0-A3AB-12DE916551EF}" presName="sibTrans" presStyleLbl="sibTrans1D1" presStyleIdx="1" presStyleCnt="6"/>
      <dgm:spPr/>
      <dgm:t>
        <a:bodyPr/>
        <a:lstStyle/>
        <a:p>
          <a:endParaRPr lang="en-GB"/>
        </a:p>
      </dgm:t>
    </dgm:pt>
    <dgm:pt modelId="{22F9E0D4-4AE6-439E-B532-2FF4F06CE918}" type="pres">
      <dgm:prSet presAssocID="{755D5700-48D1-43C5-9927-F33E86F1EDF5}" presName="node" presStyleLbl="node1" presStyleIdx="2" presStyleCnt="6" custScaleX="144630" custRadScaleRad="100143" custRadScaleInc="-6230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4DFB8C0-DC9A-496F-BE99-6A3C04F8AC57}" type="pres">
      <dgm:prSet presAssocID="{755D5700-48D1-43C5-9927-F33E86F1EDF5}" presName="spNode" presStyleCnt="0"/>
      <dgm:spPr/>
    </dgm:pt>
    <dgm:pt modelId="{C617B9DE-F283-4306-9A94-93AB7F71241E}" type="pres">
      <dgm:prSet presAssocID="{F4D4B2B5-1334-417D-94E6-C752E23A0274}" presName="sibTrans" presStyleLbl="sibTrans1D1" presStyleIdx="2" presStyleCnt="6"/>
      <dgm:spPr/>
      <dgm:t>
        <a:bodyPr/>
        <a:lstStyle/>
        <a:p>
          <a:endParaRPr lang="en-GB"/>
        </a:p>
      </dgm:t>
    </dgm:pt>
    <dgm:pt modelId="{F1B59174-BB7F-4280-8370-C92BCE8FC49B}" type="pres">
      <dgm:prSet presAssocID="{814CFDFC-262A-4243-8C23-3031943BBFB6}" presName="node" presStyleLbl="node1" presStyleIdx="3" presStyleCnt="6" custScaleX="163837" custScaleY="118731" custRadScaleRad="98641" custRadScaleInc="-11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8DE00D5-1325-4AD9-8C57-B40729155FE6}" type="pres">
      <dgm:prSet presAssocID="{814CFDFC-262A-4243-8C23-3031943BBFB6}" presName="spNode" presStyleCnt="0"/>
      <dgm:spPr/>
    </dgm:pt>
    <dgm:pt modelId="{7C67BFB3-92CC-4943-8E4E-3E26A69B70C3}" type="pres">
      <dgm:prSet presAssocID="{9BBE018E-989B-4345-BBC9-24AF1336B27E}" presName="sibTrans" presStyleLbl="sibTrans1D1" presStyleIdx="3" presStyleCnt="6"/>
      <dgm:spPr/>
      <dgm:t>
        <a:bodyPr/>
        <a:lstStyle/>
        <a:p>
          <a:endParaRPr lang="en-GB"/>
        </a:p>
      </dgm:t>
    </dgm:pt>
    <dgm:pt modelId="{52C1999B-37CC-4D8D-8F42-3B1FFA631B08}" type="pres">
      <dgm:prSet presAssocID="{1322D501-8E41-44E9-AD53-A20EDBAB530B}" presName="node" presStyleLbl="node1" presStyleIdx="4" presStyleCnt="6" custScaleX="151864" custRadScaleRad="100811" custRadScaleInc="5060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A5051B8-F477-45E6-BF0C-49CF8F56881B}" type="pres">
      <dgm:prSet presAssocID="{1322D501-8E41-44E9-AD53-A20EDBAB530B}" presName="spNode" presStyleCnt="0"/>
      <dgm:spPr/>
    </dgm:pt>
    <dgm:pt modelId="{9A7FBC27-79E0-4963-8A55-9FEEAFC98D40}" type="pres">
      <dgm:prSet presAssocID="{AFF2F518-19A6-4445-910F-56C46B23D236}" presName="sibTrans" presStyleLbl="sibTrans1D1" presStyleIdx="4" presStyleCnt="6"/>
      <dgm:spPr/>
      <dgm:t>
        <a:bodyPr/>
        <a:lstStyle/>
        <a:p>
          <a:endParaRPr lang="en-GB"/>
        </a:p>
      </dgm:t>
    </dgm:pt>
    <dgm:pt modelId="{63B43598-80A3-4230-9059-7FF6ABAAA655}" type="pres">
      <dgm:prSet presAssocID="{8CBE956E-5609-4715-8D33-BE0AE2B4A413}" presName="node" presStyleLbl="node1" presStyleIdx="5" presStyleCnt="6" custScaleX="15004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B83D303-29E0-4FFC-A963-627236F789EE}" type="pres">
      <dgm:prSet presAssocID="{8CBE956E-5609-4715-8D33-BE0AE2B4A413}" presName="spNode" presStyleCnt="0"/>
      <dgm:spPr/>
    </dgm:pt>
    <dgm:pt modelId="{312A0A7B-3F72-411F-82C4-930CFE90F186}" type="pres">
      <dgm:prSet presAssocID="{A956D613-26B2-4359-B815-F042744D8AD2}" presName="sibTrans" presStyleLbl="sibTrans1D1" presStyleIdx="5" presStyleCnt="6"/>
      <dgm:spPr/>
      <dgm:t>
        <a:bodyPr/>
        <a:lstStyle/>
        <a:p>
          <a:endParaRPr lang="en-GB"/>
        </a:p>
      </dgm:t>
    </dgm:pt>
  </dgm:ptLst>
  <dgm:cxnLst>
    <dgm:cxn modelId="{75B7DF06-0F6B-46E8-807B-3A1DA303E9E3}" type="presOf" srcId="{814CFDFC-262A-4243-8C23-3031943BBFB6}" destId="{F1B59174-BB7F-4280-8370-C92BCE8FC49B}" srcOrd="0" destOrd="0" presId="urn:microsoft.com/office/officeart/2005/8/layout/cycle5"/>
    <dgm:cxn modelId="{C56A6519-FE92-4196-A829-4F06E0B24327}" type="presOf" srcId="{755D5700-48D1-43C5-9927-F33E86F1EDF5}" destId="{22F9E0D4-4AE6-439E-B532-2FF4F06CE918}" srcOrd="0" destOrd="0" presId="urn:microsoft.com/office/officeart/2005/8/layout/cycle5"/>
    <dgm:cxn modelId="{710F931A-B164-463E-9FD4-4E22A9518BB1}" type="presOf" srcId="{94EFE850-00CB-4D84-A0AC-CCE87A94DC71}" destId="{17FFEEEE-1C89-40B9-8FF2-D476697323C9}" srcOrd="0" destOrd="0" presId="urn:microsoft.com/office/officeart/2005/8/layout/cycle5"/>
    <dgm:cxn modelId="{1BA3471A-F77A-4E01-A8C3-42DECEC58BC6}" srcId="{10CBCF0C-E0CE-4816-9EFD-79BF1A45C7CA}" destId="{460A4A4C-917B-45BA-BC0D-2E5B9AC41DE6}" srcOrd="1" destOrd="0" parTransId="{B4AC8CE1-572A-43C1-9D48-6FB2E99930AC}" sibTransId="{9D8196F3-6EE0-4DC0-A3AB-12DE916551EF}"/>
    <dgm:cxn modelId="{FBD0284E-28C4-458A-84D8-5E36E39E7F6A}" srcId="{10CBCF0C-E0CE-4816-9EFD-79BF1A45C7CA}" destId="{94EFE850-00CB-4D84-A0AC-CCE87A94DC71}" srcOrd="0" destOrd="0" parTransId="{D0864015-ABDD-480F-9870-D6713D99352E}" sibTransId="{1D94B371-F566-463A-85CC-87B987507294}"/>
    <dgm:cxn modelId="{BDCA54A8-7733-4441-9201-FD3A2BAE58D9}" type="presOf" srcId="{AFF2F518-19A6-4445-910F-56C46B23D236}" destId="{9A7FBC27-79E0-4963-8A55-9FEEAFC98D40}" srcOrd="0" destOrd="0" presId="urn:microsoft.com/office/officeart/2005/8/layout/cycle5"/>
    <dgm:cxn modelId="{2AABA93D-E75E-4280-AE0C-0581B3B85754}" type="presOf" srcId="{1D94B371-F566-463A-85CC-87B987507294}" destId="{729AC451-7135-4E5E-A8E5-61F584175292}" srcOrd="0" destOrd="0" presId="urn:microsoft.com/office/officeart/2005/8/layout/cycle5"/>
    <dgm:cxn modelId="{5209B1BC-E42F-4AC6-B764-BCDEDF57786F}" type="presOf" srcId="{F4D4B2B5-1334-417D-94E6-C752E23A0274}" destId="{C617B9DE-F283-4306-9A94-93AB7F71241E}" srcOrd="0" destOrd="0" presId="urn:microsoft.com/office/officeart/2005/8/layout/cycle5"/>
    <dgm:cxn modelId="{0E2D351C-77E3-42D8-AD0B-08011F8BF3BA}" type="presOf" srcId="{9BBE018E-989B-4345-BBC9-24AF1336B27E}" destId="{7C67BFB3-92CC-4943-8E4E-3E26A69B70C3}" srcOrd="0" destOrd="0" presId="urn:microsoft.com/office/officeart/2005/8/layout/cycle5"/>
    <dgm:cxn modelId="{9184E505-5927-4A50-B64C-14BE1B7DE456}" type="presOf" srcId="{9D8196F3-6EE0-4DC0-A3AB-12DE916551EF}" destId="{C40B7444-EF56-4499-863A-1E94CDE436F0}" srcOrd="0" destOrd="0" presId="urn:microsoft.com/office/officeart/2005/8/layout/cycle5"/>
    <dgm:cxn modelId="{842EB89B-8CF9-47D3-8BB4-E14A4A6B41A4}" type="presOf" srcId="{A956D613-26B2-4359-B815-F042744D8AD2}" destId="{312A0A7B-3F72-411F-82C4-930CFE90F186}" srcOrd="0" destOrd="0" presId="urn:microsoft.com/office/officeart/2005/8/layout/cycle5"/>
    <dgm:cxn modelId="{9DE34D6A-9274-41AF-AE25-4383812437F4}" srcId="{10CBCF0C-E0CE-4816-9EFD-79BF1A45C7CA}" destId="{755D5700-48D1-43C5-9927-F33E86F1EDF5}" srcOrd="2" destOrd="0" parTransId="{7FFE2BC6-14A9-457C-931C-E2FFFF23E557}" sibTransId="{F4D4B2B5-1334-417D-94E6-C752E23A0274}"/>
    <dgm:cxn modelId="{6CF88785-87C0-417A-B25A-1F6205CA81BC}" type="presOf" srcId="{10CBCF0C-E0CE-4816-9EFD-79BF1A45C7CA}" destId="{771394E3-122C-4E8D-9BDF-DC77E087BBB6}" srcOrd="0" destOrd="0" presId="urn:microsoft.com/office/officeart/2005/8/layout/cycle5"/>
    <dgm:cxn modelId="{2667F573-7ACD-40B8-ADFA-30791B0F5B32}" srcId="{10CBCF0C-E0CE-4816-9EFD-79BF1A45C7CA}" destId="{8CBE956E-5609-4715-8D33-BE0AE2B4A413}" srcOrd="5" destOrd="0" parTransId="{9A1F5F27-7D14-43D6-B256-F52F185F93AD}" sibTransId="{A956D613-26B2-4359-B815-F042744D8AD2}"/>
    <dgm:cxn modelId="{1AFEC3DD-920C-4ACE-9ED1-D11687A2A63E}" type="presOf" srcId="{1322D501-8E41-44E9-AD53-A20EDBAB530B}" destId="{52C1999B-37CC-4D8D-8F42-3B1FFA631B08}" srcOrd="0" destOrd="0" presId="urn:microsoft.com/office/officeart/2005/8/layout/cycle5"/>
    <dgm:cxn modelId="{C2B7F006-3628-4B42-8D69-998F6C1CAF76}" srcId="{10CBCF0C-E0CE-4816-9EFD-79BF1A45C7CA}" destId="{814CFDFC-262A-4243-8C23-3031943BBFB6}" srcOrd="3" destOrd="0" parTransId="{3759CDDB-48CE-4734-BBCB-110D087B0B1F}" sibTransId="{9BBE018E-989B-4345-BBC9-24AF1336B27E}"/>
    <dgm:cxn modelId="{A164E432-C418-4BB6-B8F8-026F749DF360}" type="presOf" srcId="{460A4A4C-917B-45BA-BC0D-2E5B9AC41DE6}" destId="{D11F0DF4-73CE-4A71-A405-93981F51BA62}" srcOrd="0" destOrd="0" presId="urn:microsoft.com/office/officeart/2005/8/layout/cycle5"/>
    <dgm:cxn modelId="{97AE37E7-D3D7-48FB-8297-14C06659E863}" srcId="{10CBCF0C-E0CE-4816-9EFD-79BF1A45C7CA}" destId="{1322D501-8E41-44E9-AD53-A20EDBAB530B}" srcOrd="4" destOrd="0" parTransId="{0BE56B96-CB8B-486E-872B-AC3423288795}" sibTransId="{AFF2F518-19A6-4445-910F-56C46B23D236}"/>
    <dgm:cxn modelId="{BC9D7BAE-1E19-4645-9699-CA568F217DCC}" type="presOf" srcId="{8CBE956E-5609-4715-8D33-BE0AE2B4A413}" destId="{63B43598-80A3-4230-9059-7FF6ABAAA655}" srcOrd="0" destOrd="0" presId="urn:microsoft.com/office/officeart/2005/8/layout/cycle5"/>
    <dgm:cxn modelId="{D8631BA0-03A2-4475-ACF4-DB15015EC4D8}" type="presParOf" srcId="{771394E3-122C-4E8D-9BDF-DC77E087BBB6}" destId="{17FFEEEE-1C89-40B9-8FF2-D476697323C9}" srcOrd="0" destOrd="0" presId="urn:microsoft.com/office/officeart/2005/8/layout/cycle5"/>
    <dgm:cxn modelId="{F111560D-68C4-4786-A174-333B90FAB5EB}" type="presParOf" srcId="{771394E3-122C-4E8D-9BDF-DC77E087BBB6}" destId="{AD14550E-2F74-44DC-98FE-190D8000F1F7}" srcOrd="1" destOrd="0" presId="urn:microsoft.com/office/officeart/2005/8/layout/cycle5"/>
    <dgm:cxn modelId="{FC8D1439-0E76-443D-BC26-4D3878690A64}" type="presParOf" srcId="{771394E3-122C-4E8D-9BDF-DC77E087BBB6}" destId="{729AC451-7135-4E5E-A8E5-61F584175292}" srcOrd="2" destOrd="0" presId="urn:microsoft.com/office/officeart/2005/8/layout/cycle5"/>
    <dgm:cxn modelId="{B1FA7096-7E85-4D97-81F4-E555B5F4A6B1}" type="presParOf" srcId="{771394E3-122C-4E8D-9BDF-DC77E087BBB6}" destId="{D11F0DF4-73CE-4A71-A405-93981F51BA62}" srcOrd="3" destOrd="0" presId="urn:microsoft.com/office/officeart/2005/8/layout/cycle5"/>
    <dgm:cxn modelId="{EB66A04B-CD64-437F-92C9-366D6EC88955}" type="presParOf" srcId="{771394E3-122C-4E8D-9BDF-DC77E087BBB6}" destId="{8FAB066A-2465-4D90-A971-63C6A0BA8D39}" srcOrd="4" destOrd="0" presId="urn:microsoft.com/office/officeart/2005/8/layout/cycle5"/>
    <dgm:cxn modelId="{C1B8DEED-A91D-4C81-AEB0-ABE8DBD138D8}" type="presParOf" srcId="{771394E3-122C-4E8D-9BDF-DC77E087BBB6}" destId="{C40B7444-EF56-4499-863A-1E94CDE436F0}" srcOrd="5" destOrd="0" presId="urn:microsoft.com/office/officeart/2005/8/layout/cycle5"/>
    <dgm:cxn modelId="{3E4C7193-4F50-4326-B92B-EFA177012B16}" type="presParOf" srcId="{771394E3-122C-4E8D-9BDF-DC77E087BBB6}" destId="{22F9E0D4-4AE6-439E-B532-2FF4F06CE918}" srcOrd="6" destOrd="0" presId="urn:microsoft.com/office/officeart/2005/8/layout/cycle5"/>
    <dgm:cxn modelId="{3FE542B6-FB52-4491-BA3C-FC60677988A7}" type="presParOf" srcId="{771394E3-122C-4E8D-9BDF-DC77E087BBB6}" destId="{14DFB8C0-DC9A-496F-BE99-6A3C04F8AC57}" srcOrd="7" destOrd="0" presId="urn:microsoft.com/office/officeart/2005/8/layout/cycle5"/>
    <dgm:cxn modelId="{44C9429D-2E7E-46F2-B541-3DE3792E2DAA}" type="presParOf" srcId="{771394E3-122C-4E8D-9BDF-DC77E087BBB6}" destId="{C617B9DE-F283-4306-9A94-93AB7F71241E}" srcOrd="8" destOrd="0" presId="urn:microsoft.com/office/officeart/2005/8/layout/cycle5"/>
    <dgm:cxn modelId="{BC445258-7333-49C6-A9A7-028238FAE9AB}" type="presParOf" srcId="{771394E3-122C-4E8D-9BDF-DC77E087BBB6}" destId="{F1B59174-BB7F-4280-8370-C92BCE8FC49B}" srcOrd="9" destOrd="0" presId="urn:microsoft.com/office/officeart/2005/8/layout/cycle5"/>
    <dgm:cxn modelId="{DE30D4A9-A820-4975-8BB0-F14D9D1D0C08}" type="presParOf" srcId="{771394E3-122C-4E8D-9BDF-DC77E087BBB6}" destId="{58DE00D5-1325-4AD9-8C57-B40729155FE6}" srcOrd="10" destOrd="0" presId="urn:microsoft.com/office/officeart/2005/8/layout/cycle5"/>
    <dgm:cxn modelId="{797A8559-C0AB-477D-BED9-3D836910790C}" type="presParOf" srcId="{771394E3-122C-4E8D-9BDF-DC77E087BBB6}" destId="{7C67BFB3-92CC-4943-8E4E-3E26A69B70C3}" srcOrd="11" destOrd="0" presId="urn:microsoft.com/office/officeart/2005/8/layout/cycle5"/>
    <dgm:cxn modelId="{EDA85C93-86DA-4525-8006-A06A3626E4F9}" type="presParOf" srcId="{771394E3-122C-4E8D-9BDF-DC77E087BBB6}" destId="{52C1999B-37CC-4D8D-8F42-3B1FFA631B08}" srcOrd="12" destOrd="0" presId="urn:microsoft.com/office/officeart/2005/8/layout/cycle5"/>
    <dgm:cxn modelId="{F51830EE-49A1-4B29-99E7-864918068FA2}" type="presParOf" srcId="{771394E3-122C-4E8D-9BDF-DC77E087BBB6}" destId="{0A5051B8-F477-45E6-BF0C-49CF8F56881B}" srcOrd="13" destOrd="0" presId="urn:microsoft.com/office/officeart/2005/8/layout/cycle5"/>
    <dgm:cxn modelId="{F9989FD3-64F3-4F6C-84B7-F64474AABA32}" type="presParOf" srcId="{771394E3-122C-4E8D-9BDF-DC77E087BBB6}" destId="{9A7FBC27-79E0-4963-8A55-9FEEAFC98D40}" srcOrd="14" destOrd="0" presId="urn:microsoft.com/office/officeart/2005/8/layout/cycle5"/>
    <dgm:cxn modelId="{95A975F7-CF8C-4033-8AE3-644C73C02A5B}" type="presParOf" srcId="{771394E3-122C-4E8D-9BDF-DC77E087BBB6}" destId="{63B43598-80A3-4230-9059-7FF6ABAAA655}" srcOrd="15" destOrd="0" presId="urn:microsoft.com/office/officeart/2005/8/layout/cycle5"/>
    <dgm:cxn modelId="{4A7670E1-D151-4AAE-AEDD-67367E5CA1CD}" type="presParOf" srcId="{771394E3-122C-4E8D-9BDF-DC77E087BBB6}" destId="{1B83D303-29E0-4FFC-A963-627236F789EE}" srcOrd="16" destOrd="0" presId="urn:microsoft.com/office/officeart/2005/8/layout/cycle5"/>
    <dgm:cxn modelId="{1819F030-20AC-4E59-B99C-FD74FFBA8AA9}" type="presParOf" srcId="{771394E3-122C-4E8D-9BDF-DC77E087BBB6}" destId="{312A0A7B-3F72-411F-82C4-930CFE90F186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FFEEEE-1C89-40B9-8FF2-D476697323C9}">
      <dsp:nvSpPr>
        <dsp:cNvPr id="0" name=""/>
        <dsp:cNvSpPr/>
      </dsp:nvSpPr>
      <dsp:spPr>
        <a:xfrm>
          <a:off x="3250854" y="-42269"/>
          <a:ext cx="1758517" cy="935244"/>
        </a:xfrm>
        <a:prstGeom prst="roundRect">
          <a:avLst/>
        </a:prstGeom>
        <a:solidFill>
          <a:srgbClr val="C0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Ask </a:t>
          </a:r>
          <a:r>
            <a:rPr lang="en-GB" sz="2000" kern="1200" dirty="0"/>
            <a:t>questions</a:t>
          </a:r>
        </a:p>
      </dsp:txBody>
      <dsp:txXfrm>
        <a:off x="3296509" y="3386"/>
        <a:ext cx="1667207" cy="843934"/>
      </dsp:txXfrm>
    </dsp:sp>
    <dsp:sp modelId="{729AC451-7135-4E5E-A8E5-61F584175292}">
      <dsp:nvSpPr>
        <dsp:cNvPr id="0" name=""/>
        <dsp:cNvSpPr/>
      </dsp:nvSpPr>
      <dsp:spPr>
        <a:xfrm>
          <a:off x="1925969" y="425352"/>
          <a:ext cx="4408288" cy="4408288"/>
        </a:xfrm>
        <a:custGeom>
          <a:avLst/>
          <a:gdLst/>
          <a:ahLst/>
          <a:cxnLst/>
          <a:rect l="0" t="0" r="0" b="0"/>
          <a:pathLst>
            <a:path>
              <a:moveTo>
                <a:pt x="3228800" y="252649"/>
              </a:moveTo>
              <a:arcTo wR="2204144" hR="2204144" stAng="17862137" swAng="761701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1F0DF4-73CE-4A71-A405-93981F51BA62}">
      <dsp:nvSpPr>
        <dsp:cNvPr id="0" name=""/>
        <dsp:cNvSpPr/>
      </dsp:nvSpPr>
      <dsp:spPr>
        <a:xfrm>
          <a:off x="5319539" y="1059802"/>
          <a:ext cx="1438836" cy="9352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Collect </a:t>
          </a:r>
          <a:r>
            <a:rPr lang="en-GB" sz="2000" kern="1200" dirty="0"/>
            <a:t>data</a:t>
          </a:r>
        </a:p>
      </dsp:txBody>
      <dsp:txXfrm>
        <a:off x="5365194" y="1105457"/>
        <a:ext cx="1347526" cy="843934"/>
      </dsp:txXfrm>
    </dsp:sp>
    <dsp:sp modelId="{C40B7444-EF56-4499-863A-1E94CDE436F0}">
      <dsp:nvSpPr>
        <dsp:cNvPr id="0" name=""/>
        <dsp:cNvSpPr/>
      </dsp:nvSpPr>
      <dsp:spPr>
        <a:xfrm>
          <a:off x="1928420" y="433450"/>
          <a:ext cx="4408288" cy="4408288"/>
        </a:xfrm>
        <a:custGeom>
          <a:avLst/>
          <a:gdLst/>
          <a:ahLst/>
          <a:cxnLst/>
          <a:rect l="0" t="0" r="0" b="0"/>
          <a:pathLst>
            <a:path>
              <a:moveTo>
                <a:pt x="4355209" y="1723346"/>
              </a:moveTo>
              <a:arcTo wR="2204144" hR="2204144" stAng="20844034" swAng="790860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F9E0D4-4AE6-439E-B532-2FF4F06CE918}">
      <dsp:nvSpPr>
        <dsp:cNvPr id="0" name=""/>
        <dsp:cNvSpPr/>
      </dsp:nvSpPr>
      <dsp:spPr>
        <a:xfrm>
          <a:off x="5194301" y="2827053"/>
          <a:ext cx="2080989" cy="9352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Process </a:t>
          </a:r>
          <a:r>
            <a:rPr lang="en-GB" sz="2000" kern="1200" dirty="0"/>
            <a:t>&amp; present data</a:t>
          </a:r>
        </a:p>
      </dsp:txBody>
      <dsp:txXfrm>
        <a:off x="5239956" y="2872708"/>
        <a:ext cx="1989679" cy="843934"/>
      </dsp:txXfrm>
    </dsp:sp>
    <dsp:sp modelId="{C617B9DE-F283-4306-9A94-93AB7F71241E}">
      <dsp:nvSpPr>
        <dsp:cNvPr id="0" name=""/>
        <dsp:cNvSpPr/>
      </dsp:nvSpPr>
      <dsp:spPr>
        <a:xfrm>
          <a:off x="1967826" y="363927"/>
          <a:ext cx="4408288" cy="4408288"/>
        </a:xfrm>
        <a:custGeom>
          <a:avLst/>
          <a:gdLst/>
          <a:ahLst/>
          <a:cxnLst/>
          <a:rect l="0" t="0" r="0" b="0"/>
          <a:pathLst>
            <a:path>
              <a:moveTo>
                <a:pt x="3941380" y="3560705"/>
              </a:moveTo>
              <a:arcTo wR="2204144" hR="2204144" stAng="2279120" swAng="945649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B59174-BB7F-4280-8370-C92BCE8FC49B}">
      <dsp:nvSpPr>
        <dsp:cNvPr id="0" name=""/>
        <dsp:cNvSpPr/>
      </dsp:nvSpPr>
      <dsp:spPr>
        <a:xfrm>
          <a:off x="2952327" y="4248473"/>
          <a:ext cx="2357347" cy="1110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bg1"/>
              </a:solidFill>
            </a:rPr>
            <a:t>Analysis and application of wider understanding</a:t>
          </a:r>
          <a:endParaRPr lang="en-GB" sz="1800" kern="1200" dirty="0">
            <a:solidFill>
              <a:schemeClr val="bg1"/>
            </a:solidFill>
          </a:endParaRPr>
        </a:p>
      </dsp:txBody>
      <dsp:txXfrm>
        <a:off x="3006533" y="4302679"/>
        <a:ext cx="2248935" cy="1002012"/>
      </dsp:txXfrm>
    </dsp:sp>
    <dsp:sp modelId="{7C67BFB3-92CC-4943-8E4E-3E26A69B70C3}">
      <dsp:nvSpPr>
        <dsp:cNvPr id="0" name=""/>
        <dsp:cNvSpPr/>
      </dsp:nvSpPr>
      <dsp:spPr>
        <a:xfrm>
          <a:off x="1845647" y="341399"/>
          <a:ext cx="4408288" cy="4408288"/>
        </a:xfrm>
        <a:custGeom>
          <a:avLst/>
          <a:gdLst/>
          <a:ahLst/>
          <a:cxnLst/>
          <a:rect l="0" t="0" r="0" b="0"/>
          <a:pathLst>
            <a:path>
              <a:moveTo>
                <a:pt x="953142" y="4018874"/>
              </a:moveTo>
              <a:arcTo wR="2204144" hR="2204144" stAng="7474849" swAng="859626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C1999B-37CC-4D8D-8F42-3B1FFA631B08}">
      <dsp:nvSpPr>
        <dsp:cNvPr id="0" name=""/>
        <dsp:cNvSpPr/>
      </dsp:nvSpPr>
      <dsp:spPr>
        <a:xfrm>
          <a:off x="947962" y="2917445"/>
          <a:ext cx="2185075" cy="9352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Draw </a:t>
          </a:r>
          <a:r>
            <a:rPr lang="en-GB" sz="2000" kern="1200" dirty="0"/>
            <a:t>conclusions</a:t>
          </a:r>
        </a:p>
      </dsp:txBody>
      <dsp:txXfrm>
        <a:off x="993617" y="2963100"/>
        <a:ext cx="2093765" cy="843934"/>
      </dsp:txXfrm>
    </dsp:sp>
    <dsp:sp modelId="{9A7FBC27-79E0-4963-8A55-9FEEAFC98D40}">
      <dsp:nvSpPr>
        <dsp:cNvPr id="0" name=""/>
        <dsp:cNvSpPr/>
      </dsp:nvSpPr>
      <dsp:spPr>
        <a:xfrm>
          <a:off x="1913019" y="466943"/>
          <a:ext cx="4408288" cy="4408288"/>
        </a:xfrm>
        <a:custGeom>
          <a:avLst/>
          <a:gdLst/>
          <a:ahLst/>
          <a:cxnLst/>
          <a:rect l="0" t="0" r="0" b="0"/>
          <a:pathLst>
            <a:path>
              <a:moveTo>
                <a:pt x="857" y="2265606"/>
              </a:moveTo>
              <a:arcTo wR="2204144" hR="2204144" stAng="10704125" swAng="878382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B43598-80A3-4230-9059-7FF6ABAAA655}">
      <dsp:nvSpPr>
        <dsp:cNvPr id="0" name=""/>
        <dsp:cNvSpPr/>
      </dsp:nvSpPr>
      <dsp:spPr>
        <a:xfrm>
          <a:off x="1141838" y="1059802"/>
          <a:ext cx="2158859" cy="9352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Evaluate the process</a:t>
          </a:r>
          <a:endParaRPr lang="en-GB" sz="2000" kern="1200" dirty="0"/>
        </a:p>
      </dsp:txBody>
      <dsp:txXfrm>
        <a:off x="1187493" y="1105457"/>
        <a:ext cx="2067549" cy="843934"/>
      </dsp:txXfrm>
    </dsp:sp>
    <dsp:sp modelId="{312A0A7B-3F72-411F-82C4-930CFE90F186}">
      <dsp:nvSpPr>
        <dsp:cNvPr id="0" name=""/>
        <dsp:cNvSpPr/>
      </dsp:nvSpPr>
      <dsp:spPr>
        <a:xfrm>
          <a:off x="1925969" y="425352"/>
          <a:ext cx="4408288" cy="4408288"/>
        </a:xfrm>
        <a:custGeom>
          <a:avLst/>
          <a:gdLst/>
          <a:ahLst/>
          <a:cxnLst/>
          <a:rect l="0" t="0" r="0" b="0"/>
          <a:pathLst>
            <a:path>
              <a:moveTo>
                <a:pt x="775673" y="525536"/>
              </a:moveTo>
              <a:arcTo wR="2204144" hR="2204144" stAng="13776162" swAng="761701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96DB-5AB4-4DD8-B4A4-08CDE71AF59C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DFC-8987-4C93-A4BF-120A39A84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2681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96DB-5AB4-4DD8-B4A4-08CDE71AF59C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DFC-8987-4C93-A4BF-120A39A84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114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96DB-5AB4-4DD8-B4A4-08CDE71AF59C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DFC-8987-4C93-A4BF-120A39A84ECB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5993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96DB-5AB4-4DD8-B4A4-08CDE71AF59C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DFC-8987-4C93-A4BF-120A39A84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5496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96DB-5AB4-4DD8-B4A4-08CDE71AF59C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DFC-8987-4C93-A4BF-120A39A84ECB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29799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96DB-5AB4-4DD8-B4A4-08CDE71AF59C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DFC-8987-4C93-A4BF-120A39A84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32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96DB-5AB4-4DD8-B4A4-08CDE71AF59C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DFC-8987-4C93-A4BF-120A39A84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2480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96DB-5AB4-4DD8-B4A4-08CDE71AF59C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DFC-8987-4C93-A4BF-120A39A84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115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96DB-5AB4-4DD8-B4A4-08CDE71AF59C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DFC-8987-4C93-A4BF-120A39A84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093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96DB-5AB4-4DD8-B4A4-08CDE71AF59C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DFC-8987-4C93-A4BF-120A39A84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148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96DB-5AB4-4DD8-B4A4-08CDE71AF59C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DFC-8987-4C93-A4BF-120A39A84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733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96DB-5AB4-4DD8-B4A4-08CDE71AF59C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DFC-8987-4C93-A4BF-120A39A84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752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96DB-5AB4-4DD8-B4A4-08CDE71AF59C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DFC-8987-4C93-A4BF-120A39A84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348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96DB-5AB4-4DD8-B4A4-08CDE71AF59C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DFC-8987-4C93-A4BF-120A39A84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538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96DB-5AB4-4DD8-B4A4-08CDE71AF59C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DFC-8987-4C93-A4BF-120A39A84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631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96DB-5AB4-4DD8-B4A4-08CDE71AF59C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DFC-8987-4C93-A4BF-120A39A84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50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303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Applied Fieldwork Enquiry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1. Geographical Questions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56112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55202" y="223334"/>
            <a:ext cx="6347714" cy="1320800"/>
          </a:xfrm>
        </p:spPr>
        <p:txBody>
          <a:bodyPr>
            <a:normAutofit/>
          </a:bodyPr>
          <a:lstStyle/>
          <a:p>
            <a:r>
              <a:rPr lang="en-GB" sz="4000" dirty="0"/>
              <a:t>Rural settlements – what questions can be asked?</a:t>
            </a:r>
            <a:endParaRPr lang="en-GB" dirty="0"/>
          </a:p>
        </p:txBody>
      </p:sp>
      <p:pic>
        <p:nvPicPr>
          <p:cNvPr id="5122" name="Picture 2" descr="C:\Users\Simon\Pictures\Wales 2016\IMG_76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59" y="1674526"/>
            <a:ext cx="3531301" cy="23542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Simon\Pictures\Wales 2016\IMG_76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13" y="4180578"/>
            <a:ext cx="3529847" cy="235323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Simon\Pictures\Wales 2016\IMG_76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674526"/>
            <a:ext cx="3563888" cy="23759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Simon\Pictures\Wales 2016\IMG_764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761" y="4169231"/>
            <a:ext cx="3563888" cy="237592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0393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Rural settlements – what questions can be asked?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What is the evidence of change?</a:t>
            </a:r>
          </a:p>
          <a:p>
            <a:r>
              <a:rPr lang="en-GB" dirty="0" smtClean="0"/>
              <a:t>Is the village a commuter village?</a:t>
            </a:r>
          </a:p>
          <a:p>
            <a:r>
              <a:rPr lang="en-GB" dirty="0" smtClean="0"/>
              <a:t>What are the environmental issues?</a:t>
            </a:r>
          </a:p>
          <a:p>
            <a:r>
              <a:rPr lang="en-GB" dirty="0" smtClean="0"/>
              <a:t>Is there a risk of flooding?</a:t>
            </a:r>
          </a:p>
          <a:p>
            <a:r>
              <a:rPr lang="en-GB" dirty="0" smtClean="0"/>
              <a:t>Is the village growing or declining?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7" name="Picture 2" descr="C:\Users\Simon\Pictures\Wales 2016\IMG_763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185082"/>
            <a:ext cx="4679694" cy="311612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6803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1560" y="396539"/>
            <a:ext cx="6347714" cy="1320800"/>
          </a:xfrm>
        </p:spPr>
        <p:txBody>
          <a:bodyPr>
            <a:normAutofit/>
          </a:bodyPr>
          <a:lstStyle/>
          <a:p>
            <a:r>
              <a:rPr lang="en-GB" dirty="0" smtClean="0"/>
              <a:t>Microclimates – what questions can be asked?</a:t>
            </a:r>
            <a:endParaRPr lang="en-GB" dirty="0"/>
          </a:p>
        </p:txBody>
      </p:sp>
      <p:pic>
        <p:nvPicPr>
          <p:cNvPr id="6147" name="Picture 3" descr="C:\Users\Simon\Pictures\Wales 2016\IMG_75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3312368" cy="220824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Simon\Pictures\Wales 2016\IMG_75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00808"/>
            <a:ext cx="3168352" cy="475252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Simon\Pictures\Wales 2016\786CANON\IMG_86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384" y="4247958"/>
            <a:ext cx="3296832" cy="219788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0275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413157"/>
            <a:ext cx="6347714" cy="1320800"/>
          </a:xfrm>
        </p:spPr>
        <p:txBody>
          <a:bodyPr>
            <a:noAutofit/>
          </a:bodyPr>
          <a:lstStyle/>
          <a:p>
            <a:r>
              <a:rPr lang="en-GB" sz="4000" dirty="0"/>
              <a:t>Microclimates – what questions can be asked?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Are there microclimatic changes across a valley?</a:t>
            </a:r>
          </a:p>
          <a:p>
            <a:r>
              <a:rPr lang="en-GB" dirty="0" smtClean="0"/>
              <a:t>Does land use affect microclimate?</a:t>
            </a:r>
          </a:p>
          <a:p>
            <a:r>
              <a:rPr lang="en-GB" dirty="0" smtClean="0"/>
              <a:t>How does vegetation affect microclimate?</a:t>
            </a:r>
          </a:p>
          <a:p>
            <a:r>
              <a:rPr lang="en-GB" dirty="0" smtClean="0"/>
              <a:t>Is there a heat island in a village?</a:t>
            </a:r>
          </a:p>
          <a:p>
            <a:r>
              <a:rPr lang="en-GB" dirty="0" smtClean="0"/>
              <a:t>How do weather conditions affect microclimates?</a:t>
            </a:r>
            <a:endParaRPr lang="en-GB" dirty="0"/>
          </a:p>
        </p:txBody>
      </p:sp>
      <p:pic>
        <p:nvPicPr>
          <p:cNvPr id="12" name="Picture 5" descr="C:\Users\Simon\Pictures\Wales 2016\IMG_759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21345" y="2160588"/>
            <a:ext cx="2584060" cy="388143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4016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1560" y="404664"/>
            <a:ext cx="6347714" cy="1320800"/>
          </a:xfrm>
        </p:spPr>
        <p:txBody>
          <a:bodyPr>
            <a:normAutofit/>
          </a:bodyPr>
          <a:lstStyle/>
          <a:p>
            <a:r>
              <a:rPr lang="en-GB" dirty="0" smtClean="0"/>
              <a:t>Tourism – what questions can be asked?</a:t>
            </a:r>
            <a:endParaRPr lang="en-GB" dirty="0"/>
          </a:p>
        </p:txBody>
      </p:sp>
      <p:pic>
        <p:nvPicPr>
          <p:cNvPr id="7170" name="Picture 2" descr="C:\Users\Simon\Pictures\Wales 2016\785CANON\IMG_85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6912768" cy="4608511"/>
          </a:xfrm>
          <a:prstGeom prst="rect">
            <a:avLst/>
          </a:prstGeom>
          <a:noFill/>
          <a:ln w="158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5370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Tourism – what questions can be asked?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What are the environmental impacts of tourism?</a:t>
            </a:r>
          </a:p>
          <a:p>
            <a:r>
              <a:rPr lang="en-GB" dirty="0" smtClean="0"/>
              <a:t>Where do tourists come from?</a:t>
            </a:r>
          </a:p>
          <a:p>
            <a:r>
              <a:rPr lang="en-GB" dirty="0"/>
              <a:t>W</a:t>
            </a:r>
            <a:r>
              <a:rPr lang="en-GB" dirty="0" smtClean="0"/>
              <a:t>hy are tourists attracted to the area?</a:t>
            </a:r>
          </a:p>
          <a:p>
            <a:r>
              <a:rPr lang="en-GB" dirty="0" smtClean="0"/>
              <a:t>What is the evidence that this is a honeypot site?</a:t>
            </a:r>
          </a:p>
          <a:p>
            <a:endParaRPr lang="en-GB" dirty="0"/>
          </a:p>
        </p:txBody>
      </p:sp>
      <p:pic>
        <p:nvPicPr>
          <p:cNvPr id="7" name="Picture 2" descr="C:\Users\Simon\Pictures\Wales 2016\785CANON\IMG_857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3928" y="2160589"/>
            <a:ext cx="4170868" cy="278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7127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49020"/>
            <a:ext cx="6347714" cy="1320800"/>
          </a:xfrm>
        </p:spPr>
        <p:txBody>
          <a:bodyPr>
            <a:normAutofit/>
          </a:bodyPr>
          <a:lstStyle/>
          <a:p>
            <a:r>
              <a:rPr lang="en-GB" dirty="0" smtClean="0"/>
              <a:t>What factors make for a good investigation?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925986" y="1700808"/>
            <a:ext cx="126975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</a:t>
            </a:r>
            <a:r>
              <a:rPr lang="en-GB" dirty="0" smtClean="0"/>
              <a:t> It’s easy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2492896"/>
            <a:ext cx="429838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B</a:t>
            </a:r>
            <a:r>
              <a:rPr lang="en-GB" dirty="0" smtClean="0"/>
              <a:t> It is based on sound geography theory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120794" y="4928527"/>
            <a:ext cx="476357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H</a:t>
            </a:r>
            <a:r>
              <a:rPr lang="en-GB" dirty="0" smtClean="0"/>
              <a:t> It can be conducted in a safe environment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783456" y="3032956"/>
            <a:ext cx="410091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D</a:t>
            </a:r>
            <a:r>
              <a:rPr lang="en-GB" dirty="0" smtClean="0"/>
              <a:t> The fieldwork location is accessible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177934" y="3601177"/>
            <a:ext cx="419416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E</a:t>
            </a:r>
            <a:r>
              <a:rPr lang="en-GB" dirty="0" smtClean="0"/>
              <a:t> Data can be collected in a few hours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177934" y="4283804"/>
            <a:ext cx="283903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F</a:t>
            </a:r>
            <a:r>
              <a:rPr lang="en-GB" dirty="0" smtClean="0"/>
              <a:t> There are shops nearby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267761" y="4250771"/>
            <a:ext cx="247036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G</a:t>
            </a:r>
            <a:r>
              <a:rPr lang="en-GB" dirty="0" smtClean="0"/>
              <a:t> The river is in flood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4905496" y="1881769"/>
            <a:ext cx="319489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C</a:t>
            </a:r>
            <a:r>
              <a:rPr lang="en-GB" dirty="0" smtClean="0"/>
              <a:t> It is winter and it’s raining?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814128" y="5625307"/>
            <a:ext cx="223022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I</a:t>
            </a:r>
            <a:r>
              <a:rPr lang="en-GB" dirty="0" smtClean="0"/>
              <a:t> It’s a Bank Holiday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3325722" y="5794101"/>
            <a:ext cx="45813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J</a:t>
            </a:r>
            <a:r>
              <a:rPr lang="en-GB" dirty="0" smtClean="0"/>
              <a:t> It satisfies the nominated WJEC criteria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7320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731" y="338623"/>
            <a:ext cx="7298674" cy="726514"/>
          </a:xfrm>
          <a:solidFill>
            <a:schemeClr val="bg1"/>
          </a:solidFill>
        </p:spPr>
        <p:txBody>
          <a:bodyPr/>
          <a:lstStyle/>
          <a:p>
            <a:r>
              <a:rPr lang="en-GB" dirty="0" smtClean="0"/>
              <a:t>What makes a good investigation?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840781" y="1474022"/>
            <a:ext cx="126975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</a:t>
            </a:r>
            <a:r>
              <a:rPr lang="en-GB" dirty="0" smtClean="0">
                <a:solidFill>
                  <a:prstClr val="black"/>
                </a:solidFill>
              </a:rPr>
              <a:t> </a:t>
            </a:r>
            <a:r>
              <a:rPr lang="en-GB" dirty="0">
                <a:solidFill>
                  <a:prstClr val="black"/>
                </a:solidFill>
              </a:rPr>
              <a:t>It’s easy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9731" y="2259030"/>
            <a:ext cx="426588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B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>
                <a:solidFill>
                  <a:srgbClr val="00B050"/>
                </a:solidFill>
              </a:rPr>
              <a:t>It is based on sound geography theory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16903" y="4854090"/>
            <a:ext cx="479490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H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>
                <a:solidFill>
                  <a:srgbClr val="00B050"/>
                </a:solidFill>
              </a:rPr>
              <a:t>It can be conducted in a safe environment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09943" y="2813028"/>
            <a:ext cx="407900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D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>
                <a:solidFill>
                  <a:srgbClr val="00B050"/>
                </a:solidFill>
              </a:rPr>
              <a:t>The fieldwork location is accessible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9396" y="3421613"/>
            <a:ext cx="419416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E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>
                <a:solidFill>
                  <a:srgbClr val="00B050"/>
                </a:solidFill>
              </a:rPr>
              <a:t>Data can be collected in a few hours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45425" y="4210326"/>
            <a:ext cx="280461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F</a:t>
            </a:r>
            <a:r>
              <a:rPr lang="en-GB" dirty="0" smtClean="0">
                <a:solidFill>
                  <a:prstClr val="black"/>
                </a:solidFill>
              </a:rPr>
              <a:t> </a:t>
            </a:r>
            <a:r>
              <a:rPr lang="en-GB" dirty="0">
                <a:solidFill>
                  <a:prstClr val="black"/>
                </a:solidFill>
              </a:rPr>
              <a:t>There are shops nearby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73562" y="3940327"/>
            <a:ext cx="248158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G</a:t>
            </a:r>
            <a:r>
              <a:rPr lang="en-GB" dirty="0" smtClean="0">
                <a:solidFill>
                  <a:prstClr val="black"/>
                </a:solidFill>
              </a:rPr>
              <a:t> </a:t>
            </a:r>
            <a:r>
              <a:rPr lang="en-GB" dirty="0">
                <a:solidFill>
                  <a:prstClr val="black"/>
                </a:solidFill>
              </a:rPr>
              <a:t>The river is in flood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55407" y="1654983"/>
            <a:ext cx="321767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C</a:t>
            </a:r>
            <a:r>
              <a:rPr lang="en-GB" dirty="0" smtClean="0">
                <a:solidFill>
                  <a:prstClr val="black"/>
                </a:solidFill>
              </a:rPr>
              <a:t> </a:t>
            </a:r>
            <a:r>
              <a:rPr lang="en-GB" dirty="0">
                <a:solidFill>
                  <a:prstClr val="black"/>
                </a:solidFill>
              </a:rPr>
              <a:t>It is winter and it’s raining?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0781" y="5398521"/>
            <a:ext cx="234987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I</a:t>
            </a:r>
            <a:r>
              <a:rPr lang="en-GB" dirty="0" smtClean="0">
                <a:solidFill>
                  <a:prstClr val="black"/>
                </a:solidFill>
              </a:rPr>
              <a:t> It’s a Bank Holiday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45457" y="5499907"/>
            <a:ext cx="459413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J</a:t>
            </a:r>
            <a:r>
              <a:rPr lang="en-GB" dirty="0" smtClean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srgbClr val="00B050"/>
                </a:solidFill>
              </a:rPr>
              <a:t>It satisfies the nominated WJEC criteria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5656" y="6364143"/>
            <a:ext cx="6192688" cy="369332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C00000"/>
                </a:solidFill>
                <a:latin typeface="+mj-lt"/>
              </a:rPr>
              <a:t>Under what conditions might some of the others be good?</a:t>
            </a:r>
            <a:endParaRPr lang="en-GB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494082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76672"/>
            <a:ext cx="6347713" cy="1320800"/>
          </a:xfrm>
        </p:spPr>
        <p:txBody>
          <a:bodyPr>
            <a:normAutofit/>
          </a:bodyPr>
          <a:lstStyle/>
          <a:p>
            <a:r>
              <a:rPr lang="en-GB" dirty="0" smtClean="0"/>
              <a:t>Now convert your question to an investigation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916049"/>
            <a:ext cx="6347714" cy="3880773"/>
          </a:xfrm>
        </p:spPr>
        <p:txBody>
          <a:bodyPr>
            <a:normAutofit/>
          </a:bodyPr>
          <a:lstStyle/>
          <a:p>
            <a:r>
              <a:rPr lang="en-GB" dirty="0" smtClean="0"/>
              <a:t>Keep the title short and focused</a:t>
            </a:r>
          </a:p>
          <a:p>
            <a:r>
              <a:rPr lang="en-GB" dirty="0" smtClean="0"/>
              <a:t>Use a question rather than an hypothesis</a:t>
            </a:r>
          </a:p>
          <a:p>
            <a:r>
              <a:rPr lang="en-GB" dirty="0" smtClean="0"/>
              <a:t>Make sure that the scale is appropriate – not too big or too small</a:t>
            </a:r>
          </a:p>
          <a:p>
            <a:r>
              <a:rPr lang="en-GB" dirty="0" smtClean="0"/>
              <a:t>Check the locations are accessible and safe</a:t>
            </a:r>
          </a:p>
          <a:p>
            <a:r>
              <a:rPr lang="en-GB" dirty="0" smtClean="0"/>
              <a:t>Make sure that you will be able to collect plenty of data</a:t>
            </a:r>
          </a:p>
        </p:txBody>
      </p:sp>
    </p:spTree>
    <p:extLst>
      <p:ext uri="{BB962C8B-B14F-4D97-AF65-F5344CB8AC3E}">
        <p14:creationId xmlns:p14="http://schemas.microsoft.com/office/powerpoint/2010/main" val="11473239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Nominated criteria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b="1" dirty="0" smtClean="0">
                <a:solidFill>
                  <a:schemeClr val="tx1"/>
                </a:solidFill>
              </a:rPr>
              <a:t>Table A: Methodologies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2018: Geographical flows</a:t>
            </a:r>
          </a:p>
          <a:p>
            <a:pPr marL="0" indent="0">
              <a:buNone/>
            </a:pPr>
            <a:r>
              <a:rPr lang="en-GB" dirty="0" smtClean="0"/>
              <a:t>2019: Qualitative surveys</a:t>
            </a:r>
          </a:p>
          <a:p>
            <a:pPr marL="0" indent="0">
              <a:buNone/>
            </a:pPr>
            <a:r>
              <a:rPr lang="en-GB" dirty="0" smtClean="0"/>
              <a:t>2020: Use of transects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4231188" cy="3880773"/>
          </a:xfrm>
        </p:spPr>
        <p:txBody>
          <a:bodyPr/>
          <a:lstStyle/>
          <a:p>
            <a:pPr marL="0" indent="0">
              <a:buNone/>
            </a:pPr>
            <a:r>
              <a:rPr lang="en-GB" sz="2000" b="1" dirty="0" smtClean="0">
                <a:solidFill>
                  <a:schemeClr val="tx1"/>
                </a:solidFill>
              </a:rPr>
              <a:t>Table B: Conceptual framework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2018: Cycles and flows</a:t>
            </a:r>
          </a:p>
          <a:p>
            <a:pPr marL="0" indent="0">
              <a:buNone/>
            </a:pPr>
            <a:r>
              <a:rPr lang="en-GB" dirty="0" smtClean="0"/>
              <a:t>2019: Place</a:t>
            </a:r>
          </a:p>
          <a:p>
            <a:pPr marL="0" indent="0">
              <a:buNone/>
            </a:pPr>
            <a:r>
              <a:rPr lang="en-GB" dirty="0" smtClean="0"/>
              <a:t>2020: Sphere of Influence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01089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996007513"/>
              </p:ext>
            </p:extLst>
          </p:nvPr>
        </p:nvGraphicFramePr>
        <p:xfrm>
          <a:off x="-108520" y="1124744"/>
          <a:ext cx="8208184" cy="5346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44" y="44369"/>
            <a:ext cx="838225" cy="838225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403648" y="222194"/>
            <a:ext cx="6347714" cy="13208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400" dirty="0" smtClean="0"/>
              <a:t>The six stages of the enquiry process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9248071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11583" y="332656"/>
            <a:ext cx="6347714" cy="132080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What is the geographical enquiry process?</a:t>
            </a:r>
            <a:endParaRPr lang="en-GB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97331" y="1653456"/>
            <a:ext cx="3946677" cy="3880772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dirty="0" smtClean="0">
                <a:latin typeface="+mj-lt"/>
              </a:rPr>
              <a:t>This involves ask</a:t>
            </a:r>
            <a:r>
              <a:rPr lang="en-GB" b="0" i="0" u="none" strike="noStrike" baseline="0" dirty="0" smtClean="0">
                <a:latin typeface="+mj-lt"/>
              </a:rPr>
              <a:t>ing questions about geographical</a:t>
            </a:r>
            <a:r>
              <a:rPr lang="en-GB" b="0" i="0" u="none" strike="noStrike" dirty="0" smtClean="0">
                <a:latin typeface="+mj-lt"/>
              </a:rPr>
              <a:t> </a:t>
            </a:r>
            <a:r>
              <a:rPr lang="en-GB" b="0" i="0" u="none" strike="noStrike" baseline="0" dirty="0" smtClean="0">
                <a:latin typeface="+mj-lt"/>
              </a:rPr>
              <a:t>processes</a:t>
            </a:r>
            <a:r>
              <a:rPr lang="en-GB" b="0" i="0" u="none" strike="noStrike" dirty="0" smtClean="0">
                <a:latin typeface="+mj-lt"/>
              </a:rPr>
              <a:t> or </a:t>
            </a:r>
            <a:r>
              <a:rPr lang="en-GB" b="0" i="0" u="none" strike="noStrike" baseline="0" dirty="0" smtClean="0">
                <a:latin typeface="+mj-lt"/>
              </a:rPr>
              <a:t>concepts.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dirty="0" smtClean="0">
                <a:latin typeface="+mj-lt"/>
              </a:rPr>
              <a:t>It</a:t>
            </a:r>
            <a:r>
              <a:rPr lang="en-GB" b="0" i="0" u="none" strike="noStrike" baseline="0" dirty="0" smtClean="0">
                <a:latin typeface="+mj-lt"/>
              </a:rPr>
              <a:t> includes:</a:t>
            </a:r>
          </a:p>
          <a:p>
            <a:r>
              <a:rPr lang="en-GB" b="0" i="0" u="none" strike="noStrike" baseline="0" dirty="0" smtClean="0">
                <a:latin typeface="+mj-lt"/>
              </a:rPr>
              <a:t>questioning spatial patterns (e.g. urban land uses, flood risk, vegetation on a sand dune)</a:t>
            </a:r>
          </a:p>
          <a:p>
            <a:r>
              <a:rPr lang="en-GB" b="0" i="0" u="none" strike="noStrike" baseline="0" dirty="0" smtClean="0">
                <a:latin typeface="+mj-lt"/>
              </a:rPr>
              <a:t>geographical processes/ change (e.g. urban regeneration, river or coastal processes)</a:t>
            </a:r>
          </a:p>
          <a:p>
            <a:r>
              <a:rPr lang="en-GB" dirty="0" smtClean="0">
                <a:latin typeface="+mj-lt"/>
              </a:rPr>
              <a:t>t</a:t>
            </a:r>
            <a:r>
              <a:rPr lang="en-GB" b="0" i="0" u="none" strike="noStrike" baseline="0" dirty="0" smtClean="0">
                <a:latin typeface="+mj-lt"/>
              </a:rPr>
              <a:t>esting hypotheses</a:t>
            </a:r>
            <a:r>
              <a:rPr lang="en-GB" dirty="0">
                <a:latin typeface="+mj-lt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756" y="1653456"/>
            <a:ext cx="3370636" cy="44941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01641" y="6147637"/>
            <a:ext cx="308449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© </a:t>
            </a:r>
            <a:r>
              <a:rPr lang="en-GB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2017 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Snowdonia National Park </a:t>
            </a:r>
            <a:r>
              <a:rPr lang="en-GB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Authority SNPA</a:t>
            </a:r>
            <a:endParaRPr lang="en-GB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7861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7966" y="350563"/>
            <a:ext cx="6347714" cy="1320800"/>
          </a:xfrm>
        </p:spPr>
        <p:txBody>
          <a:bodyPr/>
          <a:lstStyle/>
          <a:p>
            <a:r>
              <a:rPr lang="en-GB" dirty="0" smtClean="0"/>
              <a:t>Choosing a question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16727" y="4241925"/>
            <a:ext cx="205216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Why is it like this?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958464" y="1772816"/>
            <a:ext cx="264219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What’s happening here?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853435" y="3670397"/>
            <a:ext cx="301717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How has that been formed?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292080" y="4835723"/>
            <a:ext cx="357181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I</a:t>
            </a:r>
            <a:r>
              <a:rPr lang="en-GB" dirty="0" smtClean="0"/>
              <a:t>s the landscape being damaged?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831878" y="2959435"/>
            <a:ext cx="169148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What can I do?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466203" y="6068103"/>
            <a:ext cx="2231701" cy="584775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FF0000"/>
                </a:solidFill>
                <a:latin typeface="+mj-lt"/>
              </a:rPr>
              <a:t>Be curious!</a:t>
            </a:r>
            <a:endParaRPr lang="en-GB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4077" y="5301208"/>
            <a:ext cx="396134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Why are there so many people here?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245071" y="1772816"/>
            <a:ext cx="419698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Why have all these shops closed down?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5697904" y="2635864"/>
            <a:ext cx="265970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Why is it so windy here?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534411"/>
            <a:ext cx="1077907" cy="233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393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1560" y="260648"/>
            <a:ext cx="6347714" cy="1320800"/>
          </a:xfrm>
        </p:spPr>
        <p:txBody>
          <a:bodyPr/>
          <a:lstStyle/>
          <a:p>
            <a:r>
              <a:rPr lang="en-GB" dirty="0" smtClean="0"/>
              <a:t>Be curious – take a look</a:t>
            </a:r>
            <a:endParaRPr lang="en-GB" dirty="0"/>
          </a:p>
        </p:txBody>
      </p:sp>
      <p:pic>
        <p:nvPicPr>
          <p:cNvPr id="5" name="Picture 2" descr="E:\geography\Documents\English\Placemats\final\1200\1A pos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63" y="874776"/>
            <a:ext cx="7772320" cy="539875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5488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5576" y="235992"/>
            <a:ext cx="6347714" cy="1320800"/>
          </a:xfrm>
        </p:spPr>
        <p:txBody>
          <a:bodyPr>
            <a:normAutofit/>
          </a:bodyPr>
          <a:lstStyle/>
          <a:p>
            <a:r>
              <a:rPr lang="en-GB" dirty="0" smtClean="0"/>
              <a:t>Rivers – what questions can be asked?</a:t>
            </a:r>
            <a:endParaRPr lang="en-GB" dirty="0"/>
          </a:p>
        </p:txBody>
      </p:sp>
      <p:pic>
        <p:nvPicPr>
          <p:cNvPr id="1026" name="Picture 2" descr="C:\Users\Simon\Pictures\Woodford River 2008\IMG_25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7308304" cy="4872203"/>
          </a:xfrm>
          <a:prstGeom prst="rect">
            <a:avLst/>
          </a:prstGeom>
          <a:noFill/>
          <a:ln w="158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6957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476672"/>
            <a:ext cx="6347714" cy="1320800"/>
          </a:xfrm>
        </p:spPr>
        <p:txBody>
          <a:bodyPr/>
          <a:lstStyle/>
          <a:p>
            <a:r>
              <a:rPr lang="en-GB" sz="4000" dirty="0"/>
              <a:t>Rivers – what questions can be asked?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What are the river landforms?</a:t>
            </a:r>
          </a:p>
          <a:p>
            <a:r>
              <a:rPr lang="en-GB" dirty="0" smtClean="0"/>
              <a:t>What river processes are operating?</a:t>
            </a:r>
          </a:p>
          <a:p>
            <a:r>
              <a:rPr lang="en-GB" dirty="0" smtClean="0"/>
              <a:t>How is the surrounding land used by people?</a:t>
            </a:r>
          </a:p>
          <a:p>
            <a:r>
              <a:rPr lang="en-GB" dirty="0" smtClean="0"/>
              <a:t>How do human activities affect the river processes and landforms?</a:t>
            </a:r>
          </a:p>
          <a:p>
            <a:r>
              <a:rPr lang="en-GB" dirty="0" smtClean="0"/>
              <a:t>Does the river flood?</a:t>
            </a:r>
          </a:p>
          <a:p>
            <a:r>
              <a:rPr lang="en-GB" dirty="0" smtClean="0"/>
              <a:t>What are the characteristics of the river meander?</a:t>
            </a:r>
            <a:endParaRPr lang="en-GB" dirty="0"/>
          </a:p>
        </p:txBody>
      </p:sp>
      <p:pic>
        <p:nvPicPr>
          <p:cNvPr id="6" name="Picture 2" descr="C:\Users\Simon\Pictures\Woodford River 2008\IMG_252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8039" y="2160589"/>
            <a:ext cx="4513513" cy="3009009"/>
          </a:xfrm>
          <a:prstGeom prst="rect">
            <a:avLst/>
          </a:prstGeom>
          <a:noFill/>
          <a:ln w="158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2717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16185"/>
            <a:ext cx="6347714" cy="1320800"/>
          </a:xfrm>
        </p:spPr>
        <p:txBody>
          <a:bodyPr>
            <a:normAutofit/>
          </a:bodyPr>
          <a:lstStyle/>
          <a:p>
            <a:r>
              <a:rPr lang="en-GB" sz="4000" dirty="0" smtClean="0"/>
              <a:t>Now have a go yourself!</a:t>
            </a:r>
            <a:endParaRPr lang="en-GB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907704" y="6381328"/>
            <a:ext cx="5604419" cy="369332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Suggest questions for the urban and coastal study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7" name="Picture 3" descr="E:\geography\Documents\English\Placemats\final\1200\1B pos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7542679" cy="533618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6015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Possible questions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 smtClean="0"/>
              <a:t>Urban</a:t>
            </a:r>
          </a:p>
          <a:p>
            <a:r>
              <a:rPr lang="en-GB" dirty="0" smtClean="0"/>
              <a:t>What changes have taken place in the town?</a:t>
            </a:r>
          </a:p>
          <a:p>
            <a:r>
              <a:rPr lang="en-GB" dirty="0" smtClean="0"/>
              <a:t>What are the main functions in </a:t>
            </a:r>
            <a:r>
              <a:rPr lang="en-GB" dirty="0" err="1" smtClean="0"/>
              <a:t>Builth</a:t>
            </a:r>
            <a:r>
              <a:rPr lang="en-GB" dirty="0" smtClean="0"/>
              <a:t> Wells?</a:t>
            </a:r>
          </a:p>
          <a:p>
            <a:r>
              <a:rPr lang="en-GB" dirty="0" smtClean="0"/>
              <a:t>Is there a clearly demarked central area?</a:t>
            </a:r>
          </a:p>
          <a:p>
            <a:r>
              <a:rPr lang="en-GB" dirty="0" smtClean="0"/>
              <a:t>Is there a risk of river flooding in the town?</a:t>
            </a:r>
          </a:p>
          <a:p>
            <a:r>
              <a:rPr lang="en-GB" dirty="0" smtClean="0"/>
              <a:t>What is the town’s sphere of influence?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 smtClean="0"/>
              <a:t>Coasts</a:t>
            </a:r>
          </a:p>
          <a:p>
            <a:r>
              <a:rPr lang="en-GB" dirty="0" smtClean="0"/>
              <a:t>What is the evidence of longshore drift?</a:t>
            </a:r>
          </a:p>
          <a:p>
            <a:r>
              <a:rPr lang="en-GB" dirty="0" smtClean="0"/>
              <a:t>How has coastal management affected processes and landforms?</a:t>
            </a:r>
          </a:p>
          <a:p>
            <a:r>
              <a:rPr lang="en-GB" dirty="0" smtClean="0"/>
              <a:t>How does sediment change along the beach?</a:t>
            </a:r>
          </a:p>
          <a:p>
            <a:r>
              <a:rPr lang="en-GB" dirty="0" smtClean="0"/>
              <a:t>Does the beach profile change with distance along the beach?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60686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</TotalTime>
  <Words>720</Words>
  <Application>Microsoft Office PowerPoint</Application>
  <PresentationFormat>On-screen Show (4:3)</PresentationFormat>
  <Paragraphs>109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Facet</vt:lpstr>
      <vt:lpstr>Applied Fieldwork Enquiry</vt:lpstr>
      <vt:lpstr>PowerPoint Presentation</vt:lpstr>
      <vt:lpstr>What is the geographical enquiry process?</vt:lpstr>
      <vt:lpstr>Choosing a question</vt:lpstr>
      <vt:lpstr>Be curious – take a look</vt:lpstr>
      <vt:lpstr>Rivers – what questions can be asked?</vt:lpstr>
      <vt:lpstr>Rivers – what questions can be asked?</vt:lpstr>
      <vt:lpstr>Now have a go yourself!</vt:lpstr>
      <vt:lpstr>Possible questions</vt:lpstr>
      <vt:lpstr>Rural settlements – what questions can be asked?</vt:lpstr>
      <vt:lpstr>Rural settlements – what questions can be asked?</vt:lpstr>
      <vt:lpstr>Microclimates – what questions can be asked?</vt:lpstr>
      <vt:lpstr>Microclimates – what questions can be asked?</vt:lpstr>
      <vt:lpstr>Tourism – what questions can be asked?</vt:lpstr>
      <vt:lpstr>Tourism – what questions can be asked?</vt:lpstr>
      <vt:lpstr>What factors make for a good investigation?</vt:lpstr>
      <vt:lpstr>What makes a good investigation?</vt:lpstr>
      <vt:lpstr>Now convert your question to an investigation title</vt:lpstr>
      <vt:lpstr>Nominated criteria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Applied Fieldwork Enquiry</dc:title>
  <dc:creator>Simon</dc:creator>
  <cp:lastModifiedBy>Random Guy A</cp:lastModifiedBy>
  <cp:revision>39</cp:revision>
  <dcterms:created xsi:type="dcterms:W3CDTF">2016-11-04T18:44:52Z</dcterms:created>
  <dcterms:modified xsi:type="dcterms:W3CDTF">2017-05-30T21:41:14Z</dcterms:modified>
</cp:coreProperties>
</file>