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97" r:id="rId3"/>
    <p:sldId id="265" r:id="rId4"/>
    <p:sldId id="281" r:id="rId5"/>
    <p:sldId id="283" r:id="rId6"/>
    <p:sldId id="282" r:id="rId7"/>
    <p:sldId id="285" r:id="rId8"/>
    <p:sldId id="286" r:id="rId9"/>
    <p:sldId id="287" r:id="rId10"/>
    <p:sldId id="288" r:id="rId11"/>
    <p:sldId id="289" r:id="rId12"/>
    <p:sldId id="292" r:id="rId13"/>
    <p:sldId id="293" r:id="rId14"/>
    <p:sldId id="295" r:id="rId15"/>
    <p:sldId id="296" r:id="rId16"/>
    <p:sldId id="290" r:id="rId17"/>
    <p:sldId id="29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-24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400EC475-94C0-4104-9860-1CBF7FAD0C6C}" type="presOf" srcId="{A956D613-26B2-4359-B815-F042744D8AD2}" destId="{312A0A7B-3F72-411F-82C4-930CFE90F186}" srcOrd="0" destOrd="0" presId="urn:microsoft.com/office/officeart/2005/8/layout/cycle5"/>
    <dgm:cxn modelId="{39261558-3946-41BE-8876-1E276E5B19C5}" type="presOf" srcId="{F4D4B2B5-1334-417D-94E6-C752E23A0274}" destId="{C617B9DE-F283-4306-9A94-93AB7F71241E}" srcOrd="0" destOrd="0" presId="urn:microsoft.com/office/officeart/2005/8/layout/cycle5"/>
    <dgm:cxn modelId="{DD11286D-CC5B-4C65-BB9A-01D45EB3A29A}" type="presOf" srcId="{10CBCF0C-E0CE-4816-9EFD-79BF1A45C7CA}" destId="{771394E3-122C-4E8D-9BDF-DC77E087BBB6}" srcOrd="0" destOrd="0" presId="urn:microsoft.com/office/officeart/2005/8/layout/cycle5"/>
    <dgm:cxn modelId="{6C537CE4-1A9C-439D-8B67-AB2816C6B6A1}" type="presOf" srcId="{814CFDFC-262A-4243-8C23-3031943BBFB6}" destId="{F1B59174-BB7F-4280-8370-C92BCE8FC49B}" srcOrd="0" destOrd="0" presId="urn:microsoft.com/office/officeart/2005/8/layout/cycle5"/>
    <dgm:cxn modelId="{45AFC323-3FA1-4E65-A5EE-7CD033729B92}" type="presOf" srcId="{94EFE850-00CB-4D84-A0AC-CCE87A94DC71}" destId="{17FFEEEE-1C89-40B9-8FF2-D476697323C9}" srcOrd="0" destOrd="0" presId="urn:microsoft.com/office/officeart/2005/8/layout/cycle5"/>
    <dgm:cxn modelId="{52F833A6-F4C5-4BF5-9B19-78CA3EF6FF0C}" type="presOf" srcId="{AFF2F518-19A6-4445-910F-56C46B23D236}" destId="{9A7FBC27-79E0-4963-8A55-9FEEAFC98D40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4EE2E117-E589-46C4-B0C2-D87142D0BFE0}" type="presOf" srcId="{460A4A4C-917B-45BA-BC0D-2E5B9AC41DE6}" destId="{D11F0DF4-73CE-4A71-A405-93981F51BA62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30DB15DD-84AF-4CEA-90E1-F3629F9B5772}" type="presOf" srcId="{8CBE956E-5609-4715-8D33-BE0AE2B4A413}" destId="{63B43598-80A3-4230-9059-7FF6ABAAA655}" srcOrd="0" destOrd="0" presId="urn:microsoft.com/office/officeart/2005/8/layout/cycle5"/>
    <dgm:cxn modelId="{9B7BD9B2-34FB-4F3B-874C-8D3788086F03}" type="presOf" srcId="{1D94B371-F566-463A-85CC-87B987507294}" destId="{729AC451-7135-4E5E-A8E5-61F584175292}" srcOrd="0" destOrd="0" presId="urn:microsoft.com/office/officeart/2005/8/layout/cycle5"/>
    <dgm:cxn modelId="{C5AB1DA1-D667-4E7F-B14C-B3FBD953D5D5}" type="presOf" srcId="{1322D501-8E41-44E9-AD53-A20EDBAB530B}" destId="{52C1999B-37CC-4D8D-8F42-3B1FFA631B08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9B111936-C1CE-4E1F-9059-783BD7F5D855}" type="presOf" srcId="{755D5700-48D1-43C5-9927-F33E86F1EDF5}" destId="{22F9E0D4-4AE6-439E-B532-2FF4F06CE918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F84DA0E7-1DFA-4BA6-B85A-4BA964109E98}" type="presOf" srcId="{9BBE018E-989B-4345-BBC9-24AF1336B27E}" destId="{7C67BFB3-92CC-4943-8E4E-3E26A69B70C3}" srcOrd="0" destOrd="0" presId="urn:microsoft.com/office/officeart/2005/8/layout/cycle5"/>
    <dgm:cxn modelId="{37D1CB5F-5F8F-4C31-81AA-EA49CA89BDAE}" type="presOf" srcId="{9D8196F3-6EE0-4DC0-A3AB-12DE916551EF}" destId="{C40B7444-EF56-4499-863A-1E94CDE436F0}" srcOrd="0" destOrd="0" presId="urn:microsoft.com/office/officeart/2005/8/layout/cycle5"/>
    <dgm:cxn modelId="{C4FC82D9-CBB3-4185-A579-781E56F0606D}" type="presParOf" srcId="{771394E3-122C-4E8D-9BDF-DC77E087BBB6}" destId="{17FFEEEE-1C89-40B9-8FF2-D476697323C9}" srcOrd="0" destOrd="0" presId="urn:microsoft.com/office/officeart/2005/8/layout/cycle5"/>
    <dgm:cxn modelId="{649D83F8-7AC6-42D4-831C-F1D111680214}" type="presParOf" srcId="{771394E3-122C-4E8D-9BDF-DC77E087BBB6}" destId="{AD14550E-2F74-44DC-98FE-190D8000F1F7}" srcOrd="1" destOrd="0" presId="urn:microsoft.com/office/officeart/2005/8/layout/cycle5"/>
    <dgm:cxn modelId="{5FF537AA-4E96-4AFD-984C-B9FDACD2DFEB}" type="presParOf" srcId="{771394E3-122C-4E8D-9BDF-DC77E087BBB6}" destId="{729AC451-7135-4E5E-A8E5-61F584175292}" srcOrd="2" destOrd="0" presId="urn:microsoft.com/office/officeart/2005/8/layout/cycle5"/>
    <dgm:cxn modelId="{8880CEAD-45BE-4FD1-A224-867E52AAE8E7}" type="presParOf" srcId="{771394E3-122C-4E8D-9BDF-DC77E087BBB6}" destId="{D11F0DF4-73CE-4A71-A405-93981F51BA62}" srcOrd="3" destOrd="0" presId="urn:microsoft.com/office/officeart/2005/8/layout/cycle5"/>
    <dgm:cxn modelId="{22364345-1142-4690-95A2-122B270CA690}" type="presParOf" srcId="{771394E3-122C-4E8D-9BDF-DC77E087BBB6}" destId="{8FAB066A-2465-4D90-A971-63C6A0BA8D39}" srcOrd="4" destOrd="0" presId="urn:microsoft.com/office/officeart/2005/8/layout/cycle5"/>
    <dgm:cxn modelId="{D8C9E01D-5316-454B-9F28-66D042DC01F1}" type="presParOf" srcId="{771394E3-122C-4E8D-9BDF-DC77E087BBB6}" destId="{C40B7444-EF56-4499-863A-1E94CDE436F0}" srcOrd="5" destOrd="0" presId="urn:microsoft.com/office/officeart/2005/8/layout/cycle5"/>
    <dgm:cxn modelId="{5EB64A12-CB4E-4EA1-9A94-0E93410958A9}" type="presParOf" srcId="{771394E3-122C-4E8D-9BDF-DC77E087BBB6}" destId="{22F9E0D4-4AE6-439E-B532-2FF4F06CE918}" srcOrd="6" destOrd="0" presId="urn:microsoft.com/office/officeart/2005/8/layout/cycle5"/>
    <dgm:cxn modelId="{A53C7FE9-9165-4B83-A65A-0D337EA591F6}" type="presParOf" srcId="{771394E3-122C-4E8D-9BDF-DC77E087BBB6}" destId="{14DFB8C0-DC9A-496F-BE99-6A3C04F8AC57}" srcOrd="7" destOrd="0" presId="urn:microsoft.com/office/officeart/2005/8/layout/cycle5"/>
    <dgm:cxn modelId="{7C3B1B7C-E886-4557-B6E6-8307F120B498}" type="presParOf" srcId="{771394E3-122C-4E8D-9BDF-DC77E087BBB6}" destId="{C617B9DE-F283-4306-9A94-93AB7F71241E}" srcOrd="8" destOrd="0" presId="urn:microsoft.com/office/officeart/2005/8/layout/cycle5"/>
    <dgm:cxn modelId="{A31CFA69-1890-4613-A70E-3348B2F0F8E3}" type="presParOf" srcId="{771394E3-122C-4E8D-9BDF-DC77E087BBB6}" destId="{F1B59174-BB7F-4280-8370-C92BCE8FC49B}" srcOrd="9" destOrd="0" presId="urn:microsoft.com/office/officeart/2005/8/layout/cycle5"/>
    <dgm:cxn modelId="{2F353E74-F210-4AF8-9B4B-2AE3D8A2442C}" type="presParOf" srcId="{771394E3-122C-4E8D-9BDF-DC77E087BBB6}" destId="{58DE00D5-1325-4AD9-8C57-B40729155FE6}" srcOrd="10" destOrd="0" presId="urn:microsoft.com/office/officeart/2005/8/layout/cycle5"/>
    <dgm:cxn modelId="{C3CE372E-A9DC-4089-BAF9-66BD613865EB}" type="presParOf" srcId="{771394E3-122C-4E8D-9BDF-DC77E087BBB6}" destId="{7C67BFB3-92CC-4943-8E4E-3E26A69B70C3}" srcOrd="11" destOrd="0" presId="urn:microsoft.com/office/officeart/2005/8/layout/cycle5"/>
    <dgm:cxn modelId="{A6554886-AA5E-4543-81A7-7DF3D0FFC84D}" type="presParOf" srcId="{771394E3-122C-4E8D-9BDF-DC77E087BBB6}" destId="{52C1999B-37CC-4D8D-8F42-3B1FFA631B08}" srcOrd="12" destOrd="0" presId="urn:microsoft.com/office/officeart/2005/8/layout/cycle5"/>
    <dgm:cxn modelId="{AFA47480-D78A-47ED-8827-30C36310CB1F}" type="presParOf" srcId="{771394E3-122C-4E8D-9BDF-DC77E087BBB6}" destId="{0A5051B8-F477-45E6-BF0C-49CF8F56881B}" srcOrd="13" destOrd="0" presId="urn:microsoft.com/office/officeart/2005/8/layout/cycle5"/>
    <dgm:cxn modelId="{5054C055-227E-4AD6-A60C-BE325FBAF3AF}" type="presParOf" srcId="{771394E3-122C-4E8D-9BDF-DC77E087BBB6}" destId="{9A7FBC27-79E0-4963-8A55-9FEEAFC98D40}" srcOrd="14" destOrd="0" presId="urn:microsoft.com/office/officeart/2005/8/layout/cycle5"/>
    <dgm:cxn modelId="{AB6DB7AF-30A1-4018-AD55-949777509F66}" type="presParOf" srcId="{771394E3-122C-4E8D-9BDF-DC77E087BBB6}" destId="{63B43598-80A3-4230-9059-7FF6ABAAA655}" srcOrd="15" destOrd="0" presId="urn:microsoft.com/office/officeart/2005/8/layout/cycle5"/>
    <dgm:cxn modelId="{11AE17AD-9831-4AD8-8E27-8289CA1B48C7}" type="presParOf" srcId="{771394E3-122C-4E8D-9BDF-DC77E087BBB6}" destId="{1B83D303-29E0-4FFC-A963-627236F789EE}" srcOrd="16" destOrd="0" presId="urn:microsoft.com/office/officeart/2005/8/layout/cycle5"/>
    <dgm:cxn modelId="{5947693D-2BA7-4BEA-A0D0-D08AEC27118E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6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2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43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72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4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5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4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7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3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6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9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olice.uk/" TargetMode="External"/><Relationship Id="rId4" Type="http://schemas.openxmlformats.org/officeDocument/2006/relationships/hyperlink" Target="https://maps.cdrc.ac.uk/#/metrics/houseprices/default/BTTTFTT/12/-1.9144/53.8444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Casglu</a:t>
            </a:r>
            <a:r>
              <a:rPr lang="en-GB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0" y="436545"/>
            <a:ext cx="6347714" cy="1320800"/>
          </a:xfrm>
        </p:spPr>
        <p:txBody>
          <a:bodyPr/>
          <a:lstStyle/>
          <a:p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meintiol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25061" y="6412153"/>
            <a:ext cx="6278065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Pa </a:t>
            </a:r>
            <a:r>
              <a:rPr lang="en-GB" dirty="0" err="1">
                <a:solidFill>
                  <a:srgbClr val="FF0000"/>
                </a:solidFill>
              </a:rPr>
              <a:t>ddulliau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sy’n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defnyddio</a:t>
            </a:r>
            <a:r>
              <a:rPr lang="en-GB" dirty="0">
                <a:solidFill>
                  <a:srgbClr val="FF0000"/>
                </a:solidFill>
              </a:rPr>
              <a:t>? Beth </a:t>
            </a:r>
            <a:r>
              <a:rPr lang="en-GB" dirty="0" err="1">
                <a:solidFill>
                  <a:srgbClr val="FF0000"/>
                </a:solidFill>
              </a:rPr>
              <a:t>sy’n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fesur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606"/>
            <a:ext cx="2401518" cy="2393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87" y="1052606"/>
            <a:ext cx="3589704" cy="2393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86" y="3544536"/>
            <a:ext cx="2624355" cy="262435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60897"/>
              </p:ext>
            </p:extLst>
          </p:nvPr>
        </p:nvGraphicFramePr>
        <p:xfrm>
          <a:off x="5893398" y="3542229"/>
          <a:ext cx="2178532" cy="262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6" imgW="3898080" imgH="4698360" progId="Photoshop.Image.16">
                  <p:embed/>
                </p:oleObj>
              </mc:Choice>
              <mc:Fallback>
                <p:oleObj name="Image" r:id="rId6" imgW="3898080" imgH="46983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398" y="3542229"/>
                        <a:ext cx="2178532" cy="262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14140"/>
              </p:ext>
            </p:extLst>
          </p:nvPr>
        </p:nvGraphicFramePr>
        <p:xfrm>
          <a:off x="611560" y="3558171"/>
          <a:ext cx="2388676" cy="262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8" imgW="3441240" imgH="3783960" progId="Photoshop.Image.16">
                  <p:embed/>
                </p:oleObj>
              </mc:Choice>
              <mc:Fallback>
                <p:oleObj name="Image" r:id="rId8" imgW="3441240" imgH="37839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560" y="3558171"/>
                        <a:ext cx="2388676" cy="262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29302" y="6165747"/>
            <a:ext cx="3689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Awdurdod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Cenedlaethol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Eryri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(APCE)</a:t>
            </a:r>
          </a:p>
        </p:txBody>
      </p:sp>
    </p:spTree>
    <p:extLst>
      <p:ext uri="{BB962C8B-B14F-4D97-AF65-F5344CB8AC3E}">
        <p14:creationId xmlns:p14="http://schemas.microsoft.com/office/powerpoint/2010/main" val="225288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97301" y="6309320"/>
            <a:ext cx="6278065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Pa </a:t>
            </a:r>
            <a:r>
              <a:rPr lang="en-GB" dirty="0" err="1">
                <a:solidFill>
                  <a:srgbClr val="FF0000"/>
                </a:solidFill>
              </a:rPr>
              <a:t>ddulliau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sy’n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defnyddio</a:t>
            </a:r>
            <a:r>
              <a:rPr lang="en-GB" dirty="0">
                <a:solidFill>
                  <a:srgbClr val="FF0000"/>
                </a:solidFill>
              </a:rPr>
              <a:t>? Beth </a:t>
            </a:r>
            <a:r>
              <a:rPr lang="en-GB" dirty="0" err="1">
                <a:solidFill>
                  <a:srgbClr val="FF0000"/>
                </a:solidFill>
              </a:rPr>
              <a:t>sy’n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fesur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43703"/>
            <a:ext cx="2917798" cy="4515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2" y="1643703"/>
            <a:ext cx="4566257" cy="25685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2" y="4309964"/>
            <a:ext cx="4566257" cy="19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69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52" y="672947"/>
            <a:ext cx="6347714" cy="1320800"/>
          </a:xfrm>
        </p:spPr>
        <p:txBody>
          <a:bodyPr/>
          <a:lstStyle/>
          <a:p>
            <a:r>
              <a:rPr lang="en-GB" dirty="0" err="1"/>
              <a:t>Ffynonellau</a:t>
            </a:r>
            <a:r>
              <a:rPr lang="en-GB" dirty="0"/>
              <a:t> </a:t>
            </a:r>
            <a:r>
              <a:rPr lang="en-GB" dirty="0" err="1"/>
              <a:t>eilaidd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Crime data</a:t>
            </a:r>
            <a:endParaRPr lang="en-GB" sz="2400" dirty="0"/>
          </a:p>
        </p:txBody>
      </p:sp>
      <p:pic>
        <p:nvPicPr>
          <p:cNvPr id="11" name="Content Placeholder 10" descr="https://www.geography-fieldwork.org/media/1380/edarural10.png?anchor=center&amp;mode=crop&amp;width=1600&amp;format=jpg&amp;quality=90&amp;slimmage=true&amp;rnd=131206614930000000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571" y="2199236"/>
            <a:ext cx="4408065" cy="3101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4" name="Picture 2" descr="Raw data from Police.uk websit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658899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7345" y="1611826"/>
            <a:ext cx="42725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Canolfan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Ymchwil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Defnyddwyr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570" y="5456231"/>
            <a:ext cx="44080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Median house price in Keighley, West Yorkshire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CDRC / Contains National Statistics &amp; Ordnance Survey data © Crown copyright &amp; database right 2014-5.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1" y="5464280"/>
            <a:ext cx="36588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Raw data from Police.uk website. 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Crime map for Keighley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Police.uk / Contains public sector information licensed under the Open Government Licence v3.0.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1158" y="1611826"/>
            <a:ext cx="17956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troseddu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6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17" y="428370"/>
            <a:ext cx="6347714" cy="1320800"/>
          </a:xfrm>
        </p:spPr>
        <p:txBody>
          <a:bodyPr/>
          <a:lstStyle/>
          <a:p>
            <a:r>
              <a:rPr lang="en-GB" dirty="0" err="1"/>
              <a:t>Ffynonellau</a:t>
            </a:r>
            <a:r>
              <a:rPr lang="en-GB" dirty="0"/>
              <a:t> </a:t>
            </a:r>
            <a:r>
              <a:rPr lang="en-GB" dirty="0" err="1"/>
              <a:t>eilaidd</a:t>
            </a:r>
            <a:endParaRPr lang="en-GB" dirty="0"/>
          </a:p>
        </p:txBody>
      </p:sp>
      <p:pic>
        <p:nvPicPr>
          <p:cNvPr id="9" name="Picture 8" descr="https://www.geography-fieldwork.org/media/1422/edbcoast21.png?anchor=center&amp;mode=crop&amp;width=1600&amp;format=jpg&amp;quality=90&amp;slimmage=true&amp;rnd=131206708870000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37271"/>
            <a:ext cx="5731510" cy="3667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599" y="1379838"/>
            <a:ext cx="574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Cyfoeth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Naturiol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Cymru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map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lloeren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llifogydd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Ffynonellau</a:t>
            </a:r>
            <a:r>
              <a:rPr lang="en-GB" dirty="0"/>
              <a:t> </a:t>
            </a:r>
            <a:r>
              <a:rPr lang="en-GB" dirty="0" err="1"/>
              <a:t>eilaidd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9" y="1330062"/>
            <a:ext cx="472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Arolwg</a:t>
            </a:r>
            <a:r>
              <a:rPr lang="en-GB" dirty="0"/>
              <a:t> </a:t>
            </a:r>
            <a:r>
              <a:rPr lang="en-GB" dirty="0" err="1"/>
              <a:t>Daearegol</a:t>
            </a:r>
            <a:r>
              <a:rPr lang="en-GB" dirty="0"/>
              <a:t> </a:t>
            </a:r>
            <a:r>
              <a:rPr lang="en-GB" dirty="0" err="1"/>
              <a:t>Prydain</a:t>
            </a:r>
            <a:r>
              <a:rPr lang="en-GB" dirty="0"/>
              <a:t> – </a:t>
            </a:r>
            <a:r>
              <a:rPr lang="en-GB" dirty="0" err="1"/>
              <a:t>Daeareg</a:t>
            </a:r>
            <a:r>
              <a:rPr lang="en-GB" dirty="0"/>
              <a:t> </a:t>
            </a:r>
            <a:r>
              <a:rPr lang="en-GB" dirty="0" err="1"/>
              <a:t>Prydain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60492" y="5888742"/>
            <a:ext cx="6696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https://www.geography-fieldwork.org/gcse/coasts/coastal-processes/secondary-data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https://www.geography-fieldwork.org/media/1419/edbcoast18.jpg?anchor=center&amp;mode=crop&amp;width=1600&amp;format=jpg&amp;quality=90&amp;slimmage=true&amp;rnd=13120669771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4" y="1797854"/>
            <a:ext cx="7453774" cy="39924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6" y="539322"/>
            <a:ext cx="6347714" cy="1320800"/>
          </a:xfrm>
        </p:spPr>
        <p:txBody>
          <a:bodyPr/>
          <a:lstStyle/>
          <a:p>
            <a:r>
              <a:rPr lang="en-GB" dirty="0" err="1"/>
              <a:t>Ffynonellau</a:t>
            </a:r>
            <a:r>
              <a:rPr lang="en-GB" dirty="0"/>
              <a:t> </a:t>
            </a:r>
            <a:r>
              <a:rPr lang="en-GB" dirty="0" err="1"/>
              <a:t>eilaidd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316" y="1306124"/>
            <a:ext cx="544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Awyrluniau</a:t>
            </a:r>
            <a:r>
              <a:rPr lang="en-GB" dirty="0"/>
              <a:t> a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lloeren</a:t>
            </a:r>
            <a:r>
              <a:rPr lang="en-GB" dirty="0"/>
              <a:t> – </a:t>
            </a:r>
            <a:r>
              <a:rPr lang="en-GB" dirty="0" err="1"/>
              <a:t>twyni</a:t>
            </a:r>
            <a:r>
              <a:rPr lang="en-GB" dirty="0"/>
              <a:t> </a:t>
            </a:r>
            <a:r>
              <a:rPr lang="en-GB" dirty="0" err="1"/>
              <a:t>tywod</a:t>
            </a:r>
            <a:r>
              <a:rPr lang="en-GB" dirty="0"/>
              <a:t> </a:t>
            </a:r>
            <a:r>
              <a:rPr lang="en-GB" dirty="0" err="1"/>
              <a:t>Ynyslas</a:t>
            </a:r>
            <a:r>
              <a:rPr lang="en-GB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9404" r="23212" b="3521"/>
          <a:stretch/>
        </p:blipFill>
        <p:spPr bwMode="auto">
          <a:xfrm>
            <a:off x="4698040" y="1988841"/>
            <a:ext cx="3714096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E:\geography\Documents\English\Placemats\assets\FFNPH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1"/>
            <a:ext cx="4149301" cy="28401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02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347714" cy="1320800"/>
          </a:xfrm>
        </p:spPr>
        <p:txBody>
          <a:bodyPr/>
          <a:lstStyle/>
          <a:p>
            <a:r>
              <a:rPr lang="en-GB" dirty="0" err="1"/>
              <a:t>Edrychwch</a:t>
            </a:r>
            <a:endParaRPr lang="en-GB" dirty="0"/>
          </a:p>
        </p:txBody>
      </p:sp>
      <p:pic>
        <p:nvPicPr>
          <p:cNvPr id="3074" name="Picture 2" descr="E:\geography\Documents\English\Placemats\final\1200\2A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7"/>
            <a:ext cx="7776864" cy="55018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4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08712" cy="1320800"/>
          </a:xfrm>
        </p:spPr>
        <p:txBody>
          <a:bodyPr/>
          <a:lstStyle/>
          <a:p>
            <a:r>
              <a:rPr lang="en-GB" dirty="0" err="1"/>
              <a:t>Allwch</a:t>
            </a:r>
            <a:r>
              <a:rPr lang="en-GB" dirty="0"/>
              <a:t> chi </a:t>
            </a:r>
            <a:r>
              <a:rPr lang="en-GB" dirty="0" err="1"/>
              <a:t>ddidoli’r</a:t>
            </a:r>
            <a:r>
              <a:rPr lang="en-GB" dirty="0"/>
              <a:t> </a:t>
            </a:r>
            <a:r>
              <a:rPr lang="en-GB" dirty="0" err="1"/>
              <a:t>ffynonellau</a:t>
            </a:r>
            <a:r>
              <a:rPr lang="en-GB" dirty="0"/>
              <a:t> data? </a:t>
            </a:r>
          </a:p>
        </p:txBody>
      </p:sp>
      <p:pic>
        <p:nvPicPr>
          <p:cNvPr id="2051" name="Picture 3" descr="E:\geography\Documents\English\Placemats\final\1200\2B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7138"/>
            <a:ext cx="7704856" cy="5263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dewisedig</a:t>
            </a:r>
            <a:r>
              <a:rPr lang="en-GB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86336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Tabl</a:t>
            </a:r>
            <a:r>
              <a:rPr lang="en-GB" sz="2000" b="1" dirty="0"/>
              <a:t> A: </a:t>
            </a:r>
            <a:r>
              <a:rPr lang="en-GB" sz="2000" b="1" dirty="0" err="1"/>
              <a:t>Methodoleg</a:t>
            </a:r>
            <a:endParaRPr lang="en-GB" sz="2000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2160589"/>
            <a:ext cx="430319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Tabl</a:t>
            </a:r>
            <a:r>
              <a:rPr lang="en-GB" sz="2000" b="1" dirty="0"/>
              <a:t> B: </a:t>
            </a:r>
            <a:r>
              <a:rPr lang="en-GB" sz="2000" b="1" dirty="0" err="1"/>
              <a:t>Fframwaith</a:t>
            </a:r>
            <a:r>
              <a:rPr lang="en-GB" sz="2000" b="1" dirty="0"/>
              <a:t> </a:t>
            </a:r>
            <a:r>
              <a:rPr lang="en-GB" sz="2000" b="1" dirty="0" err="1"/>
              <a:t>cysyniadol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3246942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6644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</a:t>
            </a:r>
            <a:r>
              <a:rPr lang="en-GB" dirty="0" err="1"/>
              <a:t>tystiolaeth</a:t>
            </a:r>
            <a:r>
              <a:rPr lang="en-GB" dirty="0"/>
              <a:t>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</a:rPr>
              <a:t>Mae </a:t>
            </a:r>
            <a:r>
              <a:rPr lang="en-GB" dirty="0" err="1">
                <a:latin typeface="Arial"/>
              </a:rPr>
              <a:t>hyn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yn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golygu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defnyddio</a:t>
            </a:r>
            <a:r>
              <a:rPr lang="en-GB" dirty="0">
                <a:latin typeface="Arial"/>
              </a:rPr>
              <a:t> offer </a:t>
            </a:r>
            <a:r>
              <a:rPr lang="en-GB" b="1" dirty="0" err="1">
                <a:latin typeface="Arial"/>
              </a:rPr>
              <a:t>priodol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i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gael</a:t>
            </a:r>
            <a:r>
              <a:rPr lang="en-GB" dirty="0">
                <a:latin typeface="Arial"/>
              </a:rPr>
              <a:t> data </a:t>
            </a:r>
            <a:r>
              <a:rPr lang="en-GB" b="1" dirty="0" err="1">
                <a:latin typeface="Arial"/>
              </a:rPr>
              <a:t>manwl</a:t>
            </a:r>
            <a:r>
              <a:rPr lang="en-GB" b="1" dirty="0">
                <a:latin typeface="Arial"/>
              </a:rPr>
              <a:t> </a:t>
            </a:r>
            <a:r>
              <a:rPr lang="en-GB" b="1" dirty="0" err="1">
                <a:latin typeface="Arial"/>
              </a:rPr>
              <a:t>gywir</a:t>
            </a:r>
            <a:r>
              <a:rPr lang="en-GB" b="1" dirty="0">
                <a:latin typeface="Arial"/>
              </a:rPr>
              <a:t> </a:t>
            </a:r>
            <a:r>
              <a:rPr lang="en-GB" dirty="0">
                <a:latin typeface="Arial"/>
              </a:rPr>
              <a:t>a </a:t>
            </a:r>
            <a:r>
              <a:rPr lang="en-GB" b="1" dirty="0" err="1">
                <a:latin typeface="Arial"/>
              </a:rPr>
              <a:t>dibynadwy</a:t>
            </a:r>
            <a:r>
              <a:rPr lang="en-GB" dirty="0">
                <a:latin typeface="Arial"/>
              </a:rPr>
              <a:t> o </a:t>
            </a:r>
            <a:r>
              <a:rPr lang="en-GB" dirty="0" err="1">
                <a:latin typeface="Arial"/>
              </a:rPr>
              <a:t>ffynonellau</a:t>
            </a:r>
            <a:r>
              <a:rPr lang="en-GB" dirty="0">
                <a:latin typeface="Arial"/>
              </a:rPr>
              <a:t> </a:t>
            </a:r>
            <a:r>
              <a:rPr lang="en-GB" b="1" dirty="0" err="1">
                <a:latin typeface="Arial"/>
              </a:rPr>
              <a:t>cynradd</a:t>
            </a:r>
            <a:r>
              <a:rPr lang="en-GB" dirty="0">
                <a:latin typeface="Arial"/>
              </a:rPr>
              <a:t> ac </a:t>
            </a:r>
            <a:r>
              <a:rPr lang="en-GB" b="1" dirty="0" err="1" smtClean="0">
                <a:latin typeface="Arial"/>
              </a:rPr>
              <a:t>eilaidd</a:t>
            </a:r>
            <a:endParaRPr lang="en-GB" dirty="0">
              <a:latin typeface="Arial"/>
            </a:endParaRPr>
          </a:p>
          <a:p>
            <a:pPr marL="0" indent="0">
              <a:buNone/>
            </a:pPr>
            <a:r>
              <a:rPr lang="en-GB" dirty="0" err="1">
                <a:latin typeface="Arial"/>
              </a:rPr>
              <a:t>Mae’n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cynnwys</a:t>
            </a:r>
            <a:r>
              <a:rPr lang="en-GB" dirty="0">
                <a:latin typeface="Arial"/>
              </a:rPr>
              <a:t>:</a:t>
            </a:r>
          </a:p>
          <a:p>
            <a:r>
              <a:rPr lang="en-GB" dirty="0" err="1">
                <a:latin typeface="Arial"/>
              </a:rPr>
              <a:t>Dewis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lleoliadau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priodol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ar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gyfer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casglu</a:t>
            </a:r>
            <a:r>
              <a:rPr lang="en-GB" dirty="0">
                <a:latin typeface="Arial"/>
              </a:rPr>
              <a:t> data</a:t>
            </a:r>
          </a:p>
          <a:p>
            <a:r>
              <a:rPr lang="en-GB" dirty="0" err="1">
                <a:latin typeface="Arial"/>
              </a:rPr>
              <a:t>Cyfiawnhau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maint</a:t>
            </a:r>
            <a:r>
              <a:rPr lang="en-GB" dirty="0">
                <a:latin typeface="Arial"/>
              </a:rPr>
              <a:t> a math y </a:t>
            </a:r>
            <a:r>
              <a:rPr lang="en-GB" dirty="0" err="1">
                <a:latin typeface="Arial"/>
              </a:rPr>
              <a:t>sampl</a:t>
            </a:r>
            <a:endParaRPr lang="en-GB" dirty="0">
              <a:latin typeface="Arial"/>
            </a:endParaRPr>
          </a:p>
          <a:p>
            <a:r>
              <a:rPr lang="en-GB" dirty="0" err="1">
                <a:latin typeface="Arial"/>
              </a:rPr>
              <a:t>Casglu</a:t>
            </a:r>
            <a:r>
              <a:rPr lang="en-GB" dirty="0">
                <a:latin typeface="Arial"/>
              </a:rPr>
              <a:t> data </a:t>
            </a:r>
            <a:r>
              <a:rPr lang="en-GB" dirty="0" err="1">
                <a:latin typeface="Arial"/>
              </a:rPr>
              <a:t>gan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ddefnyddio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technegau</a:t>
            </a:r>
            <a:r>
              <a:rPr lang="en-GB" dirty="0">
                <a:latin typeface="Arial"/>
              </a:rPr>
              <a:t> </a:t>
            </a:r>
            <a:r>
              <a:rPr lang="en-GB" dirty="0" err="1">
                <a:latin typeface="Arial"/>
              </a:rPr>
              <a:t>meintiol</a:t>
            </a:r>
            <a:r>
              <a:rPr lang="en-GB" dirty="0">
                <a:latin typeface="Arial"/>
              </a:rPr>
              <a:t> ac </a:t>
            </a:r>
            <a:r>
              <a:rPr lang="en-GB" dirty="0" err="1">
                <a:latin typeface="Arial"/>
              </a:rPr>
              <a:t>ansoddol</a:t>
            </a:r>
            <a:endParaRPr lang="en-GB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Dull </a:t>
            </a:r>
            <a:r>
              <a:rPr lang="en-GB" dirty="0" err="1"/>
              <a:t>samplu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b="1" dirty="0"/>
              <a:t>Hap </a:t>
            </a:r>
            <a:r>
              <a:rPr lang="en-GB" sz="2100" dirty="0"/>
              <a:t>– </a:t>
            </a:r>
            <a:r>
              <a:rPr lang="en-GB" sz="2100" dirty="0" err="1"/>
              <a:t>mae</a:t>
            </a:r>
            <a:r>
              <a:rPr lang="en-GB" sz="2100" dirty="0"/>
              <a:t> </a:t>
            </a:r>
            <a:r>
              <a:rPr lang="en-GB" sz="2100" dirty="0" err="1"/>
              <a:t>gan</a:t>
            </a:r>
            <a:r>
              <a:rPr lang="en-GB" sz="2100" dirty="0"/>
              <a:t> bob </a:t>
            </a:r>
            <a:r>
              <a:rPr lang="en-GB" sz="2100" dirty="0" err="1"/>
              <a:t>pwynt</a:t>
            </a:r>
            <a:r>
              <a:rPr lang="en-GB" sz="2100" dirty="0"/>
              <a:t> (</a:t>
            </a:r>
            <a:r>
              <a:rPr lang="en-GB" sz="2100" dirty="0" err="1"/>
              <a:t>neu</a:t>
            </a:r>
            <a:r>
              <a:rPr lang="en-GB" sz="2100" dirty="0"/>
              <a:t> </a:t>
            </a:r>
            <a:r>
              <a:rPr lang="en-GB" sz="2100" dirty="0" err="1"/>
              <a:t>linell</a:t>
            </a:r>
            <a:r>
              <a:rPr lang="en-GB" sz="2100" dirty="0"/>
              <a:t>) </a:t>
            </a:r>
            <a:r>
              <a:rPr lang="en-GB" sz="2100" dirty="0" err="1"/>
              <a:t>yr</a:t>
            </a:r>
            <a:r>
              <a:rPr lang="en-GB" sz="2100" dirty="0"/>
              <a:t> un </a:t>
            </a:r>
            <a:r>
              <a:rPr lang="en-GB" sz="2100" dirty="0" err="1"/>
              <a:t>cyfle</a:t>
            </a:r>
            <a:r>
              <a:rPr lang="en-GB" sz="2100" dirty="0"/>
              <a:t> o </a:t>
            </a:r>
            <a:r>
              <a:rPr lang="en-GB" sz="2100" dirty="0" err="1"/>
              <a:t>gael</a:t>
            </a:r>
            <a:r>
              <a:rPr lang="en-GB" sz="2100" dirty="0"/>
              <a:t> </a:t>
            </a:r>
            <a:r>
              <a:rPr lang="en-GB" sz="2100" dirty="0" err="1"/>
              <a:t>ei</a:t>
            </a:r>
            <a:r>
              <a:rPr lang="en-GB" sz="2100" dirty="0"/>
              <a:t> </a:t>
            </a:r>
            <a:r>
              <a:rPr lang="en-GB" sz="2100" dirty="0" err="1"/>
              <a:t>ddewis</a:t>
            </a:r>
            <a:r>
              <a:rPr lang="en-GB" sz="2100" dirty="0"/>
              <a:t>. </a:t>
            </a:r>
            <a:r>
              <a:rPr lang="en-GB" sz="2100" dirty="0" err="1"/>
              <a:t>Gallwch</a:t>
            </a:r>
            <a:r>
              <a:rPr lang="en-GB" sz="2100" dirty="0"/>
              <a:t> </a:t>
            </a:r>
            <a:r>
              <a:rPr lang="en-GB" sz="2100" dirty="0" err="1"/>
              <a:t>ddefnyddio</a:t>
            </a:r>
            <a:r>
              <a:rPr lang="en-GB" sz="2100" dirty="0"/>
              <a:t> </a:t>
            </a:r>
            <a:r>
              <a:rPr lang="en-GB" sz="2100" dirty="0" err="1"/>
              <a:t>tabl</a:t>
            </a:r>
            <a:r>
              <a:rPr lang="en-GB" sz="2100" dirty="0"/>
              <a:t> </a:t>
            </a:r>
            <a:r>
              <a:rPr lang="en-GB" sz="2100" dirty="0" err="1"/>
              <a:t>haprifau</a:t>
            </a:r>
            <a:r>
              <a:rPr lang="en-GB" sz="2100" dirty="0"/>
              <a:t> </a:t>
            </a:r>
            <a:r>
              <a:rPr lang="en-GB" sz="2100" dirty="0" err="1"/>
              <a:t>neu</a:t>
            </a:r>
            <a:r>
              <a:rPr lang="en-GB" sz="2100" dirty="0"/>
              <a:t> </a:t>
            </a:r>
            <a:r>
              <a:rPr lang="en-GB" sz="2100" dirty="0" err="1"/>
              <a:t>ap</a:t>
            </a:r>
            <a:r>
              <a:rPr lang="en-GB" sz="2100" dirty="0"/>
              <a:t> </a:t>
            </a:r>
            <a:r>
              <a:rPr lang="en-GB" sz="2100" dirty="0" err="1"/>
              <a:t>ffôn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ddewis</a:t>
            </a:r>
            <a:r>
              <a:rPr lang="en-GB" sz="2100" dirty="0"/>
              <a:t> </a:t>
            </a:r>
            <a:r>
              <a:rPr lang="en-GB" sz="2100" dirty="0" err="1"/>
              <a:t>rhif</a:t>
            </a:r>
            <a:r>
              <a:rPr lang="en-GB" sz="2100" dirty="0"/>
              <a:t> </a:t>
            </a:r>
            <a:r>
              <a:rPr lang="en-GB" sz="2100" dirty="0" err="1"/>
              <a:t>dau</a:t>
            </a:r>
            <a:r>
              <a:rPr lang="en-GB" sz="2100" dirty="0"/>
              <a:t> </a:t>
            </a:r>
            <a:r>
              <a:rPr lang="en-GB" sz="2100" dirty="0" err="1"/>
              <a:t>ddigid</a:t>
            </a:r>
            <a:r>
              <a:rPr lang="en-GB" sz="2100" dirty="0"/>
              <a:t> all </a:t>
            </a:r>
            <a:r>
              <a:rPr lang="en-GB" sz="2100" dirty="0" err="1"/>
              <a:t>gysylltu</a:t>
            </a:r>
            <a:r>
              <a:rPr lang="en-GB" sz="2100" dirty="0"/>
              <a:t> â map </a:t>
            </a:r>
            <a:r>
              <a:rPr lang="en-GB" sz="2100" dirty="0" err="1"/>
              <a:t>neu</a:t>
            </a:r>
            <a:r>
              <a:rPr lang="en-GB" sz="2100" dirty="0"/>
              <a:t> </a:t>
            </a:r>
            <a:r>
              <a:rPr lang="en-GB" sz="2100" dirty="0" err="1"/>
              <a:t>dâp</a:t>
            </a:r>
            <a:r>
              <a:rPr lang="en-GB" sz="2100" dirty="0"/>
              <a:t> </a:t>
            </a:r>
            <a:r>
              <a:rPr lang="en-GB" sz="2100" dirty="0" err="1"/>
              <a:t>mesur</a:t>
            </a:r>
            <a:endParaRPr lang="en-GB" sz="2100" dirty="0"/>
          </a:p>
          <a:p>
            <a:r>
              <a:rPr lang="en-GB" sz="2100" b="1" dirty="0" err="1"/>
              <a:t>Systematig</a:t>
            </a:r>
            <a:r>
              <a:rPr lang="en-GB" sz="2100" dirty="0"/>
              <a:t> – </a:t>
            </a:r>
            <a:r>
              <a:rPr lang="en-GB" sz="2100" dirty="0" err="1"/>
              <a:t>caiff</a:t>
            </a:r>
            <a:r>
              <a:rPr lang="en-GB" sz="2100" dirty="0"/>
              <a:t> data </a:t>
            </a:r>
            <a:r>
              <a:rPr lang="en-GB" sz="2100" dirty="0" err="1"/>
              <a:t>ei</a:t>
            </a:r>
            <a:r>
              <a:rPr lang="en-GB" sz="2100" dirty="0"/>
              <a:t> </a:t>
            </a:r>
            <a:r>
              <a:rPr lang="en-GB" sz="2100" dirty="0" err="1"/>
              <a:t>gasglu</a:t>
            </a:r>
            <a:r>
              <a:rPr lang="en-GB" sz="2100" dirty="0"/>
              <a:t> </a:t>
            </a:r>
            <a:r>
              <a:rPr lang="en-GB" sz="2100" dirty="0" err="1"/>
              <a:t>ar</a:t>
            </a:r>
            <a:r>
              <a:rPr lang="en-GB" sz="2100" dirty="0"/>
              <a:t> </a:t>
            </a:r>
            <a:r>
              <a:rPr lang="en-GB" sz="2100" dirty="0" err="1"/>
              <a:t>bellterau</a:t>
            </a:r>
            <a:r>
              <a:rPr lang="en-GB" sz="2100" dirty="0"/>
              <a:t> </a:t>
            </a:r>
            <a:r>
              <a:rPr lang="en-GB" sz="2100" dirty="0" err="1"/>
              <a:t>cyson</a:t>
            </a:r>
            <a:r>
              <a:rPr lang="en-GB" sz="2100" dirty="0"/>
              <a:t>, </a:t>
            </a:r>
            <a:r>
              <a:rPr lang="en-GB" sz="2100" dirty="0" err="1"/>
              <a:t>sy’n</a:t>
            </a:r>
            <a:r>
              <a:rPr lang="en-GB" sz="2100" dirty="0"/>
              <a:t> </a:t>
            </a:r>
            <a:r>
              <a:rPr lang="en-GB" sz="2100" dirty="0" err="1"/>
              <a:t>sicrhau</a:t>
            </a:r>
            <a:r>
              <a:rPr lang="en-GB" sz="2100" dirty="0"/>
              <a:t> </a:t>
            </a:r>
            <a:r>
              <a:rPr lang="en-GB" sz="2100" dirty="0" err="1"/>
              <a:t>casglu</a:t>
            </a:r>
            <a:r>
              <a:rPr lang="en-GB" sz="2100" dirty="0"/>
              <a:t> </a:t>
            </a:r>
            <a:r>
              <a:rPr lang="en-GB" sz="2100" dirty="0" err="1"/>
              <a:t>gwasgariad</a:t>
            </a:r>
            <a:r>
              <a:rPr lang="en-GB" sz="2100" dirty="0"/>
              <a:t> </a:t>
            </a:r>
            <a:r>
              <a:rPr lang="en-GB" sz="2100" dirty="0" err="1"/>
              <a:t>cyson</a:t>
            </a:r>
            <a:r>
              <a:rPr lang="en-GB" sz="2100" dirty="0"/>
              <a:t> o </a:t>
            </a:r>
            <a:r>
              <a:rPr lang="en-GB" sz="2100" dirty="0" err="1"/>
              <a:t>ddata</a:t>
            </a:r>
            <a:r>
              <a:rPr lang="en-GB" sz="2100" dirty="0"/>
              <a:t>, </a:t>
            </a:r>
            <a:r>
              <a:rPr lang="en-GB" sz="2100" dirty="0" err="1"/>
              <a:t>er</a:t>
            </a:r>
            <a:r>
              <a:rPr lang="en-GB" sz="2100" dirty="0"/>
              <a:t> </a:t>
            </a:r>
            <a:r>
              <a:rPr lang="en-GB" sz="2100" dirty="0" err="1"/>
              <a:t>enghraifft</a:t>
            </a:r>
            <a:r>
              <a:rPr lang="en-GB" sz="2100" dirty="0"/>
              <a:t>, </a:t>
            </a:r>
            <a:r>
              <a:rPr lang="en-GB" sz="2100" dirty="0" err="1"/>
              <a:t>ar</a:t>
            </a:r>
            <a:r>
              <a:rPr lang="en-GB" sz="2100" dirty="0"/>
              <a:t> </a:t>
            </a:r>
            <a:r>
              <a:rPr lang="en-GB" sz="2100" dirty="0" err="1"/>
              <a:t>hyd</a:t>
            </a:r>
            <a:r>
              <a:rPr lang="en-GB" sz="2100" dirty="0"/>
              <a:t> </a:t>
            </a:r>
            <a:r>
              <a:rPr lang="en-GB" sz="2100" dirty="0" err="1"/>
              <a:t>trawslun</a:t>
            </a:r>
            <a:r>
              <a:rPr lang="en-GB" sz="2100" dirty="0"/>
              <a:t> </a:t>
            </a:r>
            <a:r>
              <a:rPr lang="en-GB" sz="2100" dirty="0" err="1"/>
              <a:t>traeth</a:t>
            </a:r>
            <a:r>
              <a:rPr lang="en-GB" sz="2100" dirty="0"/>
              <a:t> </a:t>
            </a:r>
          </a:p>
          <a:p>
            <a:r>
              <a:rPr lang="en-GB" sz="2100" b="1" dirty="0" err="1"/>
              <a:t>Haenedig</a:t>
            </a:r>
            <a:r>
              <a:rPr lang="en-GB" sz="2100" dirty="0"/>
              <a:t> – </a:t>
            </a:r>
            <a:r>
              <a:rPr lang="en-GB" sz="2100" dirty="0" err="1"/>
              <a:t>caiff</a:t>
            </a:r>
            <a:r>
              <a:rPr lang="en-GB" sz="2100" dirty="0"/>
              <a:t> </a:t>
            </a:r>
            <a:r>
              <a:rPr lang="en-GB" sz="2100" dirty="0" err="1"/>
              <a:t>safleoedd</a:t>
            </a:r>
            <a:r>
              <a:rPr lang="en-GB" sz="2100" dirty="0"/>
              <a:t> </a:t>
            </a:r>
            <a:r>
              <a:rPr lang="en-GB" sz="2100" dirty="0" err="1"/>
              <a:t>eu</a:t>
            </a:r>
            <a:r>
              <a:rPr lang="en-GB" sz="2100" dirty="0"/>
              <a:t> </a:t>
            </a:r>
            <a:r>
              <a:rPr lang="en-GB" sz="2100" dirty="0" err="1"/>
              <a:t>lleoli’n</a:t>
            </a:r>
            <a:r>
              <a:rPr lang="en-GB" sz="2100" dirty="0"/>
              <a:t> </a:t>
            </a:r>
            <a:r>
              <a:rPr lang="en-GB" sz="2100" dirty="0" err="1"/>
              <a:t>fwriadol</a:t>
            </a:r>
            <a:r>
              <a:rPr lang="en-GB" sz="2100" dirty="0"/>
              <a:t> </a:t>
            </a:r>
            <a:r>
              <a:rPr lang="en-GB" sz="2100" dirty="0" err="1"/>
              <a:t>gan</a:t>
            </a:r>
            <a:r>
              <a:rPr lang="en-GB" sz="2100" dirty="0"/>
              <a:t> </a:t>
            </a:r>
            <a:r>
              <a:rPr lang="en-GB" sz="2100" dirty="0" err="1"/>
              <a:t>gyflwyno</a:t>
            </a:r>
            <a:r>
              <a:rPr lang="en-GB" sz="2100" dirty="0"/>
              <a:t> </a:t>
            </a:r>
            <a:r>
              <a:rPr lang="en-GB" sz="2100" dirty="0" err="1"/>
              <a:t>tuedd</a:t>
            </a:r>
            <a:r>
              <a:rPr lang="en-GB" sz="2100" dirty="0"/>
              <a:t>, </a:t>
            </a:r>
            <a:r>
              <a:rPr lang="en-GB" sz="2100" dirty="0" err="1"/>
              <a:t>megis</a:t>
            </a:r>
            <a:r>
              <a:rPr lang="en-GB" sz="2100" dirty="0"/>
              <a:t> </a:t>
            </a:r>
            <a:r>
              <a:rPr lang="en-GB" sz="2100" dirty="0" err="1"/>
              <a:t>pwyntiau</a:t>
            </a:r>
            <a:r>
              <a:rPr lang="en-GB" sz="2100" dirty="0"/>
              <a:t> </a:t>
            </a:r>
            <a:r>
              <a:rPr lang="en-GB" sz="2100" dirty="0" err="1"/>
              <a:t>mynediad</a:t>
            </a:r>
            <a:r>
              <a:rPr lang="en-GB" sz="2100" dirty="0"/>
              <a:t> </a:t>
            </a:r>
            <a:r>
              <a:rPr lang="en-GB" sz="2100" dirty="0" err="1"/>
              <a:t>ar</a:t>
            </a:r>
            <a:r>
              <a:rPr lang="en-GB" sz="2100" dirty="0"/>
              <a:t> </a:t>
            </a:r>
            <a:r>
              <a:rPr lang="en-GB" sz="2100" dirty="0" err="1"/>
              <a:t>hyd</a:t>
            </a:r>
            <a:r>
              <a:rPr lang="en-GB" sz="2100" dirty="0"/>
              <a:t> </a:t>
            </a:r>
            <a:r>
              <a:rPr lang="en-GB" sz="2100" dirty="0" err="1"/>
              <a:t>cwrs</a:t>
            </a:r>
            <a:r>
              <a:rPr lang="en-GB" sz="2100" dirty="0"/>
              <a:t> </a:t>
            </a:r>
            <a:r>
              <a:rPr lang="en-GB" sz="2100" dirty="0" err="1"/>
              <a:t>afon</a:t>
            </a:r>
            <a:endParaRPr lang="en-GB" sz="2100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6309320"/>
            <a:ext cx="741682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FF0000"/>
                </a:solidFill>
              </a:rPr>
              <a:t>Eglurwch</a:t>
            </a:r>
            <a:r>
              <a:rPr lang="en-GB" sz="1600" dirty="0">
                <a:solidFill>
                  <a:srgbClr val="FF0000"/>
                </a:solidFill>
              </a:rPr>
              <a:t> pam </a:t>
            </a:r>
            <a:r>
              <a:rPr lang="en-GB" sz="1600" dirty="0" err="1">
                <a:solidFill>
                  <a:srgbClr val="FF0000"/>
                </a:solidFill>
              </a:rPr>
              <a:t>cafodd</a:t>
            </a:r>
            <a:r>
              <a:rPr lang="en-GB" sz="1600" dirty="0">
                <a:solidFill>
                  <a:srgbClr val="FF0000"/>
                </a:solidFill>
              </a:rPr>
              <a:t> dull </a:t>
            </a:r>
            <a:r>
              <a:rPr lang="en-GB" sz="1600" dirty="0" err="1">
                <a:solidFill>
                  <a:srgbClr val="FF0000"/>
                </a:solidFill>
              </a:rPr>
              <a:t>penodol</a:t>
            </a:r>
            <a:r>
              <a:rPr lang="en-GB" sz="1600" dirty="0">
                <a:solidFill>
                  <a:srgbClr val="FF0000"/>
                </a:solidFill>
              </a:rPr>
              <a:t> o </a:t>
            </a:r>
            <a:r>
              <a:rPr lang="en-GB" sz="1600" dirty="0" err="1">
                <a:solidFill>
                  <a:srgbClr val="FF0000"/>
                </a:solidFill>
              </a:rPr>
              <a:t>samplu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ei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ddefnyddio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yn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eich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ymchwiliad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6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970" y="147511"/>
            <a:ext cx="6965358" cy="9772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000" dirty="0" err="1"/>
              <a:t>Trafodwch</a:t>
            </a:r>
            <a:r>
              <a:rPr lang="en-GB" sz="3000" dirty="0"/>
              <a:t> </a:t>
            </a:r>
            <a:r>
              <a:rPr lang="en-GB" sz="3000" dirty="0" err="1"/>
              <a:t>strategaethau</a:t>
            </a:r>
            <a:r>
              <a:rPr lang="en-GB" sz="3000" dirty="0"/>
              <a:t> </a:t>
            </a:r>
            <a:r>
              <a:rPr lang="en-GB" sz="3000" dirty="0" err="1"/>
              <a:t>samplu</a:t>
            </a:r>
            <a:r>
              <a:rPr lang="en-GB" sz="3000" dirty="0"/>
              <a:t> </a:t>
            </a:r>
            <a:r>
              <a:rPr lang="en-GB" sz="3000" dirty="0" err="1"/>
              <a:t>ar</a:t>
            </a:r>
            <a:r>
              <a:rPr lang="en-GB" sz="3000" dirty="0"/>
              <a:t> </a:t>
            </a:r>
            <a:r>
              <a:rPr lang="en-GB" sz="3000" dirty="0" err="1"/>
              <a:t>gyfer</a:t>
            </a:r>
            <a:r>
              <a:rPr lang="en-GB" sz="3000" dirty="0"/>
              <a:t> </a:t>
            </a:r>
            <a:r>
              <a:rPr lang="en-GB" sz="3000" dirty="0" err="1"/>
              <a:t>yr</a:t>
            </a:r>
            <a:r>
              <a:rPr lang="en-GB" sz="3000" dirty="0"/>
              <a:t> </a:t>
            </a:r>
            <a:r>
              <a:rPr lang="en-GB" sz="3000" dirty="0" err="1"/>
              <a:t>enghreifftiau</a:t>
            </a:r>
            <a:r>
              <a:rPr lang="en-GB" sz="3000" dirty="0"/>
              <a:t> </a:t>
            </a:r>
            <a:r>
              <a:rPr lang="en-GB" sz="3000" dirty="0" err="1"/>
              <a:t>hyn</a:t>
            </a:r>
            <a:r>
              <a:rPr lang="en-GB" sz="3000" dirty="0"/>
              <a:t> o </a:t>
            </a:r>
            <a:r>
              <a:rPr lang="en-GB" sz="3000" dirty="0" err="1"/>
              <a:t>gasglu</a:t>
            </a:r>
            <a:r>
              <a:rPr lang="en-GB" sz="3000" dirty="0"/>
              <a:t>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655" y="12957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Mesur</a:t>
            </a:r>
            <a:r>
              <a:rPr lang="en-GB" dirty="0"/>
              <a:t> </a:t>
            </a:r>
            <a:r>
              <a:rPr lang="en-GB" dirty="0" err="1"/>
              <a:t>lled</a:t>
            </a:r>
            <a:r>
              <a:rPr lang="en-GB" dirty="0"/>
              <a:t> a </a:t>
            </a:r>
            <a:r>
              <a:rPr lang="en-GB" dirty="0" err="1"/>
              <a:t>dyfnder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22423" y="369551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Mesur</a:t>
            </a:r>
            <a:r>
              <a:rPr lang="en-GB" dirty="0"/>
              <a:t> </a:t>
            </a:r>
            <a:r>
              <a:rPr lang="en-GB" dirty="0" err="1"/>
              <a:t>maint</a:t>
            </a:r>
            <a:r>
              <a:rPr lang="en-GB" dirty="0"/>
              <a:t> </a:t>
            </a:r>
            <a:r>
              <a:rPr lang="en-GB" dirty="0" err="1"/>
              <a:t>cerrig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48281" y="129570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Mesur</a:t>
            </a:r>
            <a:r>
              <a:rPr lang="en-GB" dirty="0"/>
              <a:t> </a:t>
            </a:r>
            <a:r>
              <a:rPr lang="en-GB" dirty="0" err="1"/>
              <a:t>cyflymder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99777"/>
            <a:ext cx="1661615" cy="221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96409"/>
            <a:ext cx="4608512" cy="460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96409"/>
            <a:ext cx="2789273" cy="1859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084" y="6336294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2017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Awdurdod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Cenedlaethol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Eryri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(APCE)</a:t>
            </a:r>
          </a:p>
        </p:txBody>
      </p:sp>
    </p:spTree>
    <p:extLst>
      <p:ext uri="{BB962C8B-B14F-4D97-AF65-F5344CB8AC3E}">
        <p14:creationId xmlns:p14="http://schemas.microsoft.com/office/powerpoint/2010/main" val="206187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Maint</a:t>
            </a:r>
            <a:r>
              <a:rPr lang="en-GB" dirty="0"/>
              <a:t> </a:t>
            </a:r>
            <a:r>
              <a:rPr lang="en-GB" dirty="0" err="1"/>
              <a:t>sampl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rmAutofit/>
          </a:bodyPr>
          <a:lstStyle/>
          <a:p>
            <a:r>
              <a:rPr lang="en-GB" dirty="0"/>
              <a:t>Nod y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gasglu</a:t>
            </a:r>
            <a:r>
              <a:rPr lang="en-GB" dirty="0"/>
              <a:t> </a:t>
            </a:r>
            <a:r>
              <a:rPr lang="en-GB" dirty="0" err="1"/>
              <a:t>digon</a:t>
            </a:r>
            <a:r>
              <a:rPr lang="en-GB" dirty="0"/>
              <a:t> o </a:t>
            </a:r>
            <a:r>
              <a:rPr lang="en-GB" dirty="0" err="1"/>
              <a:t>ddata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gynrychioliadol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boblogaeth</a:t>
            </a:r>
            <a:r>
              <a:rPr lang="en-GB" dirty="0"/>
              <a:t> </a:t>
            </a:r>
            <a:r>
              <a:rPr lang="en-GB" dirty="0" err="1"/>
              <a:t>gyfan</a:t>
            </a:r>
            <a:r>
              <a:rPr lang="en-GB" dirty="0"/>
              <a:t> …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orfod</a:t>
            </a:r>
            <a:r>
              <a:rPr lang="en-GB" dirty="0"/>
              <a:t> </a:t>
            </a:r>
            <a:r>
              <a:rPr lang="en-GB" dirty="0" err="1"/>
              <a:t>mesur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unigolyn</a:t>
            </a:r>
            <a:r>
              <a:rPr lang="en-GB" dirty="0"/>
              <a:t>! </a:t>
            </a:r>
          </a:p>
          <a:p>
            <a:r>
              <a:rPr lang="en-GB" dirty="0"/>
              <a:t>Y </a:t>
            </a:r>
            <a:r>
              <a:rPr lang="en-GB" dirty="0" err="1"/>
              <a:t>mwyaf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, y </a:t>
            </a:r>
            <a:r>
              <a:rPr lang="en-GB" dirty="0" err="1"/>
              <a:t>mwyaf</a:t>
            </a:r>
            <a:r>
              <a:rPr lang="en-GB" dirty="0"/>
              <a:t> </a:t>
            </a:r>
            <a:r>
              <a:rPr lang="en-GB" dirty="0" err="1"/>
              <a:t>dibynadwy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debygol</a:t>
            </a:r>
            <a:r>
              <a:rPr lang="en-GB" dirty="0"/>
              <a:t> o </a:t>
            </a:r>
            <a:r>
              <a:rPr lang="en-GB" dirty="0" err="1"/>
              <a:t>fod</a:t>
            </a:r>
            <a:r>
              <a:rPr lang="en-GB" dirty="0"/>
              <a:t>,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pan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astudio</a:t>
            </a:r>
            <a:r>
              <a:rPr lang="en-GB" dirty="0"/>
              <a:t> </a:t>
            </a:r>
            <a:r>
              <a:rPr lang="en-GB" dirty="0" err="1"/>
              <a:t>cerrig</a:t>
            </a:r>
            <a:r>
              <a:rPr lang="en-GB" dirty="0"/>
              <a:t>, </a:t>
            </a:r>
            <a:r>
              <a:rPr lang="en-GB" dirty="0" err="1"/>
              <a:t>anelwch</a:t>
            </a:r>
            <a:r>
              <a:rPr lang="en-GB" dirty="0"/>
              <a:t> am o </a:t>
            </a:r>
            <a:r>
              <a:rPr lang="en-GB" dirty="0" err="1"/>
              <a:t>leiaf</a:t>
            </a:r>
            <a:r>
              <a:rPr lang="en-GB" dirty="0"/>
              <a:t> 30 	</a:t>
            </a:r>
          </a:p>
          <a:p>
            <a:pPr lvl="1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bwriadu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</a:t>
            </a:r>
            <a:r>
              <a:rPr lang="en-GB" dirty="0" err="1"/>
              <a:t>graff</a:t>
            </a:r>
            <a:r>
              <a:rPr lang="en-GB" dirty="0"/>
              <a:t> </a:t>
            </a:r>
            <a:r>
              <a:rPr lang="en-GB" dirty="0" err="1"/>
              <a:t>gwasgariad</a:t>
            </a:r>
            <a:r>
              <a:rPr lang="en-GB" dirty="0" smtClean="0"/>
              <a:t>, </a:t>
            </a:r>
            <a:r>
              <a:rPr lang="en-GB" dirty="0" err="1"/>
              <a:t>anelwch</a:t>
            </a:r>
            <a:r>
              <a:rPr lang="en-GB" dirty="0"/>
              <a:t> am 10+ set o </a:t>
            </a:r>
            <a:r>
              <a:rPr lang="en-GB" dirty="0" err="1"/>
              <a:t>ddata</a:t>
            </a:r>
            <a:r>
              <a:rPr lang="en-GB" dirty="0"/>
              <a:t>  </a:t>
            </a:r>
          </a:p>
          <a:p>
            <a:pPr lvl="1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bwriadu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map </a:t>
            </a:r>
            <a:r>
              <a:rPr lang="en-GB" dirty="0" err="1"/>
              <a:t>isolinell</a:t>
            </a:r>
            <a:r>
              <a:rPr lang="en-GB" dirty="0"/>
              <a:t>, </a:t>
            </a:r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/>
              <a:t>siŵr</a:t>
            </a:r>
            <a:r>
              <a:rPr lang="en-GB" dirty="0"/>
              <a:t> bod </a:t>
            </a:r>
            <a:r>
              <a:rPr lang="en-GB" dirty="0" err="1"/>
              <a:t>gennych</a:t>
            </a:r>
            <a:r>
              <a:rPr lang="en-GB" dirty="0"/>
              <a:t> </a:t>
            </a:r>
            <a:r>
              <a:rPr lang="en-GB" dirty="0" err="1"/>
              <a:t>wasgariad</a:t>
            </a:r>
            <a:r>
              <a:rPr lang="en-GB" dirty="0"/>
              <a:t> da o </a:t>
            </a:r>
            <a:r>
              <a:rPr lang="en-GB" dirty="0" err="1"/>
              <a:t>bwyntiau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3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140" y="332656"/>
            <a:ext cx="6347714" cy="1320800"/>
          </a:xfrm>
        </p:spPr>
        <p:txBody>
          <a:bodyPr/>
          <a:lstStyle/>
          <a:p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RGS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0" y="2126404"/>
            <a:ext cx="6661934" cy="40157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36813" y="16613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http://rgs.org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72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 a </a:t>
            </a:r>
            <a:r>
              <a:rPr lang="en-GB" dirty="0" err="1"/>
              <a:t>dibynadwy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8462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Mae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daearyddiaeth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b="1" dirty="0" err="1"/>
              <a:t>manwl</a:t>
            </a:r>
            <a:r>
              <a:rPr lang="en-GB" b="1" dirty="0"/>
              <a:t> </a:t>
            </a:r>
            <a:r>
              <a:rPr lang="en-GB" b="1" dirty="0" err="1"/>
              <a:t>gywir</a:t>
            </a:r>
            <a:r>
              <a:rPr lang="en-GB" b="1" dirty="0"/>
              <a:t> </a:t>
            </a:r>
            <a:r>
              <a:rPr lang="en-GB" dirty="0" err="1"/>
              <a:t>i’n</a:t>
            </a:r>
            <a:r>
              <a:rPr lang="en-GB" dirty="0"/>
              <a:t> </a:t>
            </a:r>
            <a:r>
              <a:rPr lang="en-GB" dirty="0" err="1"/>
              <a:t>galluogi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gasgliadau</a:t>
            </a:r>
            <a:r>
              <a:rPr lang="en-GB" dirty="0"/>
              <a:t> </a:t>
            </a:r>
            <a:r>
              <a:rPr lang="en-GB" b="1" dirty="0" err="1"/>
              <a:t>dibynadwy</a:t>
            </a:r>
            <a:r>
              <a:rPr lang="en-GB" dirty="0"/>
              <a:t>:</a:t>
            </a:r>
          </a:p>
          <a:p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offer </a:t>
            </a:r>
            <a:r>
              <a:rPr lang="en-GB" dirty="0" err="1"/>
              <a:t>anghyfarwydd</a:t>
            </a:r>
            <a:r>
              <a:rPr lang="en-GB" dirty="0"/>
              <a:t>  </a:t>
            </a:r>
          </a:p>
          <a:p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a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y data </a:t>
            </a:r>
            <a:r>
              <a:rPr lang="en-GB" dirty="0" err="1"/>
              <a:t>rydych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gasglu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a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endParaRPr lang="en-GB" dirty="0"/>
          </a:p>
          <a:p>
            <a:r>
              <a:rPr lang="en-GB" dirty="0" err="1"/>
              <a:t>gwiriwch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mesuriadau</a:t>
            </a:r>
            <a:r>
              <a:rPr lang="en-GB" dirty="0"/>
              <a:t> </a:t>
            </a:r>
            <a:r>
              <a:rPr lang="en-GB" dirty="0" err="1"/>
              <a:t>eilwaith</a:t>
            </a:r>
            <a:r>
              <a:rPr lang="en-GB" dirty="0"/>
              <a:t> </a:t>
            </a:r>
          </a:p>
          <a:p>
            <a:r>
              <a:rPr lang="en-GB" dirty="0" err="1"/>
              <a:t>cofnodwch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canlyniadau’n</a:t>
            </a:r>
            <a:r>
              <a:rPr lang="en-GB" dirty="0"/>
              <a:t> </a:t>
            </a:r>
            <a:r>
              <a:rPr lang="en-GB" dirty="0" err="1"/>
              <a:t>gywir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31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meintiol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9035" y="1291649"/>
            <a:ext cx="8229600" cy="46269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599" y="1628800"/>
            <a:ext cx="6698705" cy="344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Dylai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mesur</a:t>
            </a:r>
            <a:r>
              <a:rPr lang="en-GB" dirty="0"/>
              <a:t>:</a:t>
            </a:r>
          </a:p>
          <a:p>
            <a:r>
              <a:rPr lang="en-GB" b="1" dirty="0" err="1"/>
              <a:t>llif</a:t>
            </a:r>
            <a:r>
              <a:rPr lang="en-GB" dirty="0"/>
              <a:t> (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arllwysiad</a:t>
            </a:r>
            <a:r>
              <a:rPr lang="en-GB" dirty="0"/>
              <a:t>, </a:t>
            </a:r>
            <a:r>
              <a:rPr lang="en-GB" dirty="0" err="1"/>
              <a:t>ymdreiddiad</a:t>
            </a:r>
            <a:r>
              <a:rPr lang="en-GB" dirty="0"/>
              <a:t>, </a:t>
            </a:r>
            <a:r>
              <a:rPr lang="en-GB" dirty="0" err="1"/>
              <a:t>traffig</a:t>
            </a:r>
            <a:r>
              <a:rPr lang="en-GB" dirty="0"/>
              <a:t>)</a:t>
            </a:r>
          </a:p>
          <a:p>
            <a:r>
              <a:rPr lang="en-GB" b="1" dirty="0" err="1" smtClean="0"/>
              <a:t>graddfa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lled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, </a:t>
            </a:r>
            <a:r>
              <a:rPr lang="en-GB" dirty="0" err="1"/>
              <a:t>maint</a:t>
            </a:r>
            <a:r>
              <a:rPr lang="en-GB" dirty="0"/>
              <a:t> </a:t>
            </a:r>
            <a:r>
              <a:rPr lang="en-GB" dirty="0" err="1"/>
              <a:t>carreg</a:t>
            </a:r>
            <a:r>
              <a:rPr lang="en-GB" dirty="0"/>
              <a:t>, </a:t>
            </a:r>
            <a:r>
              <a:rPr lang="en-GB" dirty="0" err="1"/>
              <a:t>graddiant</a:t>
            </a:r>
            <a:r>
              <a:rPr lang="en-GB" dirty="0"/>
              <a:t>)</a:t>
            </a:r>
          </a:p>
          <a:p>
            <a:r>
              <a:rPr lang="en-GB" b="1" dirty="0" err="1" smtClean="0"/>
              <a:t>patrwm</a:t>
            </a:r>
            <a:r>
              <a:rPr lang="en-GB" b="1" dirty="0" smtClean="0"/>
              <a:t> </a:t>
            </a:r>
            <a:r>
              <a:rPr lang="en-GB" b="1" dirty="0" err="1"/>
              <a:t>gofodol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defnydd</a:t>
            </a:r>
            <a:r>
              <a:rPr lang="en-GB" dirty="0"/>
              <a:t>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adwerthol</a:t>
            </a:r>
            <a:r>
              <a:rPr lang="en-GB" dirty="0"/>
              <a:t>, </a:t>
            </a:r>
            <a:r>
              <a:rPr lang="en-GB" dirty="0" err="1"/>
              <a:t>didoli</a:t>
            </a:r>
            <a:r>
              <a:rPr lang="en-GB" dirty="0"/>
              <a:t> </a:t>
            </a:r>
            <a:r>
              <a:rPr lang="en-GB" dirty="0" err="1"/>
              <a:t>gwaddod</a:t>
            </a:r>
            <a:r>
              <a:rPr lang="en-GB" dirty="0"/>
              <a:t>)</a:t>
            </a:r>
          </a:p>
          <a:p>
            <a:r>
              <a:rPr lang="en-GB" b="1" dirty="0" err="1" smtClean="0"/>
              <a:t>newid</a:t>
            </a:r>
            <a:r>
              <a:rPr lang="en-GB" b="1" dirty="0" smtClean="0"/>
              <a:t> </a:t>
            </a:r>
            <a:r>
              <a:rPr lang="en-GB" b="1" dirty="0" err="1"/>
              <a:t>amserol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tymheredd</a:t>
            </a:r>
            <a:r>
              <a:rPr lang="en-GB" dirty="0"/>
              <a:t>, </a:t>
            </a:r>
            <a:r>
              <a:rPr lang="en-GB" dirty="0" err="1"/>
              <a:t>glawiad</a:t>
            </a:r>
            <a:r>
              <a:rPr lang="en-GB" dirty="0"/>
              <a:t>, </a:t>
            </a:r>
            <a:r>
              <a:rPr lang="en-GB" dirty="0" err="1"/>
              <a:t>gwasgedd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00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553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Facet</vt:lpstr>
      <vt:lpstr>Image</vt:lpstr>
      <vt:lpstr>Ymholiad Gwaith Maes TGAU</vt:lpstr>
      <vt:lpstr>PowerPoint Presentation</vt:lpstr>
      <vt:lpstr>Sut mae casglu tystiolaeth?</vt:lpstr>
      <vt:lpstr>Dull samplu</vt:lpstr>
      <vt:lpstr>Trafodwch strategaethau samplu ar gyfer yr enghreifftiau hyn o gasglu data</vt:lpstr>
      <vt:lpstr>Maint sampl</vt:lpstr>
      <vt:lpstr>Cyngor gwaith maes gan y RGS</vt:lpstr>
      <vt:lpstr>Sut i gael canlyniadau manwl gywir a dibynadwy</vt:lpstr>
      <vt:lpstr>Technegau meintiol</vt:lpstr>
      <vt:lpstr>Technegau meintiol</vt:lpstr>
      <vt:lpstr>Technegau ansoddol</vt:lpstr>
      <vt:lpstr>Ffynonellau eilaidd</vt:lpstr>
      <vt:lpstr>Ffynonellau eilaidd</vt:lpstr>
      <vt:lpstr>Ffynonellau eilaidd</vt:lpstr>
      <vt:lpstr>Ffynonellau eilaidd</vt:lpstr>
      <vt:lpstr>Edrychwch</vt:lpstr>
      <vt:lpstr>Allwch chi ddidoli’r ffynonellau data? </vt:lpstr>
      <vt:lpstr>Meini prawf dewisedig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64</cp:revision>
  <dcterms:created xsi:type="dcterms:W3CDTF">2016-11-04T18:44:52Z</dcterms:created>
  <dcterms:modified xsi:type="dcterms:W3CDTF">2017-05-30T21:45:17Z</dcterms:modified>
</cp:coreProperties>
</file>