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97" r:id="rId3"/>
    <p:sldId id="265" r:id="rId4"/>
    <p:sldId id="281" r:id="rId5"/>
    <p:sldId id="283" r:id="rId6"/>
    <p:sldId id="282" r:id="rId7"/>
    <p:sldId id="285" r:id="rId8"/>
    <p:sldId id="286" r:id="rId9"/>
    <p:sldId id="287" r:id="rId10"/>
    <p:sldId id="288" r:id="rId11"/>
    <p:sldId id="289" r:id="rId12"/>
    <p:sldId id="292" r:id="rId13"/>
    <p:sldId id="293" r:id="rId14"/>
    <p:sldId id="295" r:id="rId15"/>
    <p:sldId id="296" r:id="rId16"/>
    <p:sldId id="290" r:id="rId17"/>
    <p:sldId id="291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t bond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>
      <p:cViewPr varScale="1">
        <p:scale>
          <a:sx n="105" d="100"/>
          <a:sy n="105" d="100"/>
        </p:scale>
        <p:origin x="-90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BCF0C-E0CE-4816-9EFD-79BF1A45C7C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EFE850-00CB-4D84-A0AC-CCE87A94DC71}">
      <dgm:prSet phldrT="[Text]" custT="1"/>
      <dgm:spPr/>
      <dgm:t>
        <a:bodyPr/>
        <a:lstStyle/>
        <a:p>
          <a:r>
            <a:rPr lang="en-GB" sz="2000" dirty="0" smtClean="0"/>
            <a:t>Ask </a:t>
          </a:r>
          <a:r>
            <a:rPr lang="en-GB" sz="2000" dirty="0"/>
            <a:t>questions</a:t>
          </a:r>
        </a:p>
      </dgm:t>
    </dgm:pt>
    <dgm:pt modelId="{D0864015-ABDD-480F-9870-D6713D99352E}" type="parTrans" cxnId="{FBD0284E-28C4-458A-84D8-5E36E39E7F6A}">
      <dgm:prSet/>
      <dgm:spPr/>
      <dgm:t>
        <a:bodyPr/>
        <a:lstStyle/>
        <a:p>
          <a:endParaRPr lang="en-GB"/>
        </a:p>
      </dgm:t>
    </dgm:pt>
    <dgm:pt modelId="{1D94B371-F566-463A-85CC-87B987507294}" type="sibTrans" cxnId="{FBD0284E-28C4-458A-84D8-5E36E39E7F6A}">
      <dgm:prSet/>
      <dgm:spPr/>
      <dgm:t>
        <a:bodyPr/>
        <a:lstStyle/>
        <a:p>
          <a:endParaRPr lang="en-GB"/>
        </a:p>
      </dgm:t>
    </dgm:pt>
    <dgm:pt modelId="{460A4A4C-917B-45BA-BC0D-2E5B9AC41DE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Collect </a:t>
          </a:r>
          <a:r>
            <a:rPr lang="en-GB" sz="2000" dirty="0"/>
            <a:t>data</a:t>
          </a:r>
        </a:p>
      </dgm:t>
    </dgm:pt>
    <dgm:pt modelId="{B4AC8CE1-572A-43C1-9D48-6FB2E99930AC}" type="parTrans" cxnId="{1BA3471A-F77A-4E01-A8C3-42DECEC58BC6}">
      <dgm:prSet/>
      <dgm:spPr/>
      <dgm:t>
        <a:bodyPr/>
        <a:lstStyle/>
        <a:p>
          <a:endParaRPr lang="en-GB"/>
        </a:p>
      </dgm:t>
    </dgm:pt>
    <dgm:pt modelId="{9D8196F3-6EE0-4DC0-A3AB-12DE916551EF}" type="sibTrans" cxnId="{1BA3471A-F77A-4E01-A8C3-42DECEC58BC6}">
      <dgm:prSet/>
      <dgm:spPr/>
      <dgm:t>
        <a:bodyPr/>
        <a:lstStyle/>
        <a:p>
          <a:endParaRPr lang="en-GB"/>
        </a:p>
      </dgm:t>
    </dgm:pt>
    <dgm:pt modelId="{755D5700-48D1-43C5-9927-F33E86F1EDF5}">
      <dgm:prSet phldrT="[Text]" custT="1"/>
      <dgm:spPr/>
      <dgm:t>
        <a:bodyPr/>
        <a:lstStyle/>
        <a:p>
          <a:r>
            <a:rPr lang="en-GB" sz="2000" dirty="0" smtClean="0"/>
            <a:t>Process </a:t>
          </a:r>
          <a:r>
            <a:rPr lang="en-GB" sz="2000" dirty="0"/>
            <a:t>&amp; present data</a:t>
          </a:r>
        </a:p>
      </dgm:t>
    </dgm:pt>
    <dgm:pt modelId="{7FFE2BC6-14A9-457C-931C-E2FFFF23E557}" type="parTrans" cxnId="{9DE34D6A-9274-41AF-AE25-4383812437F4}">
      <dgm:prSet/>
      <dgm:spPr/>
      <dgm:t>
        <a:bodyPr/>
        <a:lstStyle/>
        <a:p>
          <a:endParaRPr lang="en-GB"/>
        </a:p>
      </dgm:t>
    </dgm:pt>
    <dgm:pt modelId="{F4D4B2B5-1334-417D-94E6-C752E23A0274}" type="sibTrans" cxnId="{9DE34D6A-9274-41AF-AE25-4383812437F4}">
      <dgm:prSet/>
      <dgm:spPr/>
      <dgm:t>
        <a:bodyPr/>
        <a:lstStyle/>
        <a:p>
          <a:endParaRPr lang="en-GB"/>
        </a:p>
      </dgm:t>
    </dgm:pt>
    <dgm:pt modelId="{1322D501-8E41-44E9-AD53-A20EDBAB530B}">
      <dgm:prSet phldrT="[Text]" custT="1"/>
      <dgm:spPr/>
      <dgm:t>
        <a:bodyPr/>
        <a:lstStyle/>
        <a:p>
          <a:r>
            <a:rPr lang="en-GB" sz="2000" dirty="0" smtClean="0"/>
            <a:t>Draw </a:t>
          </a:r>
          <a:r>
            <a:rPr lang="en-GB" sz="2000" dirty="0"/>
            <a:t>conclusions</a:t>
          </a:r>
        </a:p>
      </dgm:t>
    </dgm:pt>
    <dgm:pt modelId="{0BE56B96-CB8B-486E-872B-AC3423288795}" type="parTrans" cxnId="{97AE37E7-D3D7-48FB-8297-14C06659E863}">
      <dgm:prSet/>
      <dgm:spPr/>
      <dgm:t>
        <a:bodyPr/>
        <a:lstStyle/>
        <a:p>
          <a:endParaRPr lang="en-GB"/>
        </a:p>
      </dgm:t>
    </dgm:pt>
    <dgm:pt modelId="{AFF2F518-19A6-4445-910F-56C46B23D236}" type="sibTrans" cxnId="{97AE37E7-D3D7-48FB-8297-14C06659E863}">
      <dgm:prSet/>
      <dgm:spPr/>
      <dgm:t>
        <a:bodyPr/>
        <a:lstStyle/>
        <a:p>
          <a:endParaRPr lang="en-GB"/>
        </a:p>
      </dgm:t>
    </dgm:pt>
    <dgm:pt modelId="{8CBE956E-5609-4715-8D33-BE0AE2B4A413}">
      <dgm:prSet custT="1"/>
      <dgm:spPr/>
      <dgm:t>
        <a:bodyPr/>
        <a:lstStyle/>
        <a:p>
          <a:r>
            <a:rPr lang="en-GB" sz="2000" dirty="0" smtClean="0"/>
            <a:t>Evaluate the process</a:t>
          </a:r>
          <a:endParaRPr lang="en-GB" sz="2000" dirty="0"/>
        </a:p>
      </dgm:t>
    </dgm:pt>
    <dgm:pt modelId="{9A1F5F27-7D14-43D6-B256-F52F185F93AD}" type="parTrans" cxnId="{2667F573-7ACD-40B8-ADFA-30791B0F5B32}">
      <dgm:prSet/>
      <dgm:spPr/>
      <dgm:t>
        <a:bodyPr/>
        <a:lstStyle/>
        <a:p>
          <a:endParaRPr lang="en-GB"/>
        </a:p>
      </dgm:t>
    </dgm:pt>
    <dgm:pt modelId="{A956D613-26B2-4359-B815-F042744D8AD2}" type="sibTrans" cxnId="{2667F573-7ACD-40B8-ADFA-30791B0F5B32}">
      <dgm:prSet/>
      <dgm:spPr/>
      <dgm:t>
        <a:bodyPr/>
        <a:lstStyle/>
        <a:p>
          <a:endParaRPr lang="en-GB"/>
        </a:p>
      </dgm:t>
    </dgm:pt>
    <dgm:pt modelId="{814CFDFC-262A-4243-8C23-3031943BBFB6}">
      <dgm:prSet custT="1"/>
      <dgm:spPr/>
      <dgm:t>
        <a:bodyPr/>
        <a:lstStyle/>
        <a:p>
          <a:r>
            <a:rPr lang="en-GB" sz="1800" dirty="0" smtClean="0">
              <a:solidFill>
                <a:schemeClr val="bg1"/>
              </a:solidFill>
            </a:rPr>
            <a:t>Analysis and application of wider understanding</a:t>
          </a:r>
          <a:endParaRPr lang="en-GB" sz="1800" dirty="0">
            <a:solidFill>
              <a:schemeClr val="bg1"/>
            </a:solidFill>
          </a:endParaRPr>
        </a:p>
      </dgm:t>
    </dgm:pt>
    <dgm:pt modelId="{3759CDDB-48CE-4734-BBCB-110D087B0B1F}" type="parTrans" cxnId="{C2B7F006-3628-4B42-8D69-998F6C1CAF76}">
      <dgm:prSet/>
      <dgm:spPr/>
      <dgm:t>
        <a:bodyPr/>
        <a:lstStyle/>
        <a:p>
          <a:endParaRPr lang="en-GB"/>
        </a:p>
      </dgm:t>
    </dgm:pt>
    <dgm:pt modelId="{9BBE018E-989B-4345-BBC9-24AF1336B27E}" type="sibTrans" cxnId="{C2B7F006-3628-4B42-8D69-998F6C1CAF76}">
      <dgm:prSet/>
      <dgm:spPr/>
      <dgm:t>
        <a:bodyPr/>
        <a:lstStyle/>
        <a:p>
          <a:endParaRPr lang="en-GB"/>
        </a:p>
      </dgm:t>
    </dgm:pt>
    <dgm:pt modelId="{771394E3-122C-4E8D-9BDF-DC77E087BBB6}" type="pres">
      <dgm:prSet presAssocID="{10CBCF0C-E0CE-4816-9EFD-79BF1A45C7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FFEEEE-1C89-40B9-8FF2-D476697323C9}" type="pres">
      <dgm:prSet presAssocID="{94EFE850-00CB-4D84-A0AC-CCE87A94DC71}" presName="node" presStyleLbl="node1" presStyleIdx="0" presStyleCnt="6" custScaleX="1222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14550E-2F74-44DC-98FE-190D8000F1F7}" type="pres">
      <dgm:prSet presAssocID="{94EFE850-00CB-4D84-A0AC-CCE87A94DC71}" presName="spNode" presStyleCnt="0"/>
      <dgm:spPr/>
    </dgm:pt>
    <dgm:pt modelId="{729AC451-7135-4E5E-A8E5-61F584175292}" type="pres">
      <dgm:prSet presAssocID="{1D94B371-F566-463A-85CC-87B987507294}" presName="sibTrans" presStyleLbl="sibTrans1D1" presStyleIdx="0" presStyleCnt="6"/>
      <dgm:spPr/>
      <dgm:t>
        <a:bodyPr/>
        <a:lstStyle/>
        <a:p>
          <a:endParaRPr lang="en-GB"/>
        </a:p>
      </dgm:t>
    </dgm:pt>
    <dgm:pt modelId="{D11F0DF4-73CE-4A71-A405-93981F51BA62}" type="pres">
      <dgm:prSet presAssocID="{460A4A4C-917B-45BA-BC0D-2E5B9AC41DE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B066A-2465-4D90-A971-63C6A0BA8D39}" type="pres">
      <dgm:prSet presAssocID="{460A4A4C-917B-45BA-BC0D-2E5B9AC41DE6}" presName="spNode" presStyleCnt="0"/>
      <dgm:spPr/>
    </dgm:pt>
    <dgm:pt modelId="{C40B7444-EF56-4499-863A-1E94CDE436F0}" type="pres">
      <dgm:prSet presAssocID="{9D8196F3-6EE0-4DC0-A3AB-12DE916551EF}" presName="sibTrans" presStyleLbl="sibTrans1D1" presStyleIdx="1" presStyleCnt="6"/>
      <dgm:spPr/>
      <dgm:t>
        <a:bodyPr/>
        <a:lstStyle/>
        <a:p>
          <a:endParaRPr lang="en-GB"/>
        </a:p>
      </dgm:t>
    </dgm:pt>
    <dgm:pt modelId="{22F9E0D4-4AE6-439E-B532-2FF4F06CE918}" type="pres">
      <dgm:prSet presAssocID="{755D5700-48D1-43C5-9927-F33E86F1EDF5}" presName="node" presStyleLbl="node1" presStyleIdx="2" presStyleCnt="6" custScaleX="144630" custRadScaleRad="100143" custRadScaleInc="-623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DFB8C0-DC9A-496F-BE99-6A3C04F8AC57}" type="pres">
      <dgm:prSet presAssocID="{755D5700-48D1-43C5-9927-F33E86F1EDF5}" presName="spNode" presStyleCnt="0"/>
      <dgm:spPr/>
    </dgm:pt>
    <dgm:pt modelId="{C617B9DE-F283-4306-9A94-93AB7F71241E}" type="pres">
      <dgm:prSet presAssocID="{F4D4B2B5-1334-417D-94E6-C752E23A0274}" presName="sibTrans" presStyleLbl="sibTrans1D1" presStyleIdx="2" presStyleCnt="6"/>
      <dgm:spPr/>
      <dgm:t>
        <a:bodyPr/>
        <a:lstStyle/>
        <a:p>
          <a:endParaRPr lang="en-GB"/>
        </a:p>
      </dgm:t>
    </dgm:pt>
    <dgm:pt modelId="{F1B59174-BB7F-4280-8370-C92BCE8FC49B}" type="pres">
      <dgm:prSet presAssocID="{814CFDFC-262A-4243-8C23-3031943BBFB6}" presName="node" presStyleLbl="node1" presStyleIdx="3" presStyleCnt="6" custScaleX="163837" custScaleY="118731" custRadScaleRad="98641" custRadScaleInc="-1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DE00D5-1325-4AD9-8C57-B40729155FE6}" type="pres">
      <dgm:prSet presAssocID="{814CFDFC-262A-4243-8C23-3031943BBFB6}" presName="spNode" presStyleCnt="0"/>
      <dgm:spPr/>
    </dgm:pt>
    <dgm:pt modelId="{7C67BFB3-92CC-4943-8E4E-3E26A69B70C3}" type="pres">
      <dgm:prSet presAssocID="{9BBE018E-989B-4345-BBC9-24AF1336B27E}" presName="sibTrans" presStyleLbl="sibTrans1D1" presStyleIdx="3" presStyleCnt="6"/>
      <dgm:spPr/>
      <dgm:t>
        <a:bodyPr/>
        <a:lstStyle/>
        <a:p>
          <a:endParaRPr lang="en-GB"/>
        </a:p>
      </dgm:t>
    </dgm:pt>
    <dgm:pt modelId="{52C1999B-37CC-4D8D-8F42-3B1FFA631B08}" type="pres">
      <dgm:prSet presAssocID="{1322D501-8E41-44E9-AD53-A20EDBAB530B}" presName="node" presStyleLbl="node1" presStyleIdx="4" presStyleCnt="6" custScaleX="151864" custRadScaleRad="100811" custRadScaleInc="506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5051B8-F477-45E6-BF0C-49CF8F56881B}" type="pres">
      <dgm:prSet presAssocID="{1322D501-8E41-44E9-AD53-A20EDBAB530B}" presName="spNode" presStyleCnt="0"/>
      <dgm:spPr/>
    </dgm:pt>
    <dgm:pt modelId="{9A7FBC27-79E0-4963-8A55-9FEEAFC98D40}" type="pres">
      <dgm:prSet presAssocID="{AFF2F518-19A6-4445-910F-56C46B23D236}" presName="sibTrans" presStyleLbl="sibTrans1D1" presStyleIdx="4" presStyleCnt="6"/>
      <dgm:spPr/>
      <dgm:t>
        <a:bodyPr/>
        <a:lstStyle/>
        <a:p>
          <a:endParaRPr lang="en-GB"/>
        </a:p>
      </dgm:t>
    </dgm:pt>
    <dgm:pt modelId="{63B43598-80A3-4230-9059-7FF6ABAAA655}" type="pres">
      <dgm:prSet presAssocID="{8CBE956E-5609-4715-8D33-BE0AE2B4A413}" presName="node" presStyleLbl="node1" presStyleIdx="5" presStyleCnt="6" custScaleX="1500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83D303-29E0-4FFC-A963-627236F789EE}" type="pres">
      <dgm:prSet presAssocID="{8CBE956E-5609-4715-8D33-BE0AE2B4A413}" presName="spNode" presStyleCnt="0"/>
      <dgm:spPr/>
    </dgm:pt>
    <dgm:pt modelId="{312A0A7B-3F72-411F-82C4-930CFE90F186}" type="pres">
      <dgm:prSet presAssocID="{A956D613-26B2-4359-B815-F042744D8AD2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AA5A2076-9E82-49E9-AAA3-95925D4EE469}" type="presOf" srcId="{755D5700-48D1-43C5-9927-F33E86F1EDF5}" destId="{22F9E0D4-4AE6-439E-B532-2FF4F06CE918}" srcOrd="0" destOrd="0" presId="urn:microsoft.com/office/officeart/2005/8/layout/cycle5"/>
    <dgm:cxn modelId="{24D19223-3C9F-43AD-82A4-58EC518A6081}" type="presOf" srcId="{F4D4B2B5-1334-417D-94E6-C752E23A0274}" destId="{C617B9DE-F283-4306-9A94-93AB7F71241E}" srcOrd="0" destOrd="0" presId="urn:microsoft.com/office/officeart/2005/8/layout/cycle5"/>
    <dgm:cxn modelId="{FBD0284E-28C4-458A-84D8-5E36E39E7F6A}" srcId="{10CBCF0C-E0CE-4816-9EFD-79BF1A45C7CA}" destId="{94EFE850-00CB-4D84-A0AC-CCE87A94DC71}" srcOrd="0" destOrd="0" parTransId="{D0864015-ABDD-480F-9870-D6713D99352E}" sibTransId="{1D94B371-F566-463A-85CC-87B987507294}"/>
    <dgm:cxn modelId="{5207EEC7-3E23-4CBE-B61D-F5B3A91753B9}" type="presOf" srcId="{1D94B371-F566-463A-85CC-87B987507294}" destId="{729AC451-7135-4E5E-A8E5-61F584175292}" srcOrd="0" destOrd="0" presId="urn:microsoft.com/office/officeart/2005/8/layout/cycle5"/>
    <dgm:cxn modelId="{1BA3471A-F77A-4E01-A8C3-42DECEC58BC6}" srcId="{10CBCF0C-E0CE-4816-9EFD-79BF1A45C7CA}" destId="{460A4A4C-917B-45BA-BC0D-2E5B9AC41DE6}" srcOrd="1" destOrd="0" parTransId="{B4AC8CE1-572A-43C1-9D48-6FB2E99930AC}" sibTransId="{9D8196F3-6EE0-4DC0-A3AB-12DE916551EF}"/>
    <dgm:cxn modelId="{438CB5BD-7650-4C67-A3AF-39B1FB30B673}" type="presOf" srcId="{9D8196F3-6EE0-4DC0-A3AB-12DE916551EF}" destId="{C40B7444-EF56-4499-863A-1E94CDE436F0}" srcOrd="0" destOrd="0" presId="urn:microsoft.com/office/officeart/2005/8/layout/cycle5"/>
    <dgm:cxn modelId="{9ABCAE59-9711-4C86-B5CC-19F2B8576573}" type="presOf" srcId="{A956D613-26B2-4359-B815-F042744D8AD2}" destId="{312A0A7B-3F72-411F-82C4-930CFE90F186}" srcOrd="0" destOrd="0" presId="urn:microsoft.com/office/officeart/2005/8/layout/cycle5"/>
    <dgm:cxn modelId="{E1C37530-975F-485B-BE6B-C100322A32AF}" type="presOf" srcId="{10CBCF0C-E0CE-4816-9EFD-79BF1A45C7CA}" destId="{771394E3-122C-4E8D-9BDF-DC77E087BBB6}" srcOrd="0" destOrd="0" presId="urn:microsoft.com/office/officeart/2005/8/layout/cycle5"/>
    <dgm:cxn modelId="{2667F573-7ACD-40B8-ADFA-30791B0F5B32}" srcId="{10CBCF0C-E0CE-4816-9EFD-79BF1A45C7CA}" destId="{8CBE956E-5609-4715-8D33-BE0AE2B4A413}" srcOrd="5" destOrd="0" parTransId="{9A1F5F27-7D14-43D6-B256-F52F185F93AD}" sibTransId="{A956D613-26B2-4359-B815-F042744D8AD2}"/>
    <dgm:cxn modelId="{FF5460F9-82C3-4183-94A2-2D648D27819D}" type="presOf" srcId="{460A4A4C-917B-45BA-BC0D-2E5B9AC41DE6}" destId="{D11F0DF4-73CE-4A71-A405-93981F51BA62}" srcOrd="0" destOrd="0" presId="urn:microsoft.com/office/officeart/2005/8/layout/cycle5"/>
    <dgm:cxn modelId="{9DE34D6A-9274-41AF-AE25-4383812437F4}" srcId="{10CBCF0C-E0CE-4816-9EFD-79BF1A45C7CA}" destId="{755D5700-48D1-43C5-9927-F33E86F1EDF5}" srcOrd="2" destOrd="0" parTransId="{7FFE2BC6-14A9-457C-931C-E2FFFF23E557}" sibTransId="{F4D4B2B5-1334-417D-94E6-C752E23A0274}"/>
    <dgm:cxn modelId="{CB967438-2E3F-4BB4-844A-D60BC88F4300}" type="presOf" srcId="{8CBE956E-5609-4715-8D33-BE0AE2B4A413}" destId="{63B43598-80A3-4230-9059-7FF6ABAAA655}" srcOrd="0" destOrd="0" presId="urn:microsoft.com/office/officeart/2005/8/layout/cycle5"/>
    <dgm:cxn modelId="{B6AFD79F-EF6F-4378-9081-AD04E45DAE7C}" type="presOf" srcId="{814CFDFC-262A-4243-8C23-3031943BBFB6}" destId="{F1B59174-BB7F-4280-8370-C92BCE8FC49B}" srcOrd="0" destOrd="0" presId="urn:microsoft.com/office/officeart/2005/8/layout/cycle5"/>
    <dgm:cxn modelId="{CF58E576-E3A1-421D-879D-AE1775731FDC}" type="presOf" srcId="{AFF2F518-19A6-4445-910F-56C46B23D236}" destId="{9A7FBC27-79E0-4963-8A55-9FEEAFC98D40}" srcOrd="0" destOrd="0" presId="urn:microsoft.com/office/officeart/2005/8/layout/cycle5"/>
    <dgm:cxn modelId="{C2B7F006-3628-4B42-8D69-998F6C1CAF76}" srcId="{10CBCF0C-E0CE-4816-9EFD-79BF1A45C7CA}" destId="{814CFDFC-262A-4243-8C23-3031943BBFB6}" srcOrd="3" destOrd="0" parTransId="{3759CDDB-48CE-4734-BBCB-110D087B0B1F}" sibTransId="{9BBE018E-989B-4345-BBC9-24AF1336B27E}"/>
    <dgm:cxn modelId="{C5FCB671-E654-467B-859E-37FB88936A64}" type="presOf" srcId="{94EFE850-00CB-4D84-A0AC-CCE87A94DC71}" destId="{17FFEEEE-1C89-40B9-8FF2-D476697323C9}" srcOrd="0" destOrd="0" presId="urn:microsoft.com/office/officeart/2005/8/layout/cycle5"/>
    <dgm:cxn modelId="{FBA075EE-156C-4AE9-95D9-CBF0A757DE66}" type="presOf" srcId="{9BBE018E-989B-4345-BBC9-24AF1336B27E}" destId="{7C67BFB3-92CC-4943-8E4E-3E26A69B70C3}" srcOrd="0" destOrd="0" presId="urn:microsoft.com/office/officeart/2005/8/layout/cycle5"/>
    <dgm:cxn modelId="{EEBA4887-A523-4E3F-9598-8ACAEB532CA3}" type="presOf" srcId="{1322D501-8E41-44E9-AD53-A20EDBAB530B}" destId="{52C1999B-37CC-4D8D-8F42-3B1FFA631B08}" srcOrd="0" destOrd="0" presId="urn:microsoft.com/office/officeart/2005/8/layout/cycle5"/>
    <dgm:cxn modelId="{97AE37E7-D3D7-48FB-8297-14C06659E863}" srcId="{10CBCF0C-E0CE-4816-9EFD-79BF1A45C7CA}" destId="{1322D501-8E41-44E9-AD53-A20EDBAB530B}" srcOrd="4" destOrd="0" parTransId="{0BE56B96-CB8B-486E-872B-AC3423288795}" sibTransId="{AFF2F518-19A6-4445-910F-56C46B23D236}"/>
    <dgm:cxn modelId="{8E009D66-8F24-4097-A142-62CE997423B3}" type="presParOf" srcId="{771394E3-122C-4E8D-9BDF-DC77E087BBB6}" destId="{17FFEEEE-1C89-40B9-8FF2-D476697323C9}" srcOrd="0" destOrd="0" presId="urn:microsoft.com/office/officeart/2005/8/layout/cycle5"/>
    <dgm:cxn modelId="{17160D2D-BE81-4C97-AB92-F1875E0BF52F}" type="presParOf" srcId="{771394E3-122C-4E8D-9BDF-DC77E087BBB6}" destId="{AD14550E-2F74-44DC-98FE-190D8000F1F7}" srcOrd="1" destOrd="0" presId="urn:microsoft.com/office/officeart/2005/8/layout/cycle5"/>
    <dgm:cxn modelId="{91B8DF4B-3996-4EDA-B016-086FD8B1CDBE}" type="presParOf" srcId="{771394E3-122C-4E8D-9BDF-DC77E087BBB6}" destId="{729AC451-7135-4E5E-A8E5-61F584175292}" srcOrd="2" destOrd="0" presId="urn:microsoft.com/office/officeart/2005/8/layout/cycle5"/>
    <dgm:cxn modelId="{385C23BC-F6CF-4D4C-909A-233F13426360}" type="presParOf" srcId="{771394E3-122C-4E8D-9BDF-DC77E087BBB6}" destId="{D11F0DF4-73CE-4A71-A405-93981F51BA62}" srcOrd="3" destOrd="0" presId="urn:microsoft.com/office/officeart/2005/8/layout/cycle5"/>
    <dgm:cxn modelId="{5AA1E788-6655-4F4B-B398-FFFDF9746851}" type="presParOf" srcId="{771394E3-122C-4E8D-9BDF-DC77E087BBB6}" destId="{8FAB066A-2465-4D90-A971-63C6A0BA8D39}" srcOrd="4" destOrd="0" presId="urn:microsoft.com/office/officeart/2005/8/layout/cycle5"/>
    <dgm:cxn modelId="{55F5A0D6-1A09-4A0C-8FC7-BE67B6E003E4}" type="presParOf" srcId="{771394E3-122C-4E8D-9BDF-DC77E087BBB6}" destId="{C40B7444-EF56-4499-863A-1E94CDE436F0}" srcOrd="5" destOrd="0" presId="urn:microsoft.com/office/officeart/2005/8/layout/cycle5"/>
    <dgm:cxn modelId="{71A3995B-EAC7-4F9D-8ECC-1BB3281A2A03}" type="presParOf" srcId="{771394E3-122C-4E8D-9BDF-DC77E087BBB6}" destId="{22F9E0D4-4AE6-439E-B532-2FF4F06CE918}" srcOrd="6" destOrd="0" presId="urn:microsoft.com/office/officeart/2005/8/layout/cycle5"/>
    <dgm:cxn modelId="{52575D13-0722-4721-99BB-683085F96E97}" type="presParOf" srcId="{771394E3-122C-4E8D-9BDF-DC77E087BBB6}" destId="{14DFB8C0-DC9A-496F-BE99-6A3C04F8AC57}" srcOrd="7" destOrd="0" presId="urn:microsoft.com/office/officeart/2005/8/layout/cycle5"/>
    <dgm:cxn modelId="{61EEDAC3-CD31-4833-A8D0-E1EAEB84EDFD}" type="presParOf" srcId="{771394E3-122C-4E8D-9BDF-DC77E087BBB6}" destId="{C617B9DE-F283-4306-9A94-93AB7F71241E}" srcOrd="8" destOrd="0" presId="urn:microsoft.com/office/officeart/2005/8/layout/cycle5"/>
    <dgm:cxn modelId="{58CFC6B0-7BAC-4D50-B82A-FA695A3824F0}" type="presParOf" srcId="{771394E3-122C-4E8D-9BDF-DC77E087BBB6}" destId="{F1B59174-BB7F-4280-8370-C92BCE8FC49B}" srcOrd="9" destOrd="0" presId="urn:microsoft.com/office/officeart/2005/8/layout/cycle5"/>
    <dgm:cxn modelId="{7E59FAD6-5AB3-47D4-AB89-D8B007B6245F}" type="presParOf" srcId="{771394E3-122C-4E8D-9BDF-DC77E087BBB6}" destId="{58DE00D5-1325-4AD9-8C57-B40729155FE6}" srcOrd="10" destOrd="0" presId="urn:microsoft.com/office/officeart/2005/8/layout/cycle5"/>
    <dgm:cxn modelId="{640CC80B-DC1E-4259-A41E-67325A00E826}" type="presParOf" srcId="{771394E3-122C-4E8D-9BDF-DC77E087BBB6}" destId="{7C67BFB3-92CC-4943-8E4E-3E26A69B70C3}" srcOrd="11" destOrd="0" presId="urn:microsoft.com/office/officeart/2005/8/layout/cycle5"/>
    <dgm:cxn modelId="{C09379CB-08F0-478E-865C-5446239599E9}" type="presParOf" srcId="{771394E3-122C-4E8D-9BDF-DC77E087BBB6}" destId="{52C1999B-37CC-4D8D-8F42-3B1FFA631B08}" srcOrd="12" destOrd="0" presId="urn:microsoft.com/office/officeart/2005/8/layout/cycle5"/>
    <dgm:cxn modelId="{84A33328-EA7F-4424-A5BD-D88B52BECF69}" type="presParOf" srcId="{771394E3-122C-4E8D-9BDF-DC77E087BBB6}" destId="{0A5051B8-F477-45E6-BF0C-49CF8F56881B}" srcOrd="13" destOrd="0" presId="urn:microsoft.com/office/officeart/2005/8/layout/cycle5"/>
    <dgm:cxn modelId="{E10FC9CC-BAF1-40F3-817E-289AB74F7390}" type="presParOf" srcId="{771394E3-122C-4E8D-9BDF-DC77E087BBB6}" destId="{9A7FBC27-79E0-4963-8A55-9FEEAFC98D40}" srcOrd="14" destOrd="0" presId="urn:microsoft.com/office/officeart/2005/8/layout/cycle5"/>
    <dgm:cxn modelId="{D4C30D26-D264-46E5-8A68-6A50E2D8384D}" type="presParOf" srcId="{771394E3-122C-4E8D-9BDF-DC77E087BBB6}" destId="{63B43598-80A3-4230-9059-7FF6ABAAA655}" srcOrd="15" destOrd="0" presId="urn:microsoft.com/office/officeart/2005/8/layout/cycle5"/>
    <dgm:cxn modelId="{97C48023-8BA2-4859-91E3-5EE81B8B09AA}" type="presParOf" srcId="{771394E3-122C-4E8D-9BDF-DC77E087BBB6}" destId="{1B83D303-29E0-4FFC-A963-627236F789EE}" srcOrd="16" destOrd="0" presId="urn:microsoft.com/office/officeart/2005/8/layout/cycle5"/>
    <dgm:cxn modelId="{DE4297B0-F7C4-401A-BE1F-2F4964E09660}" type="presParOf" srcId="{771394E3-122C-4E8D-9BDF-DC77E087BBB6}" destId="{312A0A7B-3F72-411F-82C4-930CFE90F18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FEEEE-1C89-40B9-8FF2-D476697323C9}">
      <dsp:nvSpPr>
        <dsp:cNvPr id="0" name=""/>
        <dsp:cNvSpPr/>
      </dsp:nvSpPr>
      <dsp:spPr>
        <a:xfrm>
          <a:off x="3250854" y="-42269"/>
          <a:ext cx="1758517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Ask </a:t>
          </a:r>
          <a:r>
            <a:rPr lang="en-GB" sz="2000" kern="1200" dirty="0"/>
            <a:t>questions</a:t>
          </a:r>
        </a:p>
      </dsp:txBody>
      <dsp:txXfrm>
        <a:off x="3296509" y="3386"/>
        <a:ext cx="1667207" cy="843934"/>
      </dsp:txXfrm>
    </dsp:sp>
    <dsp:sp modelId="{729AC451-7135-4E5E-A8E5-61F584175292}">
      <dsp:nvSpPr>
        <dsp:cNvPr id="0" name=""/>
        <dsp:cNvSpPr/>
      </dsp:nvSpPr>
      <dsp:spPr>
        <a:xfrm>
          <a:off x="1925969" y="425352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228800" y="252649"/>
              </a:moveTo>
              <a:arcTo wR="2204144" hR="2204144" stAng="17862137" swAng="76170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F0DF4-73CE-4A71-A405-93981F51BA62}">
      <dsp:nvSpPr>
        <dsp:cNvPr id="0" name=""/>
        <dsp:cNvSpPr/>
      </dsp:nvSpPr>
      <dsp:spPr>
        <a:xfrm>
          <a:off x="5319539" y="1059802"/>
          <a:ext cx="1438836" cy="935244"/>
        </a:xfrm>
        <a:prstGeom prst="round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Collect </a:t>
          </a:r>
          <a:r>
            <a:rPr lang="en-GB" sz="2000" kern="1200" dirty="0"/>
            <a:t>data</a:t>
          </a:r>
        </a:p>
      </dsp:txBody>
      <dsp:txXfrm>
        <a:off x="5365194" y="1105457"/>
        <a:ext cx="1347526" cy="843934"/>
      </dsp:txXfrm>
    </dsp:sp>
    <dsp:sp modelId="{C40B7444-EF56-4499-863A-1E94CDE436F0}">
      <dsp:nvSpPr>
        <dsp:cNvPr id="0" name=""/>
        <dsp:cNvSpPr/>
      </dsp:nvSpPr>
      <dsp:spPr>
        <a:xfrm>
          <a:off x="1928420" y="433450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4355209" y="1723346"/>
              </a:moveTo>
              <a:arcTo wR="2204144" hR="2204144" stAng="20844034" swAng="79086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9E0D4-4AE6-439E-B532-2FF4F06CE918}">
      <dsp:nvSpPr>
        <dsp:cNvPr id="0" name=""/>
        <dsp:cNvSpPr/>
      </dsp:nvSpPr>
      <dsp:spPr>
        <a:xfrm>
          <a:off x="5194301" y="2827053"/>
          <a:ext cx="208098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Process </a:t>
          </a:r>
          <a:r>
            <a:rPr lang="en-GB" sz="2000" kern="1200" dirty="0"/>
            <a:t>&amp; present data</a:t>
          </a:r>
        </a:p>
      </dsp:txBody>
      <dsp:txXfrm>
        <a:off x="5239956" y="2872708"/>
        <a:ext cx="1989679" cy="843934"/>
      </dsp:txXfrm>
    </dsp:sp>
    <dsp:sp modelId="{C617B9DE-F283-4306-9A94-93AB7F71241E}">
      <dsp:nvSpPr>
        <dsp:cNvPr id="0" name=""/>
        <dsp:cNvSpPr/>
      </dsp:nvSpPr>
      <dsp:spPr>
        <a:xfrm>
          <a:off x="1967826" y="363927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941380" y="3560705"/>
              </a:moveTo>
              <a:arcTo wR="2204144" hR="2204144" stAng="2279120" swAng="94564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59174-BB7F-4280-8370-C92BCE8FC49B}">
      <dsp:nvSpPr>
        <dsp:cNvPr id="0" name=""/>
        <dsp:cNvSpPr/>
      </dsp:nvSpPr>
      <dsp:spPr>
        <a:xfrm>
          <a:off x="2952327" y="4248473"/>
          <a:ext cx="2357347" cy="1110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/>
              </a:solidFill>
            </a:rPr>
            <a:t>Analysis and application of wider understanding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006533" y="4302679"/>
        <a:ext cx="2248935" cy="1002012"/>
      </dsp:txXfrm>
    </dsp:sp>
    <dsp:sp modelId="{7C67BFB3-92CC-4943-8E4E-3E26A69B70C3}">
      <dsp:nvSpPr>
        <dsp:cNvPr id="0" name=""/>
        <dsp:cNvSpPr/>
      </dsp:nvSpPr>
      <dsp:spPr>
        <a:xfrm>
          <a:off x="1845647" y="341399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953142" y="4018874"/>
              </a:moveTo>
              <a:arcTo wR="2204144" hR="2204144" stAng="7474849" swAng="859626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1999B-37CC-4D8D-8F42-3B1FFA631B08}">
      <dsp:nvSpPr>
        <dsp:cNvPr id="0" name=""/>
        <dsp:cNvSpPr/>
      </dsp:nvSpPr>
      <dsp:spPr>
        <a:xfrm>
          <a:off x="947962" y="2917445"/>
          <a:ext cx="2185075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Draw </a:t>
          </a:r>
          <a:r>
            <a:rPr lang="en-GB" sz="2000" kern="1200" dirty="0"/>
            <a:t>conclusions</a:t>
          </a:r>
        </a:p>
      </dsp:txBody>
      <dsp:txXfrm>
        <a:off x="993617" y="2963100"/>
        <a:ext cx="2093765" cy="843934"/>
      </dsp:txXfrm>
    </dsp:sp>
    <dsp:sp modelId="{9A7FBC27-79E0-4963-8A55-9FEEAFC98D40}">
      <dsp:nvSpPr>
        <dsp:cNvPr id="0" name=""/>
        <dsp:cNvSpPr/>
      </dsp:nvSpPr>
      <dsp:spPr>
        <a:xfrm>
          <a:off x="1913019" y="466943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857" y="2265606"/>
              </a:moveTo>
              <a:arcTo wR="2204144" hR="2204144" stAng="10704125" swAng="87838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43598-80A3-4230-9059-7FF6ABAAA655}">
      <dsp:nvSpPr>
        <dsp:cNvPr id="0" name=""/>
        <dsp:cNvSpPr/>
      </dsp:nvSpPr>
      <dsp:spPr>
        <a:xfrm>
          <a:off x="1141838" y="1059802"/>
          <a:ext cx="215885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Evaluate the process</a:t>
          </a:r>
          <a:endParaRPr lang="en-GB" sz="2000" kern="1200" dirty="0"/>
        </a:p>
      </dsp:txBody>
      <dsp:txXfrm>
        <a:off x="1187493" y="1105457"/>
        <a:ext cx="2067549" cy="843934"/>
      </dsp:txXfrm>
    </dsp:sp>
    <dsp:sp modelId="{312A0A7B-3F72-411F-82C4-930CFE90F186}">
      <dsp:nvSpPr>
        <dsp:cNvPr id="0" name=""/>
        <dsp:cNvSpPr/>
      </dsp:nvSpPr>
      <dsp:spPr>
        <a:xfrm>
          <a:off x="1925969" y="425352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775673" y="525536"/>
              </a:moveTo>
              <a:arcTo wR="2204144" hR="2204144" stAng="13776162" swAng="76170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56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2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6435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5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725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843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85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44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77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75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23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66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48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96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44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24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9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8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police.uk/" TargetMode="External"/><Relationship Id="rId4" Type="http://schemas.openxmlformats.org/officeDocument/2006/relationships/hyperlink" Target="https://maps.cdrc.ac.uk/#/metrics/houseprices/default/BTTTFTT/12/-1.9144/53.8444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Applied Fieldwork Enquiry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2. Data collection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611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0" y="436545"/>
            <a:ext cx="6347714" cy="1320800"/>
          </a:xfrm>
        </p:spPr>
        <p:txBody>
          <a:bodyPr/>
          <a:lstStyle/>
          <a:p>
            <a:r>
              <a:rPr lang="en-GB" dirty="0" smtClean="0"/>
              <a:t>Quantitative techniques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625061" y="6412153"/>
            <a:ext cx="5963492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What methods are being used? What is being measured?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46" y="1024604"/>
            <a:ext cx="2401518" cy="2393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73" y="1024604"/>
            <a:ext cx="3589704" cy="2393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72" y="3516534"/>
            <a:ext cx="2624355" cy="2624355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24720"/>
              </p:ext>
            </p:extLst>
          </p:nvPr>
        </p:nvGraphicFramePr>
        <p:xfrm>
          <a:off x="6228184" y="3514227"/>
          <a:ext cx="2178532" cy="262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6" imgW="3898080" imgH="4698360" progId="Photoshop.Image.16">
                  <p:embed/>
                </p:oleObj>
              </mc:Choice>
              <mc:Fallback>
                <p:oleObj name="Image" r:id="rId6" imgW="3898080" imgH="469836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28184" y="3514227"/>
                        <a:ext cx="2178532" cy="2626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906258"/>
              </p:ext>
            </p:extLst>
          </p:nvPr>
        </p:nvGraphicFramePr>
        <p:xfrm>
          <a:off x="946346" y="3530169"/>
          <a:ext cx="2388676" cy="262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" r:id="rId8" imgW="3441240" imgH="3783960" progId="Photoshop.Image.16">
                  <p:embed/>
                </p:oleObj>
              </mc:Choice>
              <mc:Fallback>
                <p:oleObj name="Image" r:id="rId8" imgW="3441240" imgH="378396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6346" y="3530169"/>
                        <a:ext cx="2388676" cy="2626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64088" y="6137745"/>
            <a:ext cx="36891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Snowdonia National Park Authority SNPA</a:t>
            </a:r>
          </a:p>
        </p:txBody>
      </p:sp>
    </p:spTree>
    <p:extLst>
      <p:ext uri="{BB962C8B-B14F-4D97-AF65-F5344CB8AC3E}">
        <p14:creationId xmlns:p14="http://schemas.microsoft.com/office/powerpoint/2010/main" val="2252885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32" y="377007"/>
            <a:ext cx="6347714" cy="1320800"/>
          </a:xfrm>
        </p:spPr>
        <p:txBody>
          <a:bodyPr/>
          <a:lstStyle/>
          <a:p>
            <a:r>
              <a:rPr lang="en-GB" dirty="0" smtClean="0"/>
              <a:t>Qualitative techniques</a:t>
            </a:r>
            <a:endParaRPr lang="en-GB" dirty="0"/>
          </a:p>
        </p:txBody>
      </p:sp>
      <p:pic>
        <p:nvPicPr>
          <p:cNvPr id="5128" name="Picture 8" descr="http://www.rgs.org/NR/rdonlyres/EE429E61-0F10-4340-8875-F53850BD5A77/0/FW_Techs_Human4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7" y="4353657"/>
            <a:ext cx="4551265" cy="18142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97301" y="6309320"/>
            <a:ext cx="5963492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What methods are being used? What is being measured?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43703"/>
            <a:ext cx="2917798" cy="4515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2" y="1643703"/>
            <a:ext cx="4566257" cy="256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93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52" y="672947"/>
            <a:ext cx="6347714" cy="1320800"/>
          </a:xfrm>
        </p:spPr>
        <p:txBody>
          <a:bodyPr/>
          <a:lstStyle/>
          <a:p>
            <a:r>
              <a:rPr lang="en-GB" dirty="0" smtClean="0"/>
              <a:t>Secondary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Crime data</a:t>
            </a:r>
            <a:endParaRPr lang="en-GB" sz="2400" dirty="0"/>
          </a:p>
        </p:txBody>
      </p:sp>
      <p:pic>
        <p:nvPicPr>
          <p:cNvPr id="11" name="Content Placeholder 10" descr="https://www.geography-fieldwork.org/media/1380/edarural10.png?anchor=center&amp;mode=crop&amp;width=1600&amp;format=jpg&amp;quality=90&amp;slimmage=true&amp;rnd=131206614930000000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9571" y="2199236"/>
            <a:ext cx="4408065" cy="3101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194" name="Picture 2" descr="Raw data from Police.uk websit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658899" cy="30963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61407" y="1644102"/>
            <a:ext cx="386439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Consumer Data Research Centre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9570" y="5456231"/>
            <a:ext cx="440806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Median house price in Keighley, West Yorkshire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CDRC / Contains National Statistics &amp; Ordnance Survey data © Crown copyright &amp; database right 2014-5.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1" y="5464280"/>
            <a:ext cx="36588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Raw data from Police.uk website. 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Crime map for Keighley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Police.uk / Contains public sector information licensed under the Open Government Licence v3.0.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1877" y="1611826"/>
            <a:ext cx="145424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Crime data</a:t>
            </a:r>
          </a:p>
        </p:txBody>
      </p:sp>
    </p:spTree>
    <p:extLst>
      <p:ext uri="{BB962C8B-B14F-4D97-AF65-F5344CB8AC3E}">
        <p14:creationId xmlns:p14="http://schemas.microsoft.com/office/powerpoint/2010/main" val="3154369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17" y="428370"/>
            <a:ext cx="6347714" cy="1320800"/>
          </a:xfrm>
        </p:spPr>
        <p:txBody>
          <a:bodyPr/>
          <a:lstStyle/>
          <a:p>
            <a:r>
              <a:rPr lang="en-GB" dirty="0" smtClean="0"/>
              <a:t>Secondary sources</a:t>
            </a:r>
            <a:endParaRPr lang="en-GB" dirty="0"/>
          </a:p>
        </p:txBody>
      </p:sp>
      <p:pic>
        <p:nvPicPr>
          <p:cNvPr id="9" name="Picture 8" descr="https://www.geography-fieldwork.org/media/1422/edbcoast21.png?anchor=center&amp;mode=crop&amp;width=1600&amp;format=jpg&amp;quality=90&amp;slimmage=true&amp;rnd=1312067088700000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937271"/>
            <a:ext cx="5731510" cy="3667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9599" y="1379838"/>
            <a:ext cx="531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Natural Resources Wales – satellite flood risk map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88416"/>
            <a:ext cx="6347714" cy="1320800"/>
          </a:xfrm>
        </p:spPr>
        <p:txBody>
          <a:bodyPr/>
          <a:lstStyle/>
          <a:p>
            <a:r>
              <a:rPr lang="en-GB" dirty="0" smtClean="0"/>
              <a:t>Secondary sources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251295"/>
            <a:ext cx="483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British Geological Survey – Geology of Britain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664" y="5856475"/>
            <a:ext cx="66967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https://www.geography-fieldwork.org/gcse/coasts/coastal-processes/secondary-data</a:t>
            </a:r>
            <a:r>
              <a:rPr lang="en-GB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endParaRPr lang="en-GB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18" name="Picture 2" descr="https://www.geography-fieldwork.org/media/1419/edbcoast18.jpg?anchor=center&amp;mode=crop&amp;width=1600&amp;format=jpg&amp;quality=90&amp;slimmage=true&amp;rnd=131206697710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5816"/>
            <a:ext cx="7453774" cy="39924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3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39322"/>
            <a:ext cx="6347714" cy="1320800"/>
          </a:xfrm>
        </p:spPr>
        <p:txBody>
          <a:bodyPr/>
          <a:lstStyle/>
          <a:p>
            <a:r>
              <a:rPr lang="en-GB" dirty="0" smtClean="0"/>
              <a:t>Secondary sources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269737"/>
            <a:ext cx="5087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Aerial and satellite photos –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Ynyslas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sand dunes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t="9404" r="23212" b="3521"/>
          <a:stretch/>
        </p:blipFill>
        <p:spPr bwMode="auto">
          <a:xfrm>
            <a:off x="4716016" y="1988841"/>
            <a:ext cx="3714096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 descr="E:\geography\Documents\English\Placemats\assets\FFNPH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1"/>
            <a:ext cx="4149301" cy="28401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002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320" y="188640"/>
            <a:ext cx="6347714" cy="1320800"/>
          </a:xfrm>
        </p:spPr>
        <p:txBody>
          <a:bodyPr/>
          <a:lstStyle/>
          <a:p>
            <a:r>
              <a:rPr lang="en-GB" dirty="0" smtClean="0"/>
              <a:t>Take a look</a:t>
            </a:r>
            <a:endParaRPr lang="en-GB" dirty="0"/>
          </a:p>
        </p:txBody>
      </p:sp>
      <p:pic>
        <p:nvPicPr>
          <p:cNvPr id="2050" name="Picture 2" descr="E:\geography\Documents\English\Placemats\final\1200\2A 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920880" cy="5603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49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840760" cy="1320800"/>
          </a:xfrm>
        </p:spPr>
        <p:txBody>
          <a:bodyPr/>
          <a:lstStyle/>
          <a:p>
            <a:r>
              <a:rPr lang="en-GB" dirty="0" smtClean="0"/>
              <a:t>Can you sort the data sources?</a:t>
            </a:r>
            <a:endParaRPr lang="en-GB" dirty="0"/>
          </a:p>
        </p:txBody>
      </p:sp>
      <p:pic>
        <p:nvPicPr>
          <p:cNvPr id="3074" name="Picture 2" descr="E:\geography\Documents\English\Placemats\final\1200\2B 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8" y="906275"/>
            <a:ext cx="7992888" cy="54604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534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Nominated criteria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Table A: Methodologies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2018: Geographical flows</a:t>
            </a:r>
          </a:p>
          <a:p>
            <a:pPr marL="0" indent="0">
              <a:buNone/>
            </a:pPr>
            <a:r>
              <a:rPr lang="en-GB" dirty="0" smtClean="0"/>
              <a:t>2019: Qualitative surveys</a:t>
            </a:r>
          </a:p>
          <a:p>
            <a:pPr marL="0" indent="0">
              <a:buNone/>
            </a:pPr>
            <a:r>
              <a:rPr lang="en-GB" dirty="0" smtClean="0"/>
              <a:t>2020: Use of transects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4303196" cy="388077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Table B: Conceptual framework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2018: Cycles and flows</a:t>
            </a:r>
          </a:p>
          <a:p>
            <a:pPr marL="0" indent="0">
              <a:buNone/>
            </a:pPr>
            <a:r>
              <a:rPr lang="en-GB" dirty="0" smtClean="0"/>
              <a:t>2019: Place</a:t>
            </a:r>
          </a:p>
          <a:p>
            <a:pPr marL="0" indent="0">
              <a:buNone/>
            </a:pPr>
            <a:r>
              <a:rPr lang="en-GB" dirty="0" smtClean="0"/>
              <a:t>2020: Sphere of Influence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108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10162390"/>
              </p:ext>
            </p:extLst>
          </p:nvPr>
        </p:nvGraphicFramePr>
        <p:xfrm>
          <a:off x="-108520" y="1124744"/>
          <a:ext cx="8208184" cy="534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4" y="44369"/>
            <a:ext cx="838225" cy="8382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03648" y="222194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 smtClean="0"/>
              <a:t>The six stages of the enquiry process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51580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How is evidence collected?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latin typeface="Arial"/>
              </a:rPr>
              <a:t>This involves using </a:t>
            </a:r>
            <a:r>
              <a:rPr lang="en-GB" b="1" dirty="0" smtClean="0">
                <a:latin typeface="Arial"/>
              </a:rPr>
              <a:t>appropriate</a:t>
            </a:r>
            <a:r>
              <a:rPr lang="en-GB" dirty="0" smtClean="0">
                <a:latin typeface="Arial"/>
              </a:rPr>
              <a:t> equipment to obtain </a:t>
            </a:r>
            <a:r>
              <a:rPr lang="en-GB" b="1" dirty="0" smtClean="0">
                <a:latin typeface="Arial"/>
              </a:rPr>
              <a:t>accurate</a:t>
            </a:r>
            <a:r>
              <a:rPr lang="en-GB" dirty="0" smtClean="0">
                <a:latin typeface="Arial"/>
              </a:rPr>
              <a:t> and </a:t>
            </a:r>
            <a:r>
              <a:rPr lang="en-GB" b="1" dirty="0" smtClean="0">
                <a:latin typeface="Arial"/>
              </a:rPr>
              <a:t>reliable</a:t>
            </a:r>
            <a:r>
              <a:rPr lang="en-GB" dirty="0" smtClean="0">
                <a:latin typeface="Arial"/>
              </a:rPr>
              <a:t> data from both </a:t>
            </a:r>
            <a:r>
              <a:rPr lang="en-GB" b="1" dirty="0" smtClean="0">
                <a:latin typeface="Arial"/>
              </a:rPr>
              <a:t>primary</a:t>
            </a:r>
            <a:r>
              <a:rPr lang="en-GB" dirty="0" smtClean="0">
                <a:latin typeface="Arial"/>
              </a:rPr>
              <a:t> and </a:t>
            </a:r>
            <a:r>
              <a:rPr lang="en-GB" b="1" dirty="0" smtClean="0">
                <a:latin typeface="Arial"/>
              </a:rPr>
              <a:t>secondary</a:t>
            </a:r>
            <a:r>
              <a:rPr lang="en-GB" dirty="0" smtClean="0">
                <a:latin typeface="Arial"/>
              </a:rPr>
              <a:t> sources </a:t>
            </a:r>
          </a:p>
          <a:p>
            <a:pPr marL="0" indent="0">
              <a:buNone/>
            </a:pPr>
            <a:r>
              <a:rPr lang="en-GB" dirty="0" smtClean="0">
                <a:latin typeface="Arial"/>
              </a:rPr>
              <a:t>It</a:t>
            </a:r>
            <a:r>
              <a:rPr lang="en-GB" b="0" i="0" u="none" strike="noStrike" baseline="0" dirty="0" smtClean="0">
                <a:latin typeface="Arial"/>
              </a:rPr>
              <a:t> includes:</a:t>
            </a:r>
          </a:p>
          <a:p>
            <a:r>
              <a:rPr lang="en-GB" dirty="0" smtClean="0">
                <a:latin typeface="Arial"/>
              </a:rPr>
              <a:t>Selecting appropriate locations for data collection</a:t>
            </a:r>
          </a:p>
          <a:p>
            <a:r>
              <a:rPr lang="en-GB" dirty="0" smtClean="0">
                <a:latin typeface="Arial"/>
              </a:rPr>
              <a:t>Justifying sampling size and type</a:t>
            </a:r>
          </a:p>
          <a:p>
            <a:r>
              <a:rPr lang="en-GB" dirty="0" smtClean="0">
                <a:latin typeface="Arial"/>
              </a:rPr>
              <a:t>Collecting data using </a:t>
            </a:r>
            <a:r>
              <a:rPr lang="en-GB" dirty="0">
                <a:latin typeface="Arial"/>
              </a:rPr>
              <a:t>quantitative and qualitative techniques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786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Sampling method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Random</a:t>
            </a:r>
            <a:r>
              <a:rPr lang="en-GB" dirty="0" smtClean="0"/>
              <a:t> – every point (or line) stands an equal chance of being selected. You can use a random numbers table or phone app to select a two digit number that can be related to a map or tape measure</a:t>
            </a:r>
          </a:p>
          <a:p>
            <a:r>
              <a:rPr lang="en-GB" b="1" dirty="0" smtClean="0"/>
              <a:t>Systematic</a:t>
            </a:r>
            <a:r>
              <a:rPr lang="en-GB" dirty="0" smtClean="0"/>
              <a:t> – data collected at regular intervals, which ensures that an even spread of data is collected, for example, along a beach transect</a:t>
            </a:r>
          </a:p>
          <a:p>
            <a:r>
              <a:rPr lang="en-GB" b="1" dirty="0" smtClean="0"/>
              <a:t>Stratified</a:t>
            </a:r>
            <a:r>
              <a:rPr lang="en-GB" dirty="0" smtClean="0"/>
              <a:t> – sites are located deliberately introducing bias, such as access points along the course of a river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6309320"/>
            <a:ext cx="7416824" cy="33855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Explain why a particular sampling method has been used in your </a:t>
            </a:r>
            <a:r>
              <a:rPr lang="en-GB" sz="1600" dirty="0" smtClean="0">
                <a:solidFill>
                  <a:srgbClr val="FF0000"/>
                </a:solidFill>
              </a:rPr>
              <a:t>investigation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16456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8970" y="184608"/>
            <a:ext cx="6408712" cy="1320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Discuss sampling strategies for these examples of data collection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58970" y="1295704"/>
            <a:ext cx="279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Measuring width and depth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7107" y="3705366"/>
            <a:ext cx="2282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Measuring pebble size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548281" y="1295704"/>
            <a:ext cx="196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Measuring velocity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6" y="4173810"/>
            <a:ext cx="1661615" cy="22154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86" y="1770442"/>
            <a:ext cx="4608512" cy="46085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58" y="1770442"/>
            <a:ext cx="2789273" cy="18595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0963" y="6604084"/>
            <a:ext cx="37681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Snowdonia National Park Authority SNPA</a:t>
            </a:r>
          </a:p>
        </p:txBody>
      </p:sp>
    </p:spTree>
    <p:extLst>
      <p:ext uri="{BB962C8B-B14F-4D97-AF65-F5344CB8AC3E}">
        <p14:creationId xmlns:p14="http://schemas.microsoft.com/office/powerpoint/2010/main" val="2061871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size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3880773"/>
          </a:xfrm>
        </p:spPr>
        <p:txBody>
          <a:bodyPr>
            <a:normAutofit/>
          </a:bodyPr>
          <a:lstStyle/>
          <a:p>
            <a:r>
              <a:rPr lang="en-GB" dirty="0" smtClean="0"/>
              <a:t>The aim of a sample is to collect enough data to be representative of the population as a whole ... Without having to measure every individual!</a:t>
            </a:r>
          </a:p>
          <a:p>
            <a:r>
              <a:rPr lang="en-GB" dirty="0" smtClean="0"/>
              <a:t>The larger the sample, the more reliable it is likely to be, for example:</a:t>
            </a:r>
          </a:p>
          <a:p>
            <a:pPr lvl="1"/>
            <a:r>
              <a:rPr lang="en-GB" sz="1800" dirty="0"/>
              <a:t>W</a:t>
            </a:r>
            <a:r>
              <a:rPr lang="en-GB" sz="1800" dirty="0" smtClean="0"/>
              <a:t>hen studying pebbles, aim for a minimum 	of 30</a:t>
            </a:r>
            <a:endParaRPr lang="en-GB" sz="1800" dirty="0"/>
          </a:p>
          <a:p>
            <a:pPr lvl="1"/>
            <a:r>
              <a:rPr lang="en-GB" sz="1800" dirty="0"/>
              <a:t>I</a:t>
            </a:r>
            <a:r>
              <a:rPr lang="en-GB" sz="1800" dirty="0" smtClean="0"/>
              <a:t>f you plan to draw a scatter graph, aim for 	about 10+ sets of data</a:t>
            </a:r>
          </a:p>
          <a:p>
            <a:pPr lvl="1"/>
            <a:r>
              <a:rPr lang="en-GB" sz="1800" dirty="0"/>
              <a:t>I</a:t>
            </a:r>
            <a:r>
              <a:rPr lang="en-GB" sz="1800" dirty="0" smtClean="0"/>
              <a:t>f you intend to draw an </a:t>
            </a:r>
            <a:r>
              <a:rPr lang="en-GB" sz="1800" dirty="0" err="1" smtClean="0"/>
              <a:t>isoline</a:t>
            </a:r>
            <a:r>
              <a:rPr lang="en-GB" sz="1800" dirty="0" smtClean="0"/>
              <a:t> map, make 	sure  	you have a good spread of points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7535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9140" y="332656"/>
            <a:ext cx="6347714" cy="1320800"/>
          </a:xfrm>
        </p:spPr>
        <p:txBody>
          <a:bodyPr/>
          <a:lstStyle/>
          <a:p>
            <a:r>
              <a:rPr lang="en-GB" dirty="0" smtClean="0"/>
              <a:t>Fieldwork advice from the RGS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40" y="2126404"/>
            <a:ext cx="6661934" cy="401573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36813" y="16613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http://rgs.org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728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to obtain accurate and reliable results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599" y="18462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Geography fieldwork involves collecting </a:t>
            </a:r>
            <a:r>
              <a:rPr lang="en-GB" b="1" dirty="0" smtClean="0"/>
              <a:t>accurate</a:t>
            </a:r>
            <a:r>
              <a:rPr lang="en-GB" dirty="0" smtClean="0"/>
              <a:t> data to enable us to draw </a:t>
            </a:r>
            <a:r>
              <a:rPr lang="en-GB" b="1" dirty="0" smtClean="0"/>
              <a:t>reliable</a:t>
            </a:r>
            <a:r>
              <a:rPr lang="en-GB" dirty="0" smtClean="0"/>
              <a:t> conclusions:</a:t>
            </a:r>
          </a:p>
          <a:p>
            <a:r>
              <a:rPr lang="en-GB" dirty="0"/>
              <a:t>p</a:t>
            </a:r>
            <a:r>
              <a:rPr lang="en-GB" dirty="0" smtClean="0"/>
              <a:t>ractice using unfamiliar equipment </a:t>
            </a:r>
          </a:p>
          <a:p>
            <a:r>
              <a:rPr lang="en-GB" dirty="0" smtClean="0"/>
              <a:t>take time and care to make sure the data you collect is precise and accurate</a:t>
            </a:r>
          </a:p>
          <a:p>
            <a:r>
              <a:rPr lang="en-GB" dirty="0"/>
              <a:t>d</a:t>
            </a:r>
            <a:r>
              <a:rPr lang="en-GB" dirty="0" smtClean="0"/>
              <a:t>ouble-check your measurements</a:t>
            </a:r>
          </a:p>
          <a:p>
            <a:r>
              <a:rPr lang="en-GB" dirty="0"/>
              <a:t>r</a:t>
            </a:r>
            <a:r>
              <a:rPr lang="en-GB" dirty="0" smtClean="0"/>
              <a:t>ecord your results accurately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318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Quantitative techniques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9035" y="1291649"/>
            <a:ext cx="8229600" cy="46269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09599" y="1628800"/>
            <a:ext cx="6698705" cy="3447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Techniques should include those that measure:</a:t>
            </a:r>
          </a:p>
          <a:p>
            <a:r>
              <a:rPr lang="en-GB" dirty="0" smtClean="0"/>
              <a:t>flow </a:t>
            </a:r>
            <a:r>
              <a:rPr lang="en-GB" dirty="0"/>
              <a:t>(for example, discharge, infiltration, traffic)</a:t>
            </a:r>
          </a:p>
          <a:p>
            <a:r>
              <a:rPr lang="en-GB" dirty="0"/>
              <a:t>scale (for example, river width, pebble size, gradient)</a:t>
            </a:r>
          </a:p>
          <a:p>
            <a:r>
              <a:rPr lang="en-GB" dirty="0"/>
              <a:t>spatial pattern (for example, retail land use, sediment sorting)</a:t>
            </a:r>
          </a:p>
          <a:p>
            <a:r>
              <a:rPr lang="en-GB" dirty="0"/>
              <a:t>temporal change (for example, temperature, rainfall, pressure)</a:t>
            </a:r>
          </a:p>
        </p:txBody>
      </p:sp>
    </p:spTree>
    <p:extLst>
      <p:ext uri="{BB962C8B-B14F-4D97-AF65-F5344CB8AC3E}">
        <p14:creationId xmlns:p14="http://schemas.microsoft.com/office/powerpoint/2010/main" val="7900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543</Words>
  <Application>Microsoft Office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Facet</vt:lpstr>
      <vt:lpstr>Image</vt:lpstr>
      <vt:lpstr>Applied Fieldwork Enquiry</vt:lpstr>
      <vt:lpstr>PowerPoint Presentation</vt:lpstr>
      <vt:lpstr>How is evidence collected?</vt:lpstr>
      <vt:lpstr>Sampling method</vt:lpstr>
      <vt:lpstr>Discuss sampling strategies for these examples of data collection</vt:lpstr>
      <vt:lpstr>Sample size</vt:lpstr>
      <vt:lpstr>Fieldwork advice from the RGS</vt:lpstr>
      <vt:lpstr>How to obtain accurate and reliable results</vt:lpstr>
      <vt:lpstr>Quantitative techniques</vt:lpstr>
      <vt:lpstr>Quantitative techniques</vt:lpstr>
      <vt:lpstr>Qualitative techniques</vt:lpstr>
      <vt:lpstr>Secondary sources</vt:lpstr>
      <vt:lpstr>Secondary sources</vt:lpstr>
      <vt:lpstr>Secondary sources</vt:lpstr>
      <vt:lpstr>Secondary sources</vt:lpstr>
      <vt:lpstr>Take a look</vt:lpstr>
      <vt:lpstr>Can you sort the data sources?</vt:lpstr>
      <vt:lpstr>Nominated criteria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Fieldwork Enquiry</dc:title>
  <dc:creator>Simon</dc:creator>
  <cp:lastModifiedBy>Random Guy A</cp:lastModifiedBy>
  <cp:revision>64</cp:revision>
  <dcterms:created xsi:type="dcterms:W3CDTF">2016-11-04T18:44:52Z</dcterms:created>
  <dcterms:modified xsi:type="dcterms:W3CDTF">2017-05-30T21:42:05Z</dcterms:modified>
</cp:coreProperties>
</file>