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314" r:id="rId3"/>
    <p:sldId id="265" r:id="rId4"/>
    <p:sldId id="297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3" r:id="rId19"/>
    <p:sldId id="312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t bond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>
      <p:cViewPr>
        <p:scale>
          <a:sx n="100" d="100"/>
          <a:sy n="100" d="100"/>
        </p:scale>
        <p:origin x="-1956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BCF0C-E0CE-4816-9EFD-79BF1A45C7C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EFE850-00CB-4D84-A0AC-CCE87A94DC71}">
      <dgm:prSet phldrT="[Text]" custT="1"/>
      <dgm:spPr/>
      <dgm:t>
        <a:bodyPr/>
        <a:lstStyle/>
        <a:p>
          <a:r>
            <a:rPr lang="en-GB" sz="2000" dirty="0" err="1" smtClean="0"/>
            <a:t>Gofyn</a:t>
          </a:r>
          <a:r>
            <a:rPr lang="en-GB" sz="2000" dirty="0" smtClean="0"/>
            <a:t> </a:t>
          </a:r>
          <a:r>
            <a:rPr lang="en-GB" sz="2000" dirty="0" err="1" smtClean="0"/>
            <a:t>cwestiynauu</a:t>
          </a:r>
          <a:endParaRPr lang="en-GB" sz="2000" dirty="0"/>
        </a:p>
      </dgm:t>
    </dgm:pt>
    <dgm:pt modelId="{D0864015-ABDD-480F-9870-D6713D99352E}" type="parTrans" cxnId="{FBD0284E-28C4-458A-84D8-5E36E39E7F6A}">
      <dgm:prSet/>
      <dgm:spPr/>
      <dgm:t>
        <a:bodyPr/>
        <a:lstStyle/>
        <a:p>
          <a:endParaRPr lang="en-GB"/>
        </a:p>
      </dgm:t>
    </dgm:pt>
    <dgm:pt modelId="{1D94B371-F566-463A-85CC-87B987507294}" type="sibTrans" cxnId="{FBD0284E-28C4-458A-84D8-5E36E39E7F6A}">
      <dgm:prSet/>
      <dgm:spPr/>
      <dgm:t>
        <a:bodyPr/>
        <a:lstStyle/>
        <a:p>
          <a:endParaRPr lang="en-GB"/>
        </a:p>
      </dgm:t>
    </dgm:pt>
    <dgm:pt modelId="{460A4A4C-917B-45BA-BC0D-2E5B9AC41DE6}">
      <dgm:prSet phldrT="[Text]" custT="1"/>
      <dgm:spPr/>
      <dgm:t>
        <a:bodyPr/>
        <a:lstStyle/>
        <a:p>
          <a:r>
            <a:rPr lang="en-GB" sz="2000" dirty="0" err="1" smtClean="0"/>
            <a:t>Casglu</a:t>
          </a:r>
          <a:r>
            <a:rPr lang="en-GB" sz="2000" dirty="0" smtClean="0"/>
            <a:t> data</a:t>
          </a:r>
          <a:endParaRPr lang="en-GB" sz="2000" dirty="0"/>
        </a:p>
      </dgm:t>
    </dgm:pt>
    <dgm:pt modelId="{B4AC8CE1-572A-43C1-9D48-6FB2E99930AC}" type="parTrans" cxnId="{1BA3471A-F77A-4E01-A8C3-42DECEC58BC6}">
      <dgm:prSet/>
      <dgm:spPr/>
      <dgm:t>
        <a:bodyPr/>
        <a:lstStyle/>
        <a:p>
          <a:endParaRPr lang="en-GB"/>
        </a:p>
      </dgm:t>
    </dgm:pt>
    <dgm:pt modelId="{9D8196F3-6EE0-4DC0-A3AB-12DE916551EF}" type="sibTrans" cxnId="{1BA3471A-F77A-4E01-A8C3-42DECEC58BC6}">
      <dgm:prSet/>
      <dgm:spPr/>
      <dgm:t>
        <a:bodyPr/>
        <a:lstStyle/>
        <a:p>
          <a:endParaRPr lang="en-GB"/>
        </a:p>
      </dgm:t>
    </dgm:pt>
    <dgm:pt modelId="{755D5700-48D1-43C5-9927-F33E86F1EDF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000" dirty="0" err="1" smtClean="0"/>
            <a:t>Prosesu</a:t>
          </a:r>
          <a:r>
            <a:rPr lang="en-GB" sz="2000" dirty="0" smtClean="0"/>
            <a:t> a </a:t>
          </a:r>
          <a:r>
            <a:rPr lang="en-GB" sz="2000" dirty="0" err="1" smtClean="0"/>
            <a:t>chyflwyno</a:t>
          </a:r>
          <a:r>
            <a:rPr lang="en-GB" sz="2000" dirty="0" smtClean="0"/>
            <a:t> data</a:t>
          </a:r>
          <a:endParaRPr lang="en-GB" sz="2000" dirty="0"/>
        </a:p>
      </dgm:t>
    </dgm:pt>
    <dgm:pt modelId="{7FFE2BC6-14A9-457C-931C-E2FFFF23E557}" type="parTrans" cxnId="{9DE34D6A-9274-41AF-AE25-4383812437F4}">
      <dgm:prSet/>
      <dgm:spPr/>
      <dgm:t>
        <a:bodyPr/>
        <a:lstStyle/>
        <a:p>
          <a:endParaRPr lang="en-GB"/>
        </a:p>
      </dgm:t>
    </dgm:pt>
    <dgm:pt modelId="{F4D4B2B5-1334-417D-94E6-C752E23A0274}" type="sibTrans" cxnId="{9DE34D6A-9274-41AF-AE25-4383812437F4}">
      <dgm:prSet/>
      <dgm:spPr/>
      <dgm:t>
        <a:bodyPr/>
        <a:lstStyle/>
        <a:p>
          <a:endParaRPr lang="en-GB"/>
        </a:p>
      </dgm:t>
    </dgm:pt>
    <dgm:pt modelId="{1322D501-8E41-44E9-AD53-A20EDBAB530B}">
      <dgm:prSet phldrT="[Text]" custT="1"/>
      <dgm:spPr/>
      <dgm:t>
        <a:bodyPr/>
        <a:lstStyle/>
        <a:p>
          <a:r>
            <a:rPr lang="en-GB" sz="2000" dirty="0" err="1" smtClean="0"/>
            <a:t>Dod</a:t>
          </a:r>
          <a:r>
            <a:rPr lang="en-GB" sz="2000" dirty="0" smtClean="0"/>
            <a:t> </a:t>
          </a:r>
          <a:r>
            <a:rPr lang="en-GB" sz="2000" dirty="0" err="1" smtClean="0"/>
            <a:t>i</a:t>
          </a:r>
          <a:r>
            <a:rPr lang="en-GB" sz="2000" dirty="0" smtClean="0"/>
            <a:t> </a:t>
          </a:r>
          <a:r>
            <a:rPr lang="en-GB" sz="2000" dirty="0" err="1" smtClean="0"/>
            <a:t>gasgliadau</a:t>
          </a:r>
          <a:endParaRPr lang="en-GB" sz="2000" dirty="0"/>
        </a:p>
      </dgm:t>
    </dgm:pt>
    <dgm:pt modelId="{0BE56B96-CB8B-486E-872B-AC3423288795}" type="parTrans" cxnId="{97AE37E7-D3D7-48FB-8297-14C06659E863}">
      <dgm:prSet/>
      <dgm:spPr/>
      <dgm:t>
        <a:bodyPr/>
        <a:lstStyle/>
        <a:p>
          <a:endParaRPr lang="en-GB"/>
        </a:p>
      </dgm:t>
    </dgm:pt>
    <dgm:pt modelId="{AFF2F518-19A6-4445-910F-56C46B23D236}" type="sibTrans" cxnId="{97AE37E7-D3D7-48FB-8297-14C06659E863}">
      <dgm:prSet/>
      <dgm:spPr/>
      <dgm:t>
        <a:bodyPr/>
        <a:lstStyle/>
        <a:p>
          <a:endParaRPr lang="en-GB"/>
        </a:p>
      </dgm:t>
    </dgm:pt>
    <dgm:pt modelId="{8CBE956E-5609-4715-8D33-BE0AE2B4A413}">
      <dgm:prSet custT="1"/>
      <dgm:spPr/>
      <dgm:t>
        <a:bodyPr/>
        <a:lstStyle/>
        <a:p>
          <a:r>
            <a:rPr lang="en-GB" sz="2000" dirty="0" err="1" smtClean="0"/>
            <a:t>Gwerthuso’r</a:t>
          </a:r>
          <a:r>
            <a:rPr lang="en-GB" sz="2000" dirty="0" smtClean="0"/>
            <a:t> broses</a:t>
          </a:r>
          <a:endParaRPr lang="en-GB" sz="2000" dirty="0"/>
        </a:p>
      </dgm:t>
    </dgm:pt>
    <dgm:pt modelId="{9A1F5F27-7D14-43D6-B256-F52F185F93AD}" type="parTrans" cxnId="{2667F573-7ACD-40B8-ADFA-30791B0F5B32}">
      <dgm:prSet/>
      <dgm:spPr/>
      <dgm:t>
        <a:bodyPr/>
        <a:lstStyle/>
        <a:p>
          <a:endParaRPr lang="en-GB"/>
        </a:p>
      </dgm:t>
    </dgm:pt>
    <dgm:pt modelId="{A956D613-26B2-4359-B815-F042744D8AD2}" type="sibTrans" cxnId="{2667F573-7ACD-40B8-ADFA-30791B0F5B32}">
      <dgm:prSet/>
      <dgm:spPr/>
      <dgm:t>
        <a:bodyPr/>
        <a:lstStyle/>
        <a:p>
          <a:endParaRPr lang="en-GB"/>
        </a:p>
      </dgm:t>
    </dgm:pt>
    <dgm:pt modelId="{814CFDFC-262A-4243-8C23-3031943BBFB6}">
      <dgm:prSet custT="1"/>
      <dgm:spPr/>
      <dgm:t>
        <a:bodyPr/>
        <a:lstStyle/>
        <a:p>
          <a:r>
            <a:rPr lang="en-GB" sz="1800" dirty="0" err="1" smtClean="0"/>
            <a:t>Dadansoddi</a:t>
          </a:r>
          <a:r>
            <a:rPr lang="en-GB" sz="1800" dirty="0" smtClean="0"/>
            <a:t> a </a:t>
          </a:r>
          <a:r>
            <a:rPr lang="en-GB" sz="1800" dirty="0" err="1" smtClean="0"/>
            <a:t>chymhwyso</a:t>
          </a:r>
          <a:r>
            <a:rPr lang="en-GB" sz="1800" dirty="0" smtClean="0"/>
            <a:t> </a:t>
          </a:r>
          <a:r>
            <a:rPr lang="en-GB" sz="1800" dirty="0" err="1" smtClean="0"/>
            <a:t>dealltwriaeth</a:t>
          </a:r>
          <a:r>
            <a:rPr lang="en-GB" sz="1800" dirty="0" smtClean="0"/>
            <a:t> </a:t>
          </a:r>
          <a:r>
            <a:rPr lang="en-GB" sz="1800" dirty="0" err="1" smtClean="0"/>
            <a:t>ehangach</a:t>
          </a:r>
          <a:endParaRPr lang="en-GB" sz="1800" dirty="0">
            <a:solidFill>
              <a:schemeClr val="bg1"/>
            </a:solidFill>
          </a:endParaRPr>
        </a:p>
      </dgm:t>
    </dgm:pt>
    <dgm:pt modelId="{3759CDDB-48CE-4734-BBCB-110D087B0B1F}" type="parTrans" cxnId="{C2B7F006-3628-4B42-8D69-998F6C1CAF76}">
      <dgm:prSet/>
      <dgm:spPr/>
      <dgm:t>
        <a:bodyPr/>
        <a:lstStyle/>
        <a:p>
          <a:endParaRPr lang="en-GB"/>
        </a:p>
      </dgm:t>
    </dgm:pt>
    <dgm:pt modelId="{9BBE018E-989B-4345-BBC9-24AF1336B27E}" type="sibTrans" cxnId="{C2B7F006-3628-4B42-8D69-998F6C1CAF76}">
      <dgm:prSet/>
      <dgm:spPr/>
      <dgm:t>
        <a:bodyPr/>
        <a:lstStyle/>
        <a:p>
          <a:endParaRPr lang="en-GB"/>
        </a:p>
      </dgm:t>
    </dgm:pt>
    <dgm:pt modelId="{771394E3-122C-4E8D-9BDF-DC77E087BBB6}" type="pres">
      <dgm:prSet presAssocID="{10CBCF0C-E0CE-4816-9EFD-79BF1A45C7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FFEEEE-1C89-40B9-8FF2-D476697323C9}" type="pres">
      <dgm:prSet presAssocID="{94EFE850-00CB-4D84-A0AC-CCE87A94DC71}" presName="node" presStyleLbl="node1" presStyleIdx="0" presStyleCnt="6" custScaleX="122218" custRadScaleRad="100323" custRadScaleInc="-13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14550E-2F74-44DC-98FE-190D8000F1F7}" type="pres">
      <dgm:prSet presAssocID="{94EFE850-00CB-4D84-A0AC-CCE87A94DC71}" presName="spNode" presStyleCnt="0"/>
      <dgm:spPr/>
    </dgm:pt>
    <dgm:pt modelId="{729AC451-7135-4E5E-A8E5-61F584175292}" type="pres">
      <dgm:prSet presAssocID="{1D94B371-F566-463A-85CC-87B987507294}" presName="sibTrans" presStyleLbl="sibTrans1D1" presStyleIdx="0" presStyleCnt="6"/>
      <dgm:spPr/>
      <dgm:t>
        <a:bodyPr/>
        <a:lstStyle/>
        <a:p>
          <a:endParaRPr lang="en-GB"/>
        </a:p>
      </dgm:t>
    </dgm:pt>
    <dgm:pt modelId="{D11F0DF4-73CE-4A71-A405-93981F51BA62}" type="pres">
      <dgm:prSet presAssocID="{460A4A4C-917B-45BA-BC0D-2E5B9AC41DE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B066A-2465-4D90-A971-63C6A0BA8D39}" type="pres">
      <dgm:prSet presAssocID="{460A4A4C-917B-45BA-BC0D-2E5B9AC41DE6}" presName="spNode" presStyleCnt="0"/>
      <dgm:spPr/>
    </dgm:pt>
    <dgm:pt modelId="{C40B7444-EF56-4499-863A-1E94CDE436F0}" type="pres">
      <dgm:prSet presAssocID="{9D8196F3-6EE0-4DC0-A3AB-12DE916551EF}" presName="sibTrans" presStyleLbl="sibTrans1D1" presStyleIdx="1" presStyleCnt="6"/>
      <dgm:spPr/>
      <dgm:t>
        <a:bodyPr/>
        <a:lstStyle/>
        <a:p>
          <a:endParaRPr lang="en-GB"/>
        </a:p>
      </dgm:t>
    </dgm:pt>
    <dgm:pt modelId="{22F9E0D4-4AE6-439E-B532-2FF4F06CE918}" type="pres">
      <dgm:prSet presAssocID="{755D5700-48D1-43C5-9927-F33E86F1EDF5}" presName="node" presStyleLbl="node1" presStyleIdx="2" presStyleCnt="6" custScaleX="144630" custRadScaleRad="100143" custRadScaleInc="-623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FB8C0-DC9A-496F-BE99-6A3C04F8AC57}" type="pres">
      <dgm:prSet presAssocID="{755D5700-48D1-43C5-9927-F33E86F1EDF5}" presName="spNode" presStyleCnt="0"/>
      <dgm:spPr/>
    </dgm:pt>
    <dgm:pt modelId="{C617B9DE-F283-4306-9A94-93AB7F71241E}" type="pres">
      <dgm:prSet presAssocID="{F4D4B2B5-1334-417D-94E6-C752E23A0274}" presName="sibTrans" presStyleLbl="sibTrans1D1" presStyleIdx="2" presStyleCnt="6"/>
      <dgm:spPr/>
      <dgm:t>
        <a:bodyPr/>
        <a:lstStyle/>
        <a:p>
          <a:endParaRPr lang="en-GB"/>
        </a:p>
      </dgm:t>
    </dgm:pt>
    <dgm:pt modelId="{F1B59174-BB7F-4280-8370-C92BCE8FC49B}" type="pres">
      <dgm:prSet presAssocID="{814CFDFC-262A-4243-8C23-3031943BBFB6}" presName="node" presStyleLbl="node1" presStyleIdx="3" presStyleCnt="6" custScaleX="163837" custScaleY="118731" custRadScaleRad="98641" custRadScaleInc="-1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DE00D5-1325-4AD9-8C57-B40729155FE6}" type="pres">
      <dgm:prSet presAssocID="{814CFDFC-262A-4243-8C23-3031943BBFB6}" presName="spNode" presStyleCnt="0"/>
      <dgm:spPr/>
    </dgm:pt>
    <dgm:pt modelId="{7C67BFB3-92CC-4943-8E4E-3E26A69B70C3}" type="pres">
      <dgm:prSet presAssocID="{9BBE018E-989B-4345-BBC9-24AF1336B27E}" presName="sibTrans" presStyleLbl="sibTrans1D1" presStyleIdx="3" presStyleCnt="6"/>
      <dgm:spPr/>
      <dgm:t>
        <a:bodyPr/>
        <a:lstStyle/>
        <a:p>
          <a:endParaRPr lang="en-GB"/>
        </a:p>
      </dgm:t>
    </dgm:pt>
    <dgm:pt modelId="{52C1999B-37CC-4D8D-8F42-3B1FFA631B08}" type="pres">
      <dgm:prSet presAssocID="{1322D501-8E41-44E9-AD53-A20EDBAB530B}" presName="node" presStyleLbl="node1" presStyleIdx="4" presStyleCnt="6" custScaleX="151864" custRadScaleRad="100811" custRadScaleInc="506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5051B8-F477-45E6-BF0C-49CF8F56881B}" type="pres">
      <dgm:prSet presAssocID="{1322D501-8E41-44E9-AD53-A20EDBAB530B}" presName="spNode" presStyleCnt="0"/>
      <dgm:spPr/>
    </dgm:pt>
    <dgm:pt modelId="{9A7FBC27-79E0-4963-8A55-9FEEAFC98D40}" type="pres">
      <dgm:prSet presAssocID="{AFF2F518-19A6-4445-910F-56C46B23D236}" presName="sibTrans" presStyleLbl="sibTrans1D1" presStyleIdx="4" presStyleCnt="6"/>
      <dgm:spPr/>
      <dgm:t>
        <a:bodyPr/>
        <a:lstStyle/>
        <a:p>
          <a:endParaRPr lang="en-GB"/>
        </a:p>
      </dgm:t>
    </dgm:pt>
    <dgm:pt modelId="{63B43598-80A3-4230-9059-7FF6ABAAA655}" type="pres">
      <dgm:prSet presAssocID="{8CBE956E-5609-4715-8D33-BE0AE2B4A413}" presName="node" presStyleLbl="node1" presStyleIdx="5" presStyleCnt="6" custScaleX="1500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83D303-29E0-4FFC-A963-627236F789EE}" type="pres">
      <dgm:prSet presAssocID="{8CBE956E-5609-4715-8D33-BE0AE2B4A413}" presName="spNode" presStyleCnt="0"/>
      <dgm:spPr/>
    </dgm:pt>
    <dgm:pt modelId="{312A0A7B-3F72-411F-82C4-930CFE90F186}" type="pres">
      <dgm:prSet presAssocID="{A956D613-26B2-4359-B815-F042744D8AD2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F76CEA7B-61D5-4487-BDAB-7F8F97F0880B}" type="presOf" srcId="{460A4A4C-917B-45BA-BC0D-2E5B9AC41DE6}" destId="{D11F0DF4-73CE-4A71-A405-93981F51BA62}" srcOrd="0" destOrd="0" presId="urn:microsoft.com/office/officeart/2005/8/layout/cycle5"/>
    <dgm:cxn modelId="{8EE1AD73-B781-4E29-B401-149D4F000A92}" type="presOf" srcId="{AFF2F518-19A6-4445-910F-56C46B23D236}" destId="{9A7FBC27-79E0-4963-8A55-9FEEAFC98D40}" srcOrd="0" destOrd="0" presId="urn:microsoft.com/office/officeart/2005/8/layout/cycle5"/>
    <dgm:cxn modelId="{A56DB90D-06BA-4AE7-9535-511394A2DE70}" type="presOf" srcId="{9D8196F3-6EE0-4DC0-A3AB-12DE916551EF}" destId="{C40B7444-EF56-4499-863A-1E94CDE436F0}" srcOrd="0" destOrd="0" presId="urn:microsoft.com/office/officeart/2005/8/layout/cycle5"/>
    <dgm:cxn modelId="{F1E0DD15-92BE-45EA-8229-07F95374BC1C}" type="presOf" srcId="{94EFE850-00CB-4D84-A0AC-CCE87A94DC71}" destId="{17FFEEEE-1C89-40B9-8FF2-D476697323C9}" srcOrd="0" destOrd="0" presId="urn:microsoft.com/office/officeart/2005/8/layout/cycle5"/>
    <dgm:cxn modelId="{1BA3471A-F77A-4E01-A8C3-42DECEC58BC6}" srcId="{10CBCF0C-E0CE-4816-9EFD-79BF1A45C7CA}" destId="{460A4A4C-917B-45BA-BC0D-2E5B9AC41DE6}" srcOrd="1" destOrd="0" parTransId="{B4AC8CE1-572A-43C1-9D48-6FB2E99930AC}" sibTransId="{9D8196F3-6EE0-4DC0-A3AB-12DE916551EF}"/>
    <dgm:cxn modelId="{761A3719-ABF7-4DA0-9218-2A5D5E219288}" type="presOf" srcId="{814CFDFC-262A-4243-8C23-3031943BBFB6}" destId="{F1B59174-BB7F-4280-8370-C92BCE8FC49B}" srcOrd="0" destOrd="0" presId="urn:microsoft.com/office/officeart/2005/8/layout/cycle5"/>
    <dgm:cxn modelId="{96D18737-A8D1-4DE9-82BA-97BA43FDECD3}" type="presOf" srcId="{F4D4B2B5-1334-417D-94E6-C752E23A0274}" destId="{C617B9DE-F283-4306-9A94-93AB7F71241E}" srcOrd="0" destOrd="0" presId="urn:microsoft.com/office/officeart/2005/8/layout/cycle5"/>
    <dgm:cxn modelId="{F0FA14A8-BE9B-49AD-BAB6-197BEF497136}" type="presOf" srcId="{1322D501-8E41-44E9-AD53-A20EDBAB530B}" destId="{52C1999B-37CC-4D8D-8F42-3B1FFA631B08}" srcOrd="0" destOrd="0" presId="urn:microsoft.com/office/officeart/2005/8/layout/cycle5"/>
    <dgm:cxn modelId="{FBE6CE40-B054-484F-A002-4F583DF61B2C}" type="presOf" srcId="{8CBE956E-5609-4715-8D33-BE0AE2B4A413}" destId="{63B43598-80A3-4230-9059-7FF6ABAAA655}" srcOrd="0" destOrd="0" presId="urn:microsoft.com/office/officeart/2005/8/layout/cycle5"/>
    <dgm:cxn modelId="{FBD0284E-28C4-458A-84D8-5E36E39E7F6A}" srcId="{10CBCF0C-E0CE-4816-9EFD-79BF1A45C7CA}" destId="{94EFE850-00CB-4D84-A0AC-CCE87A94DC71}" srcOrd="0" destOrd="0" parTransId="{D0864015-ABDD-480F-9870-D6713D99352E}" sibTransId="{1D94B371-F566-463A-85CC-87B987507294}"/>
    <dgm:cxn modelId="{FAF55ECB-8B6E-4C43-9B6D-CE8606CF24E3}" type="presOf" srcId="{755D5700-48D1-43C5-9927-F33E86F1EDF5}" destId="{22F9E0D4-4AE6-439E-B532-2FF4F06CE918}" srcOrd="0" destOrd="0" presId="urn:microsoft.com/office/officeart/2005/8/layout/cycle5"/>
    <dgm:cxn modelId="{6A1EAB99-B27E-4B74-9626-68C900196117}" type="presOf" srcId="{10CBCF0C-E0CE-4816-9EFD-79BF1A45C7CA}" destId="{771394E3-122C-4E8D-9BDF-DC77E087BBB6}" srcOrd="0" destOrd="0" presId="urn:microsoft.com/office/officeart/2005/8/layout/cycle5"/>
    <dgm:cxn modelId="{C4D22492-2BA9-42BD-9336-496764955799}" type="presOf" srcId="{9BBE018E-989B-4345-BBC9-24AF1336B27E}" destId="{7C67BFB3-92CC-4943-8E4E-3E26A69B70C3}" srcOrd="0" destOrd="0" presId="urn:microsoft.com/office/officeart/2005/8/layout/cycle5"/>
    <dgm:cxn modelId="{2667F573-7ACD-40B8-ADFA-30791B0F5B32}" srcId="{10CBCF0C-E0CE-4816-9EFD-79BF1A45C7CA}" destId="{8CBE956E-5609-4715-8D33-BE0AE2B4A413}" srcOrd="5" destOrd="0" parTransId="{9A1F5F27-7D14-43D6-B256-F52F185F93AD}" sibTransId="{A956D613-26B2-4359-B815-F042744D8AD2}"/>
    <dgm:cxn modelId="{9DE34D6A-9274-41AF-AE25-4383812437F4}" srcId="{10CBCF0C-E0CE-4816-9EFD-79BF1A45C7CA}" destId="{755D5700-48D1-43C5-9927-F33E86F1EDF5}" srcOrd="2" destOrd="0" parTransId="{7FFE2BC6-14A9-457C-931C-E2FFFF23E557}" sibTransId="{F4D4B2B5-1334-417D-94E6-C752E23A0274}"/>
    <dgm:cxn modelId="{1E7F5D55-C56F-447F-9A6B-2C42311508F5}" type="presOf" srcId="{1D94B371-F566-463A-85CC-87B987507294}" destId="{729AC451-7135-4E5E-A8E5-61F584175292}" srcOrd="0" destOrd="0" presId="urn:microsoft.com/office/officeart/2005/8/layout/cycle5"/>
    <dgm:cxn modelId="{C2B7F006-3628-4B42-8D69-998F6C1CAF76}" srcId="{10CBCF0C-E0CE-4816-9EFD-79BF1A45C7CA}" destId="{814CFDFC-262A-4243-8C23-3031943BBFB6}" srcOrd="3" destOrd="0" parTransId="{3759CDDB-48CE-4734-BBCB-110D087B0B1F}" sibTransId="{9BBE018E-989B-4345-BBC9-24AF1336B27E}"/>
    <dgm:cxn modelId="{97AE37E7-D3D7-48FB-8297-14C06659E863}" srcId="{10CBCF0C-E0CE-4816-9EFD-79BF1A45C7CA}" destId="{1322D501-8E41-44E9-AD53-A20EDBAB530B}" srcOrd="4" destOrd="0" parTransId="{0BE56B96-CB8B-486E-872B-AC3423288795}" sibTransId="{AFF2F518-19A6-4445-910F-56C46B23D236}"/>
    <dgm:cxn modelId="{37B15B53-C643-4D68-99AF-A9731D02E0D8}" type="presOf" srcId="{A956D613-26B2-4359-B815-F042744D8AD2}" destId="{312A0A7B-3F72-411F-82C4-930CFE90F186}" srcOrd="0" destOrd="0" presId="urn:microsoft.com/office/officeart/2005/8/layout/cycle5"/>
    <dgm:cxn modelId="{C0A0A365-B0C0-49C1-A221-6BE1B8959855}" type="presParOf" srcId="{771394E3-122C-4E8D-9BDF-DC77E087BBB6}" destId="{17FFEEEE-1C89-40B9-8FF2-D476697323C9}" srcOrd="0" destOrd="0" presId="urn:microsoft.com/office/officeart/2005/8/layout/cycle5"/>
    <dgm:cxn modelId="{371D84C9-CFE1-4863-AFC8-9A9BFC43AE0A}" type="presParOf" srcId="{771394E3-122C-4E8D-9BDF-DC77E087BBB6}" destId="{AD14550E-2F74-44DC-98FE-190D8000F1F7}" srcOrd="1" destOrd="0" presId="urn:microsoft.com/office/officeart/2005/8/layout/cycle5"/>
    <dgm:cxn modelId="{0C26C30B-C61F-4766-B391-1692A8B29982}" type="presParOf" srcId="{771394E3-122C-4E8D-9BDF-DC77E087BBB6}" destId="{729AC451-7135-4E5E-A8E5-61F584175292}" srcOrd="2" destOrd="0" presId="urn:microsoft.com/office/officeart/2005/8/layout/cycle5"/>
    <dgm:cxn modelId="{97AC326B-7F27-41DC-B35B-1F61F21E5688}" type="presParOf" srcId="{771394E3-122C-4E8D-9BDF-DC77E087BBB6}" destId="{D11F0DF4-73CE-4A71-A405-93981F51BA62}" srcOrd="3" destOrd="0" presId="urn:microsoft.com/office/officeart/2005/8/layout/cycle5"/>
    <dgm:cxn modelId="{4CE788BB-0E66-4BAA-B5D1-9DE47208A609}" type="presParOf" srcId="{771394E3-122C-4E8D-9BDF-DC77E087BBB6}" destId="{8FAB066A-2465-4D90-A971-63C6A0BA8D39}" srcOrd="4" destOrd="0" presId="urn:microsoft.com/office/officeart/2005/8/layout/cycle5"/>
    <dgm:cxn modelId="{BA860996-F18B-4E99-85D3-E6189CE906D8}" type="presParOf" srcId="{771394E3-122C-4E8D-9BDF-DC77E087BBB6}" destId="{C40B7444-EF56-4499-863A-1E94CDE436F0}" srcOrd="5" destOrd="0" presId="urn:microsoft.com/office/officeart/2005/8/layout/cycle5"/>
    <dgm:cxn modelId="{1FECA386-618A-449F-AE16-DD81B7D02102}" type="presParOf" srcId="{771394E3-122C-4E8D-9BDF-DC77E087BBB6}" destId="{22F9E0D4-4AE6-439E-B532-2FF4F06CE918}" srcOrd="6" destOrd="0" presId="urn:microsoft.com/office/officeart/2005/8/layout/cycle5"/>
    <dgm:cxn modelId="{C6551809-C604-4CF8-929F-4BF642141512}" type="presParOf" srcId="{771394E3-122C-4E8D-9BDF-DC77E087BBB6}" destId="{14DFB8C0-DC9A-496F-BE99-6A3C04F8AC57}" srcOrd="7" destOrd="0" presId="urn:microsoft.com/office/officeart/2005/8/layout/cycle5"/>
    <dgm:cxn modelId="{925159B1-BE89-437A-98C9-E4C94BD3088B}" type="presParOf" srcId="{771394E3-122C-4E8D-9BDF-DC77E087BBB6}" destId="{C617B9DE-F283-4306-9A94-93AB7F71241E}" srcOrd="8" destOrd="0" presId="urn:microsoft.com/office/officeart/2005/8/layout/cycle5"/>
    <dgm:cxn modelId="{3247394F-4820-4C28-A712-EDBF9D4CEF01}" type="presParOf" srcId="{771394E3-122C-4E8D-9BDF-DC77E087BBB6}" destId="{F1B59174-BB7F-4280-8370-C92BCE8FC49B}" srcOrd="9" destOrd="0" presId="urn:microsoft.com/office/officeart/2005/8/layout/cycle5"/>
    <dgm:cxn modelId="{984FE539-201B-48B9-B49B-9162381F554F}" type="presParOf" srcId="{771394E3-122C-4E8D-9BDF-DC77E087BBB6}" destId="{58DE00D5-1325-4AD9-8C57-B40729155FE6}" srcOrd="10" destOrd="0" presId="urn:microsoft.com/office/officeart/2005/8/layout/cycle5"/>
    <dgm:cxn modelId="{9041D4FE-89AD-4E26-A1D8-9687EF356873}" type="presParOf" srcId="{771394E3-122C-4E8D-9BDF-DC77E087BBB6}" destId="{7C67BFB3-92CC-4943-8E4E-3E26A69B70C3}" srcOrd="11" destOrd="0" presId="urn:microsoft.com/office/officeart/2005/8/layout/cycle5"/>
    <dgm:cxn modelId="{BF5E19E4-13F8-4330-815F-B7FEBEC4BD40}" type="presParOf" srcId="{771394E3-122C-4E8D-9BDF-DC77E087BBB6}" destId="{52C1999B-37CC-4D8D-8F42-3B1FFA631B08}" srcOrd="12" destOrd="0" presId="urn:microsoft.com/office/officeart/2005/8/layout/cycle5"/>
    <dgm:cxn modelId="{02A2FADD-CA64-429F-8EB2-4A5D92C60C8D}" type="presParOf" srcId="{771394E3-122C-4E8D-9BDF-DC77E087BBB6}" destId="{0A5051B8-F477-45E6-BF0C-49CF8F56881B}" srcOrd="13" destOrd="0" presId="urn:microsoft.com/office/officeart/2005/8/layout/cycle5"/>
    <dgm:cxn modelId="{59A783E2-FE3E-4E51-9F99-E2E074949D1B}" type="presParOf" srcId="{771394E3-122C-4E8D-9BDF-DC77E087BBB6}" destId="{9A7FBC27-79E0-4963-8A55-9FEEAFC98D40}" srcOrd="14" destOrd="0" presId="urn:microsoft.com/office/officeart/2005/8/layout/cycle5"/>
    <dgm:cxn modelId="{91EDE729-36E8-4D5E-9DD6-97D4C5F5AC71}" type="presParOf" srcId="{771394E3-122C-4E8D-9BDF-DC77E087BBB6}" destId="{63B43598-80A3-4230-9059-7FF6ABAAA655}" srcOrd="15" destOrd="0" presId="urn:microsoft.com/office/officeart/2005/8/layout/cycle5"/>
    <dgm:cxn modelId="{3DBC6F4C-3218-4C48-8B1D-FE0AAB277A74}" type="presParOf" srcId="{771394E3-122C-4E8D-9BDF-DC77E087BBB6}" destId="{1B83D303-29E0-4FFC-A963-627236F789EE}" srcOrd="16" destOrd="0" presId="urn:microsoft.com/office/officeart/2005/8/layout/cycle5"/>
    <dgm:cxn modelId="{0E487DDD-B1F4-4FBF-B689-8619043977CC}" type="presParOf" srcId="{771394E3-122C-4E8D-9BDF-DC77E087BBB6}" destId="{312A0A7B-3F72-411F-82C4-930CFE90F18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FEEEE-1C89-40B9-8FF2-D476697323C9}">
      <dsp:nvSpPr>
        <dsp:cNvPr id="0" name=""/>
        <dsp:cNvSpPr/>
      </dsp:nvSpPr>
      <dsp:spPr>
        <a:xfrm>
          <a:off x="3240357" y="-42269"/>
          <a:ext cx="1758517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Gofyn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cwestiynauu</a:t>
          </a:r>
          <a:endParaRPr lang="en-GB" sz="2000" kern="1200" dirty="0"/>
        </a:p>
      </dsp:txBody>
      <dsp:txXfrm>
        <a:off x="3286012" y="3386"/>
        <a:ext cx="1667207" cy="843934"/>
      </dsp:txXfrm>
    </dsp:sp>
    <dsp:sp modelId="{729AC451-7135-4E5E-A8E5-61F584175292}">
      <dsp:nvSpPr>
        <dsp:cNvPr id="0" name=""/>
        <dsp:cNvSpPr/>
      </dsp:nvSpPr>
      <dsp:spPr>
        <a:xfrm>
          <a:off x="1925920" y="425304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220707" y="248421"/>
              </a:moveTo>
              <a:arcTo wR="2204144" hR="2204144" stAng="17847895" swAng="77253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F0DF4-73CE-4A71-A405-93981F51BA62}">
      <dsp:nvSpPr>
        <dsp:cNvPr id="0" name=""/>
        <dsp:cNvSpPr/>
      </dsp:nvSpPr>
      <dsp:spPr>
        <a:xfrm>
          <a:off x="5319539" y="1059802"/>
          <a:ext cx="1438836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Casglu</a:t>
          </a:r>
          <a:r>
            <a:rPr lang="en-GB" sz="2000" kern="1200" dirty="0" smtClean="0"/>
            <a:t> data</a:t>
          </a:r>
          <a:endParaRPr lang="en-GB" sz="2000" kern="1200" dirty="0"/>
        </a:p>
      </dsp:txBody>
      <dsp:txXfrm>
        <a:off x="5365194" y="1105457"/>
        <a:ext cx="1347526" cy="843934"/>
      </dsp:txXfrm>
    </dsp:sp>
    <dsp:sp modelId="{C40B7444-EF56-4499-863A-1E94CDE436F0}">
      <dsp:nvSpPr>
        <dsp:cNvPr id="0" name=""/>
        <dsp:cNvSpPr/>
      </dsp:nvSpPr>
      <dsp:spPr>
        <a:xfrm>
          <a:off x="1928420" y="433450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4355209" y="1723346"/>
              </a:moveTo>
              <a:arcTo wR="2204144" hR="2204144" stAng="20844034" swAng="79086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9E0D4-4AE6-439E-B532-2FF4F06CE918}">
      <dsp:nvSpPr>
        <dsp:cNvPr id="0" name=""/>
        <dsp:cNvSpPr/>
      </dsp:nvSpPr>
      <dsp:spPr>
        <a:xfrm>
          <a:off x="5194301" y="2827053"/>
          <a:ext cx="2080989" cy="935244"/>
        </a:xfrm>
        <a:prstGeom prst="round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Prosesu</a:t>
          </a:r>
          <a:r>
            <a:rPr lang="en-GB" sz="2000" kern="1200" dirty="0" smtClean="0"/>
            <a:t> a </a:t>
          </a:r>
          <a:r>
            <a:rPr lang="en-GB" sz="2000" kern="1200" dirty="0" err="1" smtClean="0"/>
            <a:t>chyflwyno</a:t>
          </a:r>
          <a:r>
            <a:rPr lang="en-GB" sz="2000" kern="1200" dirty="0" smtClean="0"/>
            <a:t> data</a:t>
          </a:r>
          <a:endParaRPr lang="en-GB" sz="2000" kern="1200" dirty="0"/>
        </a:p>
      </dsp:txBody>
      <dsp:txXfrm>
        <a:off x="5239956" y="2872708"/>
        <a:ext cx="1989679" cy="843934"/>
      </dsp:txXfrm>
    </dsp:sp>
    <dsp:sp modelId="{C617B9DE-F283-4306-9A94-93AB7F71241E}">
      <dsp:nvSpPr>
        <dsp:cNvPr id="0" name=""/>
        <dsp:cNvSpPr/>
      </dsp:nvSpPr>
      <dsp:spPr>
        <a:xfrm>
          <a:off x="1967826" y="363927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941380" y="3560705"/>
              </a:moveTo>
              <a:arcTo wR="2204144" hR="2204144" stAng="2279120" swAng="94564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59174-BB7F-4280-8370-C92BCE8FC49B}">
      <dsp:nvSpPr>
        <dsp:cNvPr id="0" name=""/>
        <dsp:cNvSpPr/>
      </dsp:nvSpPr>
      <dsp:spPr>
        <a:xfrm>
          <a:off x="2952327" y="4248473"/>
          <a:ext cx="2357347" cy="1110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Dadansoddi</a:t>
          </a:r>
          <a:r>
            <a:rPr lang="en-GB" sz="1800" kern="1200" dirty="0" smtClean="0"/>
            <a:t> a </a:t>
          </a:r>
          <a:r>
            <a:rPr lang="en-GB" sz="1800" kern="1200" dirty="0" err="1" smtClean="0"/>
            <a:t>chymhwyso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dealltwriaeth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ehangach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006533" y="4302679"/>
        <a:ext cx="2248935" cy="1002012"/>
      </dsp:txXfrm>
    </dsp:sp>
    <dsp:sp modelId="{7C67BFB3-92CC-4943-8E4E-3E26A69B70C3}">
      <dsp:nvSpPr>
        <dsp:cNvPr id="0" name=""/>
        <dsp:cNvSpPr/>
      </dsp:nvSpPr>
      <dsp:spPr>
        <a:xfrm>
          <a:off x="1845647" y="341399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953142" y="4018874"/>
              </a:moveTo>
              <a:arcTo wR="2204144" hR="2204144" stAng="7474849" swAng="859626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1999B-37CC-4D8D-8F42-3B1FFA631B08}">
      <dsp:nvSpPr>
        <dsp:cNvPr id="0" name=""/>
        <dsp:cNvSpPr/>
      </dsp:nvSpPr>
      <dsp:spPr>
        <a:xfrm>
          <a:off x="947962" y="2917445"/>
          <a:ext cx="2185075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Dod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i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gasgliadau</a:t>
          </a:r>
          <a:endParaRPr lang="en-GB" sz="2000" kern="1200" dirty="0"/>
        </a:p>
      </dsp:txBody>
      <dsp:txXfrm>
        <a:off x="993617" y="2963100"/>
        <a:ext cx="2093765" cy="843934"/>
      </dsp:txXfrm>
    </dsp:sp>
    <dsp:sp modelId="{9A7FBC27-79E0-4963-8A55-9FEEAFC98D40}">
      <dsp:nvSpPr>
        <dsp:cNvPr id="0" name=""/>
        <dsp:cNvSpPr/>
      </dsp:nvSpPr>
      <dsp:spPr>
        <a:xfrm>
          <a:off x="1913019" y="466943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857" y="2265606"/>
              </a:moveTo>
              <a:arcTo wR="2204144" hR="2204144" stAng="10704125" swAng="87838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43598-80A3-4230-9059-7FF6ABAAA655}">
      <dsp:nvSpPr>
        <dsp:cNvPr id="0" name=""/>
        <dsp:cNvSpPr/>
      </dsp:nvSpPr>
      <dsp:spPr>
        <a:xfrm>
          <a:off x="1141838" y="1059802"/>
          <a:ext cx="215885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Gwerthuso’r</a:t>
          </a:r>
          <a:r>
            <a:rPr lang="en-GB" sz="2000" kern="1200" dirty="0" smtClean="0"/>
            <a:t> broses</a:t>
          </a:r>
          <a:endParaRPr lang="en-GB" sz="2000" kern="1200" dirty="0"/>
        </a:p>
      </dsp:txBody>
      <dsp:txXfrm>
        <a:off x="1187493" y="1105457"/>
        <a:ext cx="2067549" cy="843934"/>
      </dsp:txXfrm>
    </dsp:sp>
    <dsp:sp modelId="{312A0A7B-3F72-411F-82C4-930CFE90F186}">
      <dsp:nvSpPr>
        <dsp:cNvPr id="0" name=""/>
        <dsp:cNvSpPr/>
      </dsp:nvSpPr>
      <dsp:spPr>
        <a:xfrm>
          <a:off x="1926019" y="425302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773906" y="527041"/>
              </a:moveTo>
              <a:arcTo wR="2204144" hR="2204144" stAng="13772542" swAng="75087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50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46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292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319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5634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176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982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69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17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0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6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93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21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02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40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07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2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eography-fieldwork.org/gcse/before-starting/data-presentation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ebraunton.org/.asp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TGAU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r>
              <a:rPr lang="en-GB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675611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Graffiau</a:t>
            </a:r>
            <a:r>
              <a:rPr lang="en-GB" dirty="0" smtClean="0"/>
              <a:t> bar a </a:t>
            </a:r>
            <a:r>
              <a:rPr lang="en-GB" dirty="0" err="1" smtClean="0"/>
              <a:t>histogramau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44598"/>
            <a:ext cx="3088109" cy="388077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Mae </a:t>
            </a:r>
            <a:r>
              <a:rPr lang="en-GB" sz="2400" dirty="0" err="1"/>
              <a:t>graffiau</a:t>
            </a:r>
            <a:r>
              <a:rPr lang="en-GB" sz="2400" dirty="0"/>
              <a:t> bar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dangos</a:t>
            </a:r>
            <a:r>
              <a:rPr lang="en-GB" sz="2400" dirty="0"/>
              <a:t> data </a:t>
            </a:r>
            <a:r>
              <a:rPr lang="en-GB" sz="2400" b="1" dirty="0" err="1"/>
              <a:t>ysbeidiol</a:t>
            </a:r>
            <a:r>
              <a:rPr lang="en-GB" sz="2400" dirty="0"/>
              <a:t>, </a:t>
            </a:r>
            <a:r>
              <a:rPr lang="en-GB" sz="2400" dirty="0" err="1"/>
              <a:t>e.e</a:t>
            </a:r>
            <a:r>
              <a:rPr lang="en-GB" sz="2400" dirty="0"/>
              <a:t>.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gyfer</a:t>
            </a:r>
            <a:r>
              <a:rPr lang="en-GB" sz="2400" dirty="0"/>
              <a:t> </a:t>
            </a:r>
            <a:r>
              <a:rPr lang="en-GB" sz="2400" dirty="0" err="1"/>
              <a:t>safleoedd</a:t>
            </a:r>
            <a:r>
              <a:rPr lang="en-GB" sz="2400" dirty="0"/>
              <a:t> </a:t>
            </a:r>
            <a:r>
              <a:rPr lang="en-GB" sz="2400" dirty="0" err="1"/>
              <a:t>gwahanol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116" y="1347898"/>
            <a:ext cx="308811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Mae </a:t>
            </a:r>
            <a:r>
              <a:rPr lang="en-GB" sz="2400" dirty="0" err="1"/>
              <a:t>histogramau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dangos</a:t>
            </a:r>
            <a:r>
              <a:rPr lang="en-GB" sz="2400" dirty="0"/>
              <a:t> data </a:t>
            </a:r>
            <a:r>
              <a:rPr lang="en-GB" sz="2400" b="1" dirty="0"/>
              <a:t>di-</a:t>
            </a:r>
            <a:r>
              <a:rPr lang="en-GB" sz="2400" b="1" dirty="0" err="1"/>
              <a:t>dor</a:t>
            </a:r>
            <a:r>
              <a:rPr lang="en-GB" sz="2400" dirty="0"/>
              <a:t>, </a:t>
            </a:r>
            <a:r>
              <a:rPr lang="en-GB" sz="2400" dirty="0" err="1"/>
              <a:t>e.e</a:t>
            </a:r>
            <a:r>
              <a:rPr lang="en-GB" sz="2400" dirty="0"/>
              <a:t>. </a:t>
            </a:r>
            <a:r>
              <a:rPr lang="en-GB" sz="2400" dirty="0" err="1"/>
              <a:t>categorïau</a:t>
            </a:r>
            <a:r>
              <a:rPr lang="en-GB" sz="2400" dirty="0"/>
              <a:t> </a:t>
            </a:r>
            <a:r>
              <a:rPr lang="en-GB" sz="2400" dirty="0" err="1"/>
              <a:t>maint</a:t>
            </a:r>
            <a:r>
              <a:rPr lang="en-GB" sz="2400" dirty="0"/>
              <a:t> </a:t>
            </a:r>
            <a:r>
              <a:rPr lang="en-GB" sz="2400" dirty="0" err="1"/>
              <a:t>cerrig</a:t>
            </a:r>
            <a:r>
              <a:rPr lang="en-GB" sz="2400" dirty="0"/>
              <a:t> </a:t>
            </a:r>
            <a:r>
              <a:rPr lang="en-GB" sz="2400" dirty="0" err="1"/>
              <a:t>mewn</a:t>
            </a:r>
            <a:r>
              <a:rPr lang="en-GB" sz="2400" dirty="0"/>
              <a:t> un </a:t>
            </a:r>
            <a:r>
              <a:rPr lang="en-GB" sz="2400" dirty="0" err="1"/>
              <a:t>safle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3767582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Leave no gap 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between the bars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Random Guy A\Downloads\chart (19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2880320" cy="2880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andom Guy A\Downloads\chart (20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2896302" cy="28963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670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87" y="404664"/>
            <a:ext cx="6347714" cy="1320800"/>
          </a:xfrm>
        </p:spPr>
        <p:txBody>
          <a:bodyPr/>
          <a:lstStyle/>
          <a:p>
            <a:r>
              <a:rPr lang="en-GB" dirty="0" err="1"/>
              <a:t>Barrau</a:t>
            </a:r>
            <a:r>
              <a:rPr lang="en-GB" dirty="0"/>
              <a:t> </a:t>
            </a:r>
            <a:r>
              <a:rPr lang="en-GB" dirty="0" err="1"/>
              <a:t>rhanedig</a:t>
            </a:r>
            <a:r>
              <a:rPr lang="en-GB" dirty="0"/>
              <a:t> a </a:t>
            </a:r>
            <a:r>
              <a:rPr lang="en-GB" dirty="0" err="1"/>
              <a:t>barrau</a:t>
            </a:r>
            <a:r>
              <a:rPr lang="en-GB" dirty="0"/>
              <a:t> </a:t>
            </a:r>
            <a:r>
              <a:rPr lang="en-GB" dirty="0" err="1"/>
              <a:t>canrannol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Defnyddir</a:t>
            </a:r>
            <a:r>
              <a:rPr lang="en-GB" dirty="0"/>
              <a:t> </a:t>
            </a:r>
            <a:r>
              <a:rPr lang="en-GB" dirty="0" err="1"/>
              <a:t>barrau</a:t>
            </a:r>
            <a:r>
              <a:rPr lang="en-GB" dirty="0"/>
              <a:t> </a:t>
            </a:r>
            <a:r>
              <a:rPr lang="en-GB" dirty="0" err="1"/>
              <a:t>rhanedig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is-</a:t>
            </a:r>
            <a:r>
              <a:rPr lang="en-GB" dirty="0" err="1"/>
              <a:t>rannu</a:t>
            </a:r>
            <a:r>
              <a:rPr lang="en-GB" dirty="0"/>
              <a:t> </a:t>
            </a:r>
            <a:r>
              <a:rPr lang="en-GB" dirty="0" err="1"/>
              <a:t>categorïau</a:t>
            </a:r>
            <a:r>
              <a:rPr lang="en-GB" dirty="0"/>
              <a:t> </a:t>
            </a:r>
            <a:r>
              <a:rPr lang="en-GB" dirty="0" err="1"/>
              <a:t>gwahanol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2192973"/>
            <a:ext cx="3088110" cy="388077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Mae </a:t>
            </a:r>
            <a:r>
              <a:rPr lang="en-GB" dirty="0" err="1"/>
              <a:t>barrau</a:t>
            </a:r>
            <a:r>
              <a:rPr lang="en-GB" dirty="0"/>
              <a:t> </a:t>
            </a:r>
            <a:r>
              <a:rPr lang="en-GB" dirty="0" err="1"/>
              <a:t>canrannol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dangos</a:t>
            </a:r>
            <a:r>
              <a:rPr lang="en-GB" dirty="0"/>
              <a:t> </a:t>
            </a:r>
            <a:r>
              <a:rPr lang="en-GB" dirty="0" err="1"/>
              <a:t>canran</a:t>
            </a:r>
            <a:r>
              <a:rPr lang="en-GB" dirty="0"/>
              <a:t> </a:t>
            </a:r>
            <a:r>
              <a:rPr lang="en-GB" dirty="0" err="1"/>
              <a:t>pob</a:t>
            </a:r>
            <a:r>
              <a:rPr lang="en-GB" dirty="0"/>
              <a:t> is-</a:t>
            </a:r>
            <a:r>
              <a:rPr lang="en-GB" dirty="0" err="1"/>
              <a:t>raniad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483768" y="60932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hlinkClick r:id="rId2"/>
              </a:rPr>
              <a:t>https://www.geography-fieldwork.org/gcse/before-starting/data-presentation</a:t>
            </a:r>
            <a:r>
              <a:rPr lang="en-GB" sz="1200" dirty="0" smtClean="0">
                <a:hlinkClick r:id="rId2"/>
              </a:rPr>
              <a:t>/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7"/>
            <a:ext cx="3103868" cy="272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7"/>
            <a:ext cx="3087684" cy="2709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181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471160"/>
            <a:ext cx="6347714" cy="1320800"/>
          </a:xfrm>
        </p:spPr>
        <p:txBody>
          <a:bodyPr/>
          <a:lstStyle/>
          <a:p>
            <a:r>
              <a:rPr lang="en-GB" dirty="0" err="1"/>
              <a:t>Siart</a:t>
            </a:r>
            <a:r>
              <a:rPr lang="en-GB" dirty="0"/>
              <a:t> </a:t>
            </a:r>
            <a:r>
              <a:rPr lang="en-GB" dirty="0" err="1"/>
              <a:t>cylch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25496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Siartiau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cylch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yw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cylchoedd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wedi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rhannu’n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sectorau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Mae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pob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sector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cynrychioli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canran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4536504" cy="453650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2138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Graff </a:t>
            </a:r>
            <a:r>
              <a:rPr lang="en-GB" dirty="0" err="1"/>
              <a:t>llinell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44986" y="1340768"/>
            <a:ext cx="631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Defnyddir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graffiau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llinell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ddangos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di-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arfer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dros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bellter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amser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68675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302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71" y="2344745"/>
            <a:ext cx="4804006" cy="41220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Graff </a:t>
            </a:r>
            <a:r>
              <a:rPr lang="en-GB" dirty="0" err="1"/>
              <a:t>gwasgariad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23809" y="1270000"/>
            <a:ext cx="6877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Caiff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graffiau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gwasgariad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llunio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ddangos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perthnasoedd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rhwng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dwy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set o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ddata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Caiff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newidyn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annibynnol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blotio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echelin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x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a’r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newidyn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dibynnol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echelin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8064" y="4221088"/>
            <a:ext cx="1256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Best-fit line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60188" y="4405754"/>
            <a:ext cx="58787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28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404664"/>
            <a:ext cx="7346777" cy="659160"/>
          </a:xfrm>
        </p:spPr>
        <p:txBody>
          <a:bodyPr/>
          <a:lstStyle/>
          <a:p>
            <a:r>
              <a:rPr lang="en-GB" dirty="0" err="1"/>
              <a:t>Defnyddio</a:t>
            </a:r>
            <a:r>
              <a:rPr lang="en-GB" dirty="0"/>
              <a:t> SGD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gyflwyno</a:t>
            </a:r>
            <a:r>
              <a:rPr lang="en-GB" dirty="0"/>
              <a:t> data</a:t>
            </a:r>
          </a:p>
        </p:txBody>
      </p:sp>
      <p:pic>
        <p:nvPicPr>
          <p:cNvPr id="13314" name="Picture 2" descr="https://www.geography-fieldwork.org/media/1417/edbcoast15.jpg?anchor=center&amp;mode=crop&amp;width=1600&amp;format=jpg&amp;quality=90&amp;slimmage=true&amp;rnd=131206696310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5" y="1268760"/>
            <a:ext cx="7844638" cy="48636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888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274769" cy="1320800"/>
          </a:xfrm>
        </p:spPr>
        <p:txBody>
          <a:bodyPr/>
          <a:lstStyle/>
          <a:p>
            <a:r>
              <a:rPr lang="en-GB" dirty="0" err="1"/>
              <a:t>Defnyddio</a:t>
            </a:r>
            <a:r>
              <a:rPr lang="en-GB" dirty="0"/>
              <a:t> SGD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gyflwyno</a:t>
            </a:r>
            <a:r>
              <a:rPr lang="en-GB" dirty="0"/>
              <a:t> data</a:t>
            </a:r>
          </a:p>
        </p:txBody>
      </p:sp>
      <p:pic>
        <p:nvPicPr>
          <p:cNvPr id="14338" name="Picture 2" descr="https://www.geography-fieldwork.org/media/1374/edarural4.jpg?anchor=center&amp;mode=crop&amp;width=1600&amp;format=jpg&amp;quality=90&amp;slimmage=true&amp;rnd=131206638590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7223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30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54468"/>
            <a:ext cx="6696744" cy="1320800"/>
          </a:xfrm>
        </p:spPr>
        <p:txBody>
          <a:bodyPr/>
          <a:lstStyle/>
          <a:p>
            <a:r>
              <a:rPr lang="en-GB" dirty="0" err="1"/>
              <a:t>Defnyddio</a:t>
            </a:r>
            <a:r>
              <a:rPr lang="en-GB" dirty="0"/>
              <a:t> </a:t>
            </a:r>
            <a:r>
              <a:rPr lang="en-GB" dirty="0" err="1"/>
              <a:t>cymylau</a:t>
            </a:r>
            <a:r>
              <a:rPr lang="en-GB" dirty="0"/>
              <a:t> </a:t>
            </a:r>
            <a:r>
              <a:rPr lang="en-GB" dirty="0" err="1"/>
              <a:t>geiriau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gyflwyno</a:t>
            </a:r>
            <a:r>
              <a:rPr lang="en-GB" dirty="0"/>
              <a:t> data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35" y="1556792"/>
            <a:ext cx="6421437" cy="496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972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6347714" cy="1320800"/>
          </a:xfrm>
        </p:spPr>
        <p:txBody>
          <a:bodyPr/>
          <a:lstStyle/>
          <a:p>
            <a:r>
              <a:rPr lang="en-GB" dirty="0" err="1"/>
              <a:t>Nawr</a:t>
            </a:r>
            <a:r>
              <a:rPr lang="en-GB" dirty="0"/>
              <a:t> </a:t>
            </a:r>
            <a:r>
              <a:rPr lang="en-GB" dirty="0" err="1"/>
              <a:t>edrychwch</a:t>
            </a:r>
            <a:r>
              <a:rPr lang="en-GB" dirty="0"/>
              <a:t>!</a:t>
            </a:r>
          </a:p>
        </p:txBody>
      </p:sp>
      <p:pic>
        <p:nvPicPr>
          <p:cNvPr id="1026" name="Picture 2" descr="E:\geography\Documents\English\Placemats\final\1200\3A poster wel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0" y="908720"/>
            <a:ext cx="8064896" cy="57056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858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347714" cy="1320800"/>
          </a:xfrm>
        </p:spPr>
        <p:txBody>
          <a:bodyPr/>
          <a:lstStyle/>
          <a:p>
            <a:r>
              <a:rPr lang="en-GB" dirty="0" err="1"/>
              <a:t>Nawr</a:t>
            </a:r>
            <a:r>
              <a:rPr lang="en-GB" dirty="0"/>
              <a:t> </a:t>
            </a:r>
            <a:r>
              <a:rPr lang="en-GB" dirty="0" err="1"/>
              <a:t>rhowch</a:t>
            </a:r>
            <a:r>
              <a:rPr lang="en-GB" dirty="0"/>
              <a:t> </a:t>
            </a:r>
            <a:r>
              <a:rPr lang="en-GB" dirty="0" err="1"/>
              <a:t>gynnig</a:t>
            </a:r>
            <a:r>
              <a:rPr lang="en-GB" dirty="0"/>
              <a:t> </a:t>
            </a:r>
            <a:r>
              <a:rPr lang="en-GB" dirty="0" err="1"/>
              <a:t>arni</a:t>
            </a:r>
            <a:r>
              <a:rPr lang="en-GB" dirty="0"/>
              <a:t>!</a:t>
            </a:r>
          </a:p>
        </p:txBody>
      </p:sp>
      <p:pic>
        <p:nvPicPr>
          <p:cNvPr id="2050" name="Picture 2" descr="E:\geography\Documents\English\Placemats\final\1200\3B poster wel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92888" cy="54604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964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37010669"/>
              </p:ext>
            </p:extLst>
          </p:nvPr>
        </p:nvGraphicFramePr>
        <p:xfrm>
          <a:off x="-108520" y="1124744"/>
          <a:ext cx="8208184" cy="534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4" y="44369"/>
            <a:ext cx="838225" cy="8382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03648" y="222194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 err="1"/>
              <a:t>Chwe</a:t>
            </a:r>
            <a:r>
              <a:rPr lang="en-GB" sz="2400" dirty="0"/>
              <a:t> </a:t>
            </a:r>
            <a:r>
              <a:rPr lang="en-GB" sz="2400" dirty="0" err="1"/>
              <a:t>cham</a:t>
            </a:r>
            <a:r>
              <a:rPr lang="en-GB" sz="2400" dirty="0"/>
              <a:t> y broses </a:t>
            </a:r>
            <a:r>
              <a:rPr lang="en-GB" sz="2400" dirty="0" err="1"/>
              <a:t>ymholi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5750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Meini</a:t>
            </a:r>
            <a:r>
              <a:rPr lang="en-GB" dirty="0"/>
              <a:t> </a:t>
            </a:r>
            <a:r>
              <a:rPr lang="en-GB" dirty="0" err="1"/>
              <a:t>prawf</a:t>
            </a:r>
            <a:r>
              <a:rPr lang="en-GB" dirty="0"/>
              <a:t> </a:t>
            </a:r>
            <a:r>
              <a:rPr lang="en-GB" dirty="0" err="1"/>
              <a:t>dewisedig</a:t>
            </a:r>
            <a:r>
              <a:rPr lang="en-GB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386336" cy="3880772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/>
              <a:t>Tabl</a:t>
            </a:r>
            <a:r>
              <a:rPr lang="en-GB" sz="2000" b="1" dirty="0"/>
              <a:t> A: </a:t>
            </a:r>
            <a:r>
              <a:rPr lang="en-GB" sz="2000" b="1" dirty="0" err="1"/>
              <a:t>Methodoleg</a:t>
            </a:r>
            <a:endParaRPr lang="en-GB" sz="2000" b="1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2018: </a:t>
            </a:r>
            <a:r>
              <a:rPr lang="en-GB" dirty="0" err="1"/>
              <a:t>Llifau</a:t>
            </a:r>
            <a:r>
              <a:rPr lang="en-GB" dirty="0"/>
              <a:t> </a:t>
            </a:r>
            <a:r>
              <a:rPr lang="en-GB" dirty="0" err="1"/>
              <a:t>daearyddol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2019: </a:t>
            </a:r>
            <a:r>
              <a:rPr lang="en-GB" dirty="0" err="1"/>
              <a:t>Arolygon</a:t>
            </a:r>
            <a:r>
              <a:rPr lang="en-GB" dirty="0"/>
              <a:t> </a:t>
            </a:r>
            <a:r>
              <a:rPr lang="en-GB" dirty="0" err="1"/>
              <a:t>ansoddol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2020: </a:t>
            </a:r>
            <a:r>
              <a:rPr lang="en-GB" dirty="0" err="1"/>
              <a:t>Defnyddio</a:t>
            </a:r>
            <a:r>
              <a:rPr lang="en-GB" dirty="0"/>
              <a:t> </a:t>
            </a:r>
            <a:r>
              <a:rPr lang="en-GB" dirty="0" err="1"/>
              <a:t>trawsluniau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39952" y="2160588"/>
            <a:ext cx="4087172" cy="388077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/>
              <a:t>Tabl</a:t>
            </a:r>
            <a:r>
              <a:rPr lang="en-GB" sz="2000" b="1" dirty="0"/>
              <a:t> B: </a:t>
            </a:r>
            <a:r>
              <a:rPr lang="en-GB" sz="2000" b="1" dirty="0" err="1"/>
              <a:t>Fframwaith</a:t>
            </a:r>
            <a:r>
              <a:rPr lang="en-GB" sz="2000" b="1" dirty="0"/>
              <a:t> </a:t>
            </a:r>
            <a:r>
              <a:rPr lang="en-GB" sz="2000" b="1" dirty="0" err="1"/>
              <a:t>cysyniadol</a:t>
            </a:r>
            <a:endParaRPr lang="en-GB" sz="2000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2018: </a:t>
            </a:r>
            <a:r>
              <a:rPr lang="en-GB" dirty="0" err="1"/>
              <a:t>Cylchredau</a:t>
            </a:r>
            <a:r>
              <a:rPr lang="en-GB" dirty="0"/>
              <a:t> a </a:t>
            </a:r>
            <a:r>
              <a:rPr lang="en-GB" dirty="0" err="1"/>
              <a:t>llifau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2019: </a:t>
            </a:r>
            <a:r>
              <a:rPr lang="en-GB" dirty="0" err="1"/>
              <a:t>Lle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2020: </a:t>
            </a:r>
            <a:r>
              <a:rPr lang="en-GB" dirty="0" err="1"/>
              <a:t>Cylch</a:t>
            </a:r>
            <a:r>
              <a:rPr lang="en-GB" dirty="0"/>
              <a:t> </a:t>
            </a:r>
            <a:r>
              <a:rPr lang="en-GB" dirty="0" err="1"/>
              <a:t>dylanwad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108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2775" y="582018"/>
            <a:ext cx="6347714" cy="742367"/>
          </a:xfrm>
        </p:spPr>
        <p:txBody>
          <a:bodyPr>
            <a:normAutofit/>
          </a:bodyPr>
          <a:lstStyle/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prosesu</a:t>
            </a:r>
            <a:r>
              <a:rPr lang="en-GB" dirty="0"/>
              <a:t> data?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7366" y="1916831"/>
            <a:ext cx="6700938" cy="28803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800" dirty="0">
              <a:latin typeface="+mj-lt"/>
            </a:endParaRPr>
          </a:p>
          <a:p>
            <a:r>
              <a:rPr lang="en-GB" b="1" dirty="0" err="1">
                <a:solidFill>
                  <a:schemeClr val="tx1"/>
                </a:solidFill>
                <a:latin typeface="+mj-lt"/>
              </a:rPr>
              <a:t>Cymedr</a:t>
            </a:r>
            <a:r>
              <a:rPr lang="en-GB" b="1" dirty="0">
                <a:solidFill>
                  <a:schemeClr val="tx1"/>
                </a:solidFill>
                <a:latin typeface="+mj-lt"/>
              </a:rPr>
              <a:t> –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dyma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werth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cyfartalog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ar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gyfer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set o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ddata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ac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mae’n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galluogi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cymariaethau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rhwng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setiau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o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ddata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e.e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maint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cyfartalog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cerrig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mewn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safleoedd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gwahanol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Adiwch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y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gwerthoedd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ar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gyfer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set o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ddata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rhannwch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â’r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nifer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o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werthoedd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r>
              <a:rPr lang="en-GB" b="1" dirty="0" err="1">
                <a:solidFill>
                  <a:schemeClr val="tx1"/>
                </a:solidFill>
                <a:latin typeface="+mj-lt"/>
              </a:rPr>
              <a:t>Canran</a:t>
            </a:r>
            <a:r>
              <a:rPr lang="en-GB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–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mae’r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cyfrifiad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hwn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yn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mynegi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gwerth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fel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canran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h.y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allan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o 100.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Os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yw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15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allan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o 50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carreg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yn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onglog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iawn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mae’n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cyfateb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i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30%.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Mae’r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cyfrifiad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hwn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hefyd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yn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galluogi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cymariaethau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rhwng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setiau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o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ddata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1995" y="1593665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angen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prosesu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data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crai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i’w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wneud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haws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weld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tueddiadau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phatrymau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9" name="AutoShape 4" descr="Image result for powers scale of round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Image result for powers scale of roundn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786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02427"/>
            <a:ext cx="6347713" cy="1320800"/>
          </a:xfrm>
        </p:spPr>
        <p:txBody>
          <a:bodyPr>
            <a:normAutofit/>
          </a:bodyPr>
          <a:lstStyle/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cyflwyno</a:t>
            </a:r>
            <a:r>
              <a:rPr lang="en-GB" dirty="0"/>
              <a:t> data?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881" y="1256794"/>
            <a:ext cx="6347714" cy="4260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 err="1">
                <a:latin typeface="+mj-lt"/>
              </a:rPr>
              <a:t>Gellir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cyflwyno</a:t>
            </a:r>
            <a:r>
              <a:rPr lang="en-GB" sz="1400" dirty="0">
                <a:latin typeface="+mj-lt"/>
              </a:rPr>
              <a:t> data </a:t>
            </a:r>
            <a:r>
              <a:rPr lang="en-GB" sz="1400" dirty="0" err="1">
                <a:latin typeface="+mj-lt"/>
              </a:rPr>
              <a:t>ar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ffurf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mapiau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graffiau</a:t>
            </a:r>
            <a:r>
              <a:rPr lang="en-GB" sz="1400" dirty="0">
                <a:latin typeface="+mj-lt"/>
              </a:rPr>
              <a:t> a </a:t>
            </a:r>
            <a:r>
              <a:rPr lang="en-GB" sz="1400" dirty="0" err="1">
                <a:latin typeface="+mj-lt"/>
              </a:rPr>
              <a:t>diagramau</a:t>
            </a:r>
            <a:r>
              <a:rPr lang="en-GB" sz="1400" dirty="0">
                <a:latin typeface="+mj-lt"/>
              </a:rPr>
              <a:t>. Mae </a:t>
            </a:r>
            <a:r>
              <a:rPr lang="en-GB" sz="1400" dirty="0" err="1">
                <a:latin typeface="+mj-lt"/>
              </a:rPr>
              <a:t>cyflwyno</a:t>
            </a:r>
            <a:r>
              <a:rPr lang="en-GB" sz="1400" dirty="0">
                <a:latin typeface="+mj-lt"/>
              </a:rPr>
              <a:t> data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ein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helpu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i</a:t>
            </a:r>
            <a:r>
              <a:rPr lang="en-GB" sz="1400" dirty="0">
                <a:latin typeface="+mj-lt"/>
              </a:rPr>
              <a:t> weld ac </a:t>
            </a:r>
            <a:r>
              <a:rPr lang="en-GB" sz="1400" dirty="0" err="1">
                <a:latin typeface="+mj-lt"/>
              </a:rPr>
              <a:t>adnabod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tueddiadau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patrymau</a:t>
            </a:r>
            <a:r>
              <a:rPr lang="en-GB" sz="1400" dirty="0">
                <a:latin typeface="+mj-lt"/>
              </a:rPr>
              <a:t> a </a:t>
            </a:r>
            <a:r>
              <a:rPr lang="en-GB" sz="1400" dirty="0" err="1">
                <a:latin typeface="+mj-lt"/>
              </a:rPr>
              <a:t>pherthnasoedd</a:t>
            </a:r>
            <a:r>
              <a:rPr lang="en-GB" sz="1400" dirty="0">
                <a:latin typeface="+mj-lt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1400" b="1" dirty="0" err="1">
                <a:latin typeface="+mj-lt"/>
              </a:rPr>
              <a:t>Mapiau</a:t>
            </a:r>
            <a:r>
              <a:rPr lang="en-GB" sz="1400" b="1" dirty="0">
                <a:latin typeface="+mj-lt"/>
              </a:rPr>
              <a:t> – </a:t>
            </a:r>
            <a:r>
              <a:rPr lang="en-GB" sz="1400" dirty="0">
                <a:latin typeface="+mj-lt"/>
              </a:rPr>
              <a:t>gall y </a:t>
            </a:r>
            <a:r>
              <a:rPr lang="en-GB" sz="1400" dirty="0" err="1">
                <a:latin typeface="+mj-lt"/>
              </a:rPr>
              <a:t>rhain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gynnwys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llinfapiau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mapiau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daearegol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mapiau</a:t>
            </a:r>
            <a:r>
              <a:rPr lang="en-GB" sz="1400" dirty="0">
                <a:latin typeface="+mj-lt"/>
              </a:rPr>
              <a:t> AO a </a:t>
            </a:r>
            <a:r>
              <a:rPr lang="en-GB" sz="1400" dirty="0" err="1">
                <a:latin typeface="+mj-lt"/>
              </a:rPr>
              <a:t>delweddau</a:t>
            </a:r>
            <a:r>
              <a:rPr lang="en-GB" sz="1400" dirty="0">
                <a:latin typeface="+mj-lt"/>
              </a:rPr>
              <a:t> SGD </a:t>
            </a:r>
            <a:r>
              <a:rPr lang="en-GB" sz="1400" dirty="0" err="1">
                <a:latin typeface="+mj-lt"/>
              </a:rPr>
              <a:t>neu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loeren</a:t>
            </a:r>
            <a:r>
              <a:rPr lang="en-GB" sz="1400" dirty="0">
                <a:latin typeface="+mj-lt"/>
              </a:rPr>
              <a:t>. </a:t>
            </a:r>
            <a:r>
              <a:rPr lang="en-GB" sz="1400" dirty="0" err="1">
                <a:latin typeface="+mj-lt"/>
              </a:rPr>
              <a:t>Gellir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anodi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mapiau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neu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eu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defnyddio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fel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mapiau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sylfaen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leoli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symbolau</a:t>
            </a:r>
            <a:r>
              <a:rPr lang="en-GB" sz="1400" dirty="0">
                <a:latin typeface="+mj-lt"/>
              </a:rPr>
              <a:t> (</a:t>
            </a:r>
            <a:r>
              <a:rPr lang="en-GB" sz="1400" dirty="0" err="1">
                <a:latin typeface="+mj-lt"/>
              </a:rPr>
              <a:t>barrau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cylchoedd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cylchoedd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rhanedig</a:t>
            </a:r>
            <a:r>
              <a:rPr lang="en-GB" sz="1400" dirty="0">
                <a:latin typeface="+mj-lt"/>
              </a:rPr>
              <a:t>). </a:t>
            </a:r>
            <a:r>
              <a:rPr lang="en-GB" sz="1400" dirty="0" err="1">
                <a:latin typeface="+mj-lt"/>
              </a:rPr>
              <a:t>Gwnewch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siŵr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eich</a:t>
            </a:r>
            <a:r>
              <a:rPr lang="en-GB" sz="1400" dirty="0">
                <a:latin typeface="+mj-lt"/>
              </a:rPr>
              <a:t> bod bob </a:t>
            </a:r>
            <a:r>
              <a:rPr lang="en-GB" sz="1400" dirty="0" err="1">
                <a:latin typeface="+mj-lt"/>
              </a:rPr>
              <a:t>amser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cynnwys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graddfa</a:t>
            </a:r>
            <a:r>
              <a:rPr lang="en-GB" sz="1400" dirty="0">
                <a:latin typeface="+mj-lt"/>
              </a:rPr>
              <a:t> a </a:t>
            </a:r>
            <a:r>
              <a:rPr lang="en-GB" sz="1400" dirty="0" err="1">
                <a:latin typeface="+mj-lt"/>
              </a:rPr>
              <a:t>saeth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i’r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gogledd</a:t>
            </a:r>
            <a:r>
              <a:rPr lang="en-GB" sz="1400" dirty="0">
                <a:latin typeface="+mj-lt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1400" b="1" dirty="0" err="1">
                <a:latin typeface="+mj-lt"/>
              </a:rPr>
              <a:t>Graffiau</a:t>
            </a:r>
            <a:r>
              <a:rPr lang="en-GB" sz="1400" b="1" dirty="0">
                <a:latin typeface="+mj-lt"/>
              </a:rPr>
              <a:t> – </a:t>
            </a:r>
            <a:r>
              <a:rPr lang="en-GB" sz="1400" dirty="0">
                <a:latin typeface="+mj-lt"/>
              </a:rPr>
              <a:t>gall y </a:t>
            </a:r>
            <a:r>
              <a:rPr lang="en-GB" sz="1400" dirty="0" err="1">
                <a:latin typeface="+mj-lt"/>
              </a:rPr>
              <a:t>rhain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gynnwys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graffiau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llinell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graffiau</a:t>
            </a:r>
            <a:r>
              <a:rPr lang="en-GB" sz="1400" dirty="0">
                <a:latin typeface="+mj-lt"/>
              </a:rPr>
              <a:t> bar, </a:t>
            </a:r>
            <a:r>
              <a:rPr lang="en-GB" sz="1400" dirty="0" err="1">
                <a:latin typeface="+mj-lt"/>
              </a:rPr>
              <a:t>histogramau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siartiau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cylch</a:t>
            </a:r>
            <a:r>
              <a:rPr lang="en-GB" sz="1400" dirty="0">
                <a:latin typeface="+mj-lt"/>
              </a:rPr>
              <a:t> a </a:t>
            </a:r>
            <a:r>
              <a:rPr lang="en-GB" sz="1400" dirty="0" err="1">
                <a:latin typeface="+mj-lt"/>
              </a:rPr>
              <a:t>graffiau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gwasgariad</a:t>
            </a:r>
            <a:r>
              <a:rPr lang="en-GB" sz="1400" dirty="0">
                <a:latin typeface="+mj-lt"/>
              </a:rPr>
              <a:t>. </a:t>
            </a:r>
            <a:r>
              <a:rPr lang="en-GB" sz="1400" dirty="0" err="1">
                <a:latin typeface="+mj-lt"/>
              </a:rPr>
              <a:t>Gwnewch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siŵr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eich</a:t>
            </a:r>
            <a:r>
              <a:rPr lang="en-GB" sz="1400" dirty="0">
                <a:latin typeface="+mj-lt"/>
              </a:rPr>
              <a:t> bod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labelu’r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echelinau</a:t>
            </a:r>
            <a:r>
              <a:rPr lang="en-GB" sz="1400" dirty="0">
                <a:latin typeface="+mj-lt"/>
              </a:rPr>
              <a:t> ac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defnyddio’r</a:t>
            </a:r>
            <a:r>
              <a:rPr lang="en-GB" sz="1400" dirty="0">
                <a:latin typeface="+mj-lt"/>
              </a:rPr>
              <a:t> un </a:t>
            </a:r>
            <a:r>
              <a:rPr lang="en-GB" sz="1400" dirty="0" err="1">
                <a:latin typeface="+mj-lt"/>
              </a:rPr>
              <a:t>raddfa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os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llunio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graffiau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cymharol</a:t>
            </a:r>
            <a:r>
              <a:rPr lang="en-GB" sz="1400" dirty="0">
                <a:latin typeface="+mj-lt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1400" b="1" dirty="0" err="1">
                <a:latin typeface="+mj-lt"/>
              </a:rPr>
              <a:t>Diagramau</a:t>
            </a:r>
            <a:r>
              <a:rPr lang="en-GB" sz="1400" b="1" dirty="0">
                <a:latin typeface="+mj-lt"/>
              </a:rPr>
              <a:t> – </a:t>
            </a:r>
            <a:r>
              <a:rPr lang="en-GB" sz="1400" dirty="0" err="1">
                <a:latin typeface="+mj-lt"/>
              </a:rPr>
              <a:t>gellir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defnyddio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diagramau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ddarlunio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prosesau</a:t>
            </a:r>
            <a:r>
              <a:rPr lang="en-GB" sz="1400" dirty="0">
                <a:latin typeface="+mj-lt"/>
              </a:rPr>
              <a:t> a </a:t>
            </a:r>
            <a:r>
              <a:rPr lang="en-GB" sz="1400" dirty="0" err="1">
                <a:latin typeface="+mj-lt"/>
              </a:rPr>
              <a:t>thirffurfiau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systemau</a:t>
            </a:r>
            <a:r>
              <a:rPr lang="en-GB" sz="1400" dirty="0">
                <a:latin typeface="+mj-lt"/>
              </a:rPr>
              <a:t> a </a:t>
            </a:r>
            <a:r>
              <a:rPr lang="en-GB" sz="1400" dirty="0" err="1">
                <a:latin typeface="+mj-lt"/>
              </a:rPr>
              <a:t>chylchredau</a:t>
            </a:r>
            <a:r>
              <a:rPr lang="en-GB" sz="1400" dirty="0">
                <a:latin typeface="+mj-lt"/>
              </a:rPr>
              <a:t>; </a:t>
            </a:r>
            <a:r>
              <a:rPr lang="en-GB" sz="1400" dirty="0" err="1">
                <a:latin typeface="+mj-lt"/>
              </a:rPr>
              <a:t>er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enghraifft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 smtClean="0">
                <a:latin typeface="+mj-lt"/>
              </a:rPr>
              <a:t>sut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mae</a:t>
            </a:r>
            <a:r>
              <a:rPr lang="en-GB" sz="1400" dirty="0">
                <a:latin typeface="+mj-lt"/>
              </a:rPr>
              <a:t> proses </a:t>
            </a:r>
            <a:r>
              <a:rPr lang="en-GB" sz="1400" dirty="0" err="1">
                <a:latin typeface="+mj-lt"/>
              </a:rPr>
              <a:t>drifft</a:t>
            </a:r>
            <a:r>
              <a:rPr lang="en-GB" sz="1400" dirty="0">
                <a:latin typeface="+mj-lt"/>
              </a:rPr>
              <a:t> y </a:t>
            </a:r>
            <a:r>
              <a:rPr lang="en-GB" sz="1400" dirty="0" err="1">
                <a:latin typeface="+mj-lt"/>
              </a:rPr>
              <a:t>glannau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effeithio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dirffurfiau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arfordirol</a:t>
            </a:r>
            <a:r>
              <a:rPr lang="en-GB" sz="14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28005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Llinfap</a:t>
            </a:r>
            <a:endParaRPr lang="en-GB" dirty="0"/>
          </a:p>
        </p:txBody>
      </p:sp>
      <p:pic>
        <p:nvPicPr>
          <p:cNvPr id="3074" name="Picture 2" descr="Image result for sketch map ge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096000" cy="44386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34229" y="5862552"/>
            <a:ext cx="26677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hlinkClick r:id="rId3"/>
              </a:rPr>
              <a:t>http://www.explorebraunton.org/.</a:t>
            </a:r>
            <a:r>
              <a:rPr lang="en-GB" sz="1200" dirty="0" smtClean="0">
                <a:hlinkClick r:id="rId3"/>
              </a:rPr>
              <a:t>aspx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34470" y="6325921"/>
            <a:ext cx="8722388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solidFill>
                  <a:srgbClr val="FF0000"/>
                </a:solidFill>
              </a:rPr>
              <a:t>Sut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gallai’r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llinfap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hwn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gael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ddefnyddio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gyflwyno</a:t>
            </a:r>
            <a:r>
              <a:rPr lang="en-GB" dirty="0">
                <a:solidFill>
                  <a:srgbClr val="FF0000"/>
                </a:solidFill>
              </a:rPr>
              <a:t> data? A </a:t>
            </a:r>
            <a:r>
              <a:rPr lang="en-GB" dirty="0" err="1">
                <a:solidFill>
                  <a:srgbClr val="FF0000"/>
                </a:solidFill>
              </a:rPr>
              <a:t>yw’n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bosibl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wella</a:t>
            </a:r>
            <a:r>
              <a:rPr lang="en-GB" dirty="0">
                <a:solidFill>
                  <a:srgbClr val="FF0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53693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16306"/>
            <a:ext cx="6347714" cy="1320800"/>
          </a:xfrm>
        </p:spPr>
        <p:txBody>
          <a:bodyPr/>
          <a:lstStyle/>
          <a:p>
            <a:r>
              <a:rPr lang="en-GB" dirty="0"/>
              <a:t>Map </a:t>
            </a:r>
            <a:r>
              <a:rPr lang="en-GB" dirty="0" err="1"/>
              <a:t>Arolwg</a:t>
            </a:r>
            <a:r>
              <a:rPr lang="en-GB" dirty="0"/>
              <a:t> </a:t>
            </a:r>
            <a:r>
              <a:rPr lang="en-GB" dirty="0" err="1"/>
              <a:t>Ordnans</a:t>
            </a:r>
            <a:r>
              <a:rPr lang="en-GB" dirty="0"/>
              <a:t> (1:50,000)</a:t>
            </a:r>
          </a:p>
        </p:txBody>
      </p:sp>
      <p:pic>
        <p:nvPicPr>
          <p:cNvPr id="4098" name="Picture 2" descr="Image result for sketch map ge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77088"/>
            <a:ext cx="4372787" cy="37203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021288"/>
            <a:ext cx="7906716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Pa </a:t>
            </a:r>
            <a:r>
              <a:rPr lang="en-GB" dirty="0" err="1">
                <a:solidFill>
                  <a:srgbClr val="FF0000"/>
                </a:solidFill>
              </a:rPr>
              <a:t>mor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ddefnyddiol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yw’r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raddfa</a:t>
            </a:r>
            <a:r>
              <a:rPr lang="en-GB" dirty="0">
                <a:solidFill>
                  <a:srgbClr val="FF0000"/>
                </a:solidFill>
              </a:rPr>
              <a:t> map hon </a:t>
            </a:r>
            <a:r>
              <a:rPr lang="en-GB" dirty="0" err="1">
                <a:solidFill>
                  <a:srgbClr val="FF0000"/>
                </a:solidFill>
              </a:rPr>
              <a:t>ar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gyfer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ymchwiliad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daearyddol</a:t>
            </a:r>
            <a:r>
              <a:rPr lang="en-GB" dirty="0">
                <a:solidFill>
                  <a:srgbClr val="FF0000"/>
                </a:solidFill>
              </a:rPr>
              <a:t>? 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Beth </a:t>
            </a:r>
            <a:r>
              <a:rPr lang="en-GB" dirty="0" err="1">
                <a:solidFill>
                  <a:srgbClr val="FF0000"/>
                </a:solidFill>
              </a:rPr>
              <a:t>allai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gael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blotio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ar</a:t>
            </a:r>
            <a:r>
              <a:rPr lang="en-GB" dirty="0">
                <a:solidFill>
                  <a:srgbClr val="FF0000"/>
                </a:solidFill>
              </a:rPr>
              <a:t> y map </a:t>
            </a:r>
            <a:r>
              <a:rPr lang="en-GB" dirty="0" err="1">
                <a:solidFill>
                  <a:srgbClr val="FF0000"/>
                </a:solidFill>
              </a:rPr>
              <a:t>hwn</a:t>
            </a:r>
            <a:r>
              <a:rPr lang="en-GB" dirty="0">
                <a:solidFill>
                  <a:srgbClr val="FF0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59127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347714" cy="1320800"/>
          </a:xfrm>
        </p:spPr>
        <p:txBody>
          <a:bodyPr/>
          <a:lstStyle/>
          <a:p>
            <a:r>
              <a:rPr lang="en-GB" dirty="0"/>
              <a:t>Map </a:t>
            </a:r>
            <a:r>
              <a:rPr lang="en-GB" dirty="0" err="1"/>
              <a:t>Arolwg</a:t>
            </a:r>
            <a:r>
              <a:rPr lang="en-GB" dirty="0"/>
              <a:t> </a:t>
            </a:r>
            <a:r>
              <a:rPr lang="en-GB" dirty="0" err="1"/>
              <a:t>Ordnans</a:t>
            </a:r>
            <a:r>
              <a:rPr lang="en-GB" dirty="0"/>
              <a:t> (1:25,000)</a:t>
            </a:r>
          </a:p>
        </p:txBody>
      </p:sp>
      <p:pic>
        <p:nvPicPr>
          <p:cNvPr id="5122" name="Picture 2" descr="Image result for 1:25000 m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03" y="1736134"/>
            <a:ext cx="6138228" cy="36325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6021288"/>
            <a:ext cx="7906716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Pa </a:t>
            </a:r>
            <a:r>
              <a:rPr lang="en-GB" dirty="0" err="1">
                <a:solidFill>
                  <a:srgbClr val="FF0000"/>
                </a:solidFill>
              </a:rPr>
              <a:t>mor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ddefnyddiol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yw’r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raddfa</a:t>
            </a:r>
            <a:r>
              <a:rPr lang="en-GB" dirty="0">
                <a:solidFill>
                  <a:srgbClr val="FF0000"/>
                </a:solidFill>
              </a:rPr>
              <a:t> map hon </a:t>
            </a:r>
            <a:r>
              <a:rPr lang="en-GB" dirty="0" err="1">
                <a:solidFill>
                  <a:srgbClr val="FF0000"/>
                </a:solidFill>
              </a:rPr>
              <a:t>ar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gyfer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ymchwiliad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daearyddol</a:t>
            </a:r>
            <a:r>
              <a:rPr lang="en-GB" dirty="0">
                <a:solidFill>
                  <a:srgbClr val="FF0000"/>
                </a:solidFill>
              </a:rPr>
              <a:t>? 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Beth </a:t>
            </a:r>
            <a:r>
              <a:rPr lang="en-GB" dirty="0" err="1">
                <a:solidFill>
                  <a:srgbClr val="FF0000"/>
                </a:solidFill>
              </a:rPr>
              <a:t>allai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gael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blotio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ar</a:t>
            </a:r>
            <a:r>
              <a:rPr lang="en-GB" dirty="0">
                <a:solidFill>
                  <a:srgbClr val="FF0000"/>
                </a:solidFill>
              </a:rPr>
              <a:t> y map </a:t>
            </a:r>
            <a:r>
              <a:rPr lang="en-GB" dirty="0" err="1">
                <a:solidFill>
                  <a:srgbClr val="FF0000"/>
                </a:solidFill>
              </a:rPr>
              <a:t>hwn</a:t>
            </a:r>
            <a:r>
              <a:rPr lang="en-GB" dirty="0">
                <a:solidFill>
                  <a:srgbClr val="FF0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32779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37" y="404664"/>
            <a:ext cx="6645860" cy="100811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800" dirty="0"/>
              <a:t>Map </a:t>
            </a:r>
            <a:r>
              <a:rPr lang="en-GB" sz="2800" dirty="0" err="1"/>
              <a:t>llinellau</a:t>
            </a:r>
            <a:r>
              <a:rPr lang="en-GB" sz="2800" dirty="0"/>
              <a:t> </a:t>
            </a:r>
            <a:r>
              <a:rPr lang="en-GB" sz="2800" dirty="0" err="1"/>
              <a:t>rhediad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dangos</a:t>
            </a:r>
            <a:r>
              <a:rPr lang="en-GB" sz="2800" dirty="0"/>
              <a:t> </a:t>
            </a:r>
            <a:r>
              <a:rPr lang="en-GB" sz="2800" dirty="0" err="1"/>
              <a:t>nifer</a:t>
            </a:r>
            <a:r>
              <a:rPr lang="en-GB" sz="2800" dirty="0"/>
              <a:t> a </a:t>
            </a:r>
            <a:r>
              <a:rPr lang="en-GB" sz="2800" dirty="0" err="1"/>
              <a:t>chyfeiriad</a:t>
            </a:r>
            <a:r>
              <a:rPr lang="en-GB" sz="2800" dirty="0"/>
              <a:t> </a:t>
            </a:r>
            <a:r>
              <a:rPr lang="en-GB" sz="2800" dirty="0" err="1"/>
              <a:t>bysiau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bentref</a:t>
            </a:r>
            <a:r>
              <a:rPr lang="en-GB" sz="2800" dirty="0"/>
              <a:t> </a:t>
            </a:r>
            <a:r>
              <a:rPr lang="en-GB" sz="2800" dirty="0" err="1"/>
              <a:t>Skinningrove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82208" y="6165304"/>
            <a:ext cx="3541146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 </a:t>
            </a:r>
            <a:r>
              <a:rPr lang="en-GB" dirty="0" err="1">
                <a:solidFill>
                  <a:srgbClr val="FF0000"/>
                </a:solidFill>
              </a:rPr>
              <a:t>yw’n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bosibl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gwella’r</a:t>
            </a:r>
            <a:r>
              <a:rPr lang="en-GB" dirty="0">
                <a:solidFill>
                  <a:srgbClr val="FF0000"/>
                </a:solidFill>
              </a:rPr>
              <a:t> map </a:t>
            </a:r>
            <a:r>
              <a:rPr lang="en-GB" dirty="0" err="1">
                <a:solidFill>
                  <a:srgbClr val="FF0000"/>
                </a:solidFill>
              </a:rPr>
              <a:t>hwn</a:t>
            </a:r>
            <a:r>
              <a:rPr lang="en-GB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7" y="1700808"/>
            <a:ext cx="7500317" cy="355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737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60" y="308000"/>
            <a:ext cx="6347714" cy="1320800"/>
          </a:xfrm>
        </p:spPr>
        <p:txBody>
          <a:bodyPr>
            <a:normAutofit/>
          </a:bodyPr>
          <a:lstStyle/>
          <a:p>
            <a:r>
              <a:rPr lang="en-GB" dirty="0"/>
              <a:t>Map </a:t>
            </a:r>
            <a:r>
              <a:rPr lang="en-GB" dirty="0" err="1"/>
              <a:t>isolinell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dangos</a:t>
            </a:r>
            <a:r>
              <a:rPr lang="en-GB" dirty="0"/>
              <a:t> </a:t>
            </a:r>
            <a:r>
              <a:rPr lang="en-GB" dirty="0" err="1"/>
              <a:t>cerddwyr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Wolverhampton</a:t>
            </a:r>
          </a:p>
        </p:txBody>
      </p:sp>
      <p:pic>
        <p:nvPicPr>
          <p:cNvPr id="5" name="Picture 2" descr="C:\Users\Random Guy A\Downloads\Map Download\Map Download\map 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5" y="1556792"/>
            <a:ext cx="5976664" cy="42999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025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593</Words>
  <Application>Microsoft Office PowerPoint</Application>
  <PresentationFormat>On-screen Show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Facet</vt:lpstr>
      <vt:lpstr>Ymholiad Gwaith Maes TGAU</vt:lpstr>
      <vt:lpstr>PowerPoint Presentation</vt:lpstr>
      <vt:lpstr>Sut mae prosesu data?</vt:lpstr>
      <vt:lpstr>Sut mae cyflwyno data? </vt:lpstr>
      <vt:lpstr>Llinfap</vt:lpstr>
      <vt:lpstr>Map Arolwg Ordnans (1:50,000)</vt:lpstr>
      <vt:lpstr>Map Arolwg Ordnans (1:25,000)</vt:lpstr>
      <vt:lpstr>Map llinellau rhediad yn dangos nifer a chyfeiriad bysiau i bentref Skinningrove</vt:lpstr>
      <vt:lpstr>Map isolinell yn dangos cerddwyr yn Wolverhampton</vt:lpstr>
      <vt:lpstr>Graffiau bar a histogramau</vt:lpstr>
      <vt:lpstr>Barrau rhanedig a barrau canrannol</vt:lpstr>
      <vt:lpstr>Siart cylch</vt:lpstr>
      <vt:lpstr>Graff llinell</vt:lpstr>
      <vt:lpstr>Graff gwasgariad</vt:lpstr>
      <vt:lpstr>Defnyddio SGD i gyflwyno data</vt:lpstr>
      <vt:lpstr>Defnyddio SGD i gyflwyno data</vt:lpstr>
      <vt:lpstr>Defnyddio cymylau geiriau  i gyflwyno data</vt:lpstr>
      <vt:lpstr>Nawr edrychwch!</vt:lpstr>
      <vt:lpstr>Nawr rhowch gynnig arni!</vt:lpstr>
      <vt:lpstr>Meini prawf dewisedig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Fieldwork Enquiry</dc:title>
  <dc:creator>Simon</dc:creator>
  <cp:lastModifiedBy>Random Guy A</cp:lastModifiedBy>
  <cp:revision>76</cp:revision>
  <dcterms:created xsi:type="dcterms:W3CDTF">2016-11-04T18:44:52Z</dcterms:created>
  <dcterms:modified xsi:type="dcterms:W3CDTF">2017-05-30T16:13:31Z</dcterms:modified>
</cp:coreProperties>
</file>