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314" r:id="rId3"/>
    <p:sldId id="265" r:id="rId4"/>
    <p:sldId id="297"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3" r:id="rId19"/>
    <p:sldId id="312"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bond"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p:cViewPr varScale="1">
        <p:scale>
          <a:sx n="117" d="100"/>
          <a:sy n="117"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BCF0C-E0CE-4816-9EFD-79BF1A45C7C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4EFE850-00CB-4D84-A0AC-CCE87A94DC71}">
      <dgm:prSet phldrT="[Text]" custT="1"/>
      <dgm:spPr/>
      <dgm:t>
        <a:bodyPr/>
        <a:lstStyle/>
        <a:p>
          <a:r>
            <a:rPr lang="en-GB" sz="2000" dirty="0" smtClean="0"/>
            <a:t>Ask </a:t>
          </a:r>
          <a:r>
            <a:rPr lang="en-GB" sz="2000" dirty="0"/>
            <a:t>questions</a:t>
          </a:r>
        </a:p>
      </dgm:t>
    </dgm:pt>
    <dgm:pt modelId="{D0864015-ABDD-480F-9870-D6713D99352E}" type="parTrans" cxnId="{FBD0284E-28C4-458A-84D8-5E36E39E7F6A}">
      <dgm:prSet/>
      <dgm:spPr/>
      <dgm:t>
        <a:bodyPr/>
        <a:lstStyle/>
        <a:p>
          <a:endParaRPr lang="en-GB"/>
        </a:p>
      </dgm:t>
    </dgm:pt>
    <dgm:pt modelId="{1D94B371-F566-463A-85CC-87B987507294}" type="sibTrans" cxnId="{FBD0284E-28C4-458A-84D8-5E36E39E7F6A}">
      <dgm:prSet/>
      <dgm:spPr/>
      <dgm:t>
        <a:bodyPr/>
        <a:lstStyle/>
        <a:p>
          <a:endParaRPr lang="en-GB"/>
        </a:p>
      </dgm:t>
    </dgm:pt>
    <dgm:pt modelId="{460A4A4C-917B-45BA-BC0D-2E5B9AC41DE6}">
      <dgm:prSet phldrT="[Text]" custT="1"/>
      <dgm:spPr/>
      <dgm:t>
        <a:bodyPr/>
        <a:lstStyle/>
        <a:p>
          <a:r>
            <a:rPr lang="en-GB" sz="2000" dirty="0" smtClean="0"/>
            <a:t>Collect </a:t>
          </a:r>
          <a:r>
            <a:rPr lang="en-GB" sz="2000" dirty="0"/>
            <a:t>data</a:t>
          </a:r>
        </a:p>
      </dgm:t>
    </dgm:pt>
    <dgm:pt modelId="{B4AC8CE1-572A-43C1-9D48-6FB2E99930AC}" type="parTrans" cxnId="{1BA3471A-F77A-4E01-A8C3-42DECEC58BC6}">
      <dgm:prSet/>
      <dgm:spPr/>
      <dgm:t>
        <a:bodyPr/>
        <a:lstStyle/>
        <a:p>
          <a:endParaRPr lang="en-GB"/>
        </a:p>
      </dgm:t>
    </dgm:pt>
    <dgm:pt modelId="{9D8196F3-6EE0-4DC0-A3AB-12DE916551EF}" type="sibTrans" cxnId="{1BA3471A-F77A-4E01-A8C3-42DECEC58BC6}">
      <dgm:prSet/>
      <dgm:spPr/>
      <dgm:t>
        <a:bodyPr/>
        <a:lstStyle/>
        <a:p>
          <a:endParaRPr lang="en-GB"/>
        </a:p>
      </dgm:t>
    </dgm:pt>
    <dgm:pt modelId="{755D5700-48D1-43C5-9927-F33E86F1EDF5}">
      <dgm:prSet phldrT="[Text]" custT="1"/>
      <dgm:spPr>
        <a:solidFill>
          <a:srgbClr val="C00000"/>
        </a:solidFill>
      </dgm:spPr>
      <dgm:t>
        <a:bodyPr/>
        <a:lstStyle/>
        <a:p>
          <a:r>
            <a:rPr lang="en-GB" sz="2000" dirty="0" smtClean="0"/>
            <a:t>Process </a:t>
          </a:r>
          <a:r>
            <a:rPr lang="en-GB" sz="2000" dirty="0"/>
            <a:t>&amp; present data</a:t>
          </a:r>
        </a:p>
      </dgm:t>
    </dgm:pt>
    <dgm:pt modelId="{7FFE2BC6-14A9-457C-931C-E2FFFF23E557}" type="parTrans" cxnId="{9DE34D6A-9274-41AF-AE25-4383812437F4}">
      <dgm:prSet/>
      <dgm:spPr/>
      <dgm:t>
        <a:bodyPr/>
        <a:lstStyle/>
        <a:p>
          <a:endParaRPr lang="en-GB"/>
        </a:p>
      </dgm:t>
    </dgm:pt>
    <dgm:pt modelId="{F4D4B2B5-1334-417D-94E6-C752E23A0274}" type="sibTrans" cxnId="{9DE34D6A-9274-41AF-AE25-4383812437F4}">
      <dgm:prSet/>
      <dgm:spPr/>
      <dgm:t>
        <a:bodyPr/>
        <a:lstStyle/>
        <a:p>
          <a:endParaRPr lang="en-GB"/>
        </a:p>
      </dgm:t>
    </dgm:pt>
    <dgm:pt modelId="{1322D501-8E41-44E9-AD53-A20EDBAB530B}">
      <dgm:prSet phldrT="[Text]" custT="1"/>
      <dgm:spPr/>
      <dgm:t>
        <a:bodyPr/>
        <a:lstStyle/>
        <a:p>
          <a:r>
            <a:rPr lang="en-GB" sz="2000" dirty="0" smtClean="0"/>
            <a:t>Draw </a:t>
          </a:r>
          <a:r>
            <a:rPr lang="en-GB" sz="2000" dirty="0"/>
            <a:t>conclusions</a:t>
          </a:r>
        </a:p>
      </dgm:t>
    </dgm:pt>
    <dgm:pt modelId="{0BE56B96-CB8B-486E-872B-AC3423288795}" type="parTrans" cxnId="{97AE37E7-D3D7-48FB-8297-14C06659E863}">
      <dgm:prSet/>
      <dgm:spPr/>
      <dgm:t>
        <a:bodyPr/>
        <a:lstStyle/>
        <a:p>
          <a:endParaRPr lang="en-GB"/>
        </a:p>
      </dgm:t>
    </dgm:pt>
    <dgm:pt modelId="{AFF2F518-19A6-4445-910F-56C46B23D236}" type="sibTrans" cxnId="{97AE37E7-D3D7-48FB-8297-14C06659E863}">
      <dgm:prSet/>
      <dgm:spPr/>
      <dgm:t>
        <a:bodyPr/>
        <a:lstStyle/>
        <a:p>
          <a:endParaRPr lang="en-GB"/>
        </a:p>
      </dgm:t>
    </dgm:pt>
    <dgm:pt modelId="{8CBE956E-5609-4715-8D33-BE0AE2B4A413}">
      <dgm:prSet custT="1"/>
      <dgm:spPr/>
      <dgm:t>
        <a:bodyPr/>
        <a:lstStyle/>
        <a:p>
          <a:r>
            <a:rPr lang="en-GB" sz="2000" dirty="0" smtClean="0"/>
            <a:t>Evaluate the process</a:t>
          </a:r>
          <a:endParaRPr lang="en-GB" sz="2000" dirty="0"/>
        </a:p>
      </dgm:t>
    </dgm:pt>
    <dgm:pt modelId="{9A1F5F27-7D14-43D6-B256-F52F185F93AD}" type="parTrans" cxnId="{2667F573-7ACD-40B8-ADFA-30791B0F5B32}">
      <dgm:prSet/>
      <dgm:spPr/>
      <dgm:t>
        <a:bodyPr/>
        <a:lstStyle/>
        <a:p>
          <a:endParaRPr lang="en-GB"/>
        </a:p>
      </dgm:t>
    </dgm:pt>
    <dgm:pt modelId="{A956D613-26B2-4359-B815-F042744D8AD2}" type="sibTrans" cxnId="{2667F573-7ACD-40B8-ADFA-30791B0F5B32}">
      <dgm:prSet/>
      <dgm:spPr/>
      <dgm:t>
        <a:bodyPr/>
        <a:lstStyle/>
        <a:p>
          <a:endParaRPr lang="en-GB"/>
        </a:p>
      </dgm:t>
    </dgm:pt>
    <dgm:pt modelId="{814CFDFC-262A-4243-8C23-3031943BBFB6}">
      <dgm:prSet custT="1"/>
      <dgm:spPr/>
      <dgm:t>
        <a:bodyPr/>
        <a:lstStyle/>
        <a:p>
          <a:r>
            <a:rPr lang="en-GB" sz="1800" dirty="0" smtClean="0">
              <a:solidFill>
                <a:schemeClr val="bg1"/>
              </a:solidFill>
            </a:rPr>
            <a:t>Analysis and application of wider understanding</a:t>
          </a:r>
          <a:endParaRPr lang="en-GB" sz="1800" dirty="0">
            <a:solidFill>
              <a:schemeClr val="bg1"/>
            </a:solidFill>
          </a:endParaRPr>
        </a:p>
      </dgm:t>
    </dgm:pt>
    <dgm:pt modelId="{3759CDDB-48CE-4734-BBCB-110D087B0B1F}" type="parTrans" cxnId="{C2B7F006-3628-4B42-8D69-998F6C1CAF76}">
      <dgm:prSet/>
      <dgm:spPr/>
      <dgm:t>
        <a:bodyPr/>
        <a:lstStyle/>
        <a:p>
          <a:endParaRPr lang="en-GB"/>
        </a:p>
      </dgm:t>
    </dgm:pt>
    <dgm:pt modelId="{9BBE018E-989B-4345-BBC9-24AF1336B27E}" type="sibTrans" cxnId="{C2B7F006-3628-4B42-8D69-998F6C1CAF76}">
      <dgm:prSet/>
      <dgm:spPr/>
      <dgm:t>
        <a:bodyPr/>
        <a:lstStyle/>
        <a:p>
          <a:endParaRPr lang="en-GB"/>
        </a:p>
      </dgm:t>
    </dgm:pt>
    <dgm:pt modelId="{771394E3-122C-4E8D-9BDF-DC77E087BBB6}" type="pres">
      <dgm:prSet presAssocID="{10CBCF0C-E0CE-4816-9EFD-79BF1A45C7CA}" presName="cycle" presStyleCnt="0">
        <dgm:presLayoutVars>
          <dgm:dir/>
          <dgm:resizeHandles val="exact"/>
        </dgm:presLayoutVars>
      </dgm:prSet>
      <dgm:spPr/>
      <dgm:t>
        <a:bodyPr/>
        <a:lstStyle/>
        <a:p>
          <a:endParaRPr lang="en-GB"/>
        </a:p>
      </dgm:t>
    </dgm:pt>
    <dgm:pt modelId="{17FFEEEE-1C89-40B9-8FF2-D476697323C9}" type="pres">
      <dgm:prSet presAssocID="{94EFE850-00CB-4D84-A0AC-CCE87A94DC71}" presName="node" presStyleLbl="node1" presStyleIdx="0" presStyleCnt="6" custScaleX="122218">
        <dgm:presLayoutVars>
          <dgm:bulletEnabled val="1"/>
        </dgm:presLayoutVars>
      </dgm:prSet>
      <dgm:spPr/>
      <dgm:t>
        <a:bodyPr/>
        <a:lstStyle/>
        <a:p>
          <a:endParaRPr lang="en-GB"/>
        </a:p>
      </dgm:t>
    </dgm:pt>
    <dgm:pt modelId="{AD14550E-2F74-44DC-98FE-190D8000F1F7}" type="pres">
      <dgm:prSet presAssocID="{94EFE850-00CB-4D84-A0AC-CCE87A94DC71}" presName="spNode" presStyleCnt="0"/>
      <dgm:spPr/>
    </dgm:pt>
    <dgm:pt modelId="{729AC451-7135-4E5E-A8E5-61F584175292}" type="pres">
      <dgm:prSet presAssocID="{1D94B371-F566-463A-85CC-87B987507294}" presName="sibTrans" presStyleLbl="sibTrans1D1" presStyleIdx="0" presStyleCnt="6"/>
      <dgm:spPr/>
      <dgm:t>
        <a:bodyPr/>
        <a:lstStyle/>
        <a:p>
          <a:endParaRPr lang="en-GB"/>
        </a:p>
      </dgm:t>
    </dgm:pt>
    <dgm:pt modelId="{D11F0DF4-73CE-4A71-A405-93981F51BA62}" type="pres">
      <dgm:prSet presAssocID="{460A4A4C-917B-45BA-BC0D-2E5B9AC41DE6}" presName="node" presStyleLbl="node1" presStyleIdx="1" presStyleCnt="6">
        <dgm:presLayoutVars>
          <dgm:bulletEnabled val="1"/>
        </dgm:presLayoutVars>
      </dgm:prSet>
      <dgm:spPr/>
      <dgm:t>
        <a:bodyPr/>
        <a:lstStyle/>
        <a:p>
          <a:endParaRPr lang="en-GB"/>
        </a:p>
      </dgm:t>
    </dgm:pt>
    <dgm:pt modelId="{8FAB066A-2465-4D90-A971-63C6A0BA8D39}" type="pres">
      <dgm:prSet presAssocID="{460A4A4C-917B-45BA-BC0D-2E5B9AC41DE6}" presName="spNode" presStyleCnt="0"/>
      <dgm:spPr/>
    </dgm:pt>
    <dgm:pt modelId="{C40B7444-EF56-4499-863A-1E94CDE436F0}" type="pres">
      <dgm:prSet presAssocID="{9D8196F3-6EE0-4DC0-A3AB-12DE916551EF}" presName="sibTrans" presStyleLbl="sibTrans1D1" presStyleIdx="1" presStyleCnt="6"/>
      <dgm:spPr/>
      <dgm:t>
        <a:bodyPr/>
        <a:lstStyle/>
        <a:p>
          <a:endParaRPr lang="en-GB"/>
        </a:p>
      </dgm:t>
    </dgm:pt>
    <dgm:pt modelId="{22F9E0D4-4AE6-439E-B532-2FF4F06CE918}" type="pres">
      <dgm:prSet presAssocID="{755D5700-48D1-43C5-9927-F33E86F1EDF5}" presName="node" presStyleLbl="node1" presStyleIdx="2" presStyleCnt="6" custScaleX="144630" custRadScaleRad="100143" custRadScaleInc="-62305">
        <dgm:presLayoutVars>
          <dgm:bulletEnabled val="1"/>
        </dgm:presLayoutVars>
      </dgm:prSet>
      <dgm:spPr/>
      <dgm:t>
        <a:bodyPr/>
        <a:lstStyle/>
        <a:p>
          <a:endParaRPr lang="en-GB"/>
        </a:p>
      </dgm:t>
    </dgm:pt>
    <dgm:pt modelId="{14DFB8C0-DC9A-496F-BE99-6A3C04F8AC57}" type="pres">
      <dgm:prSet presAssocID="{755D5700-48D1-43C5-9927-F33E86F1EDF5}" presName="spNode" presStyleCnt="0"/>
      <dgm:spPr/>
    </dgm:pt>
    <dgm:pt modelId="{C617B9DE-F283-4306-9A94-93AB7F71241E}" type="pres">
      <dgm:prSet presAssocID="{F4D4B2B5-1334-417D-94E6-C752E23A0274}" presName="sibTrans" presStyleLbl="sibTrans1D1" presStyleIdx="2" presStyleCnt="6"/>
      <dgm:spPr/>
      <dgm:t>
        <a:bodyPr/>
        <a:lstStyle/>
        <a:p>
          <a:endParaRPr lang="en-GB"/>
        </a:p>
      </dgm:t>
    </dgm:pt>
    <dgm:pt modelId="{F1B59174-BB7F-4280-8370-C92BCE8FC49B}" type="pres">
      <dgm:prSet presAssocID="{814CFDFC-262A-4243-8C23-3031943BBFB6}" presName="node" presStyleLbl="node1" presStyleIdx="3" presStyleCnt="6" custScaleX="163837" custScaleY="118731" custRadScaleRad="98641" custRadScaleInc="-117">
        <dgm:presLayoutVars>
          <dgm:bulletEnabled val="1"/>
        </dgm:presLayoutVars>
      </dgm:prSet>
      <dgm:spPr/>
      <dgm:t>
        <a:bodyPr/>
        <a:lstStyle/>
        <a:p>
          <a:endParaRPr lang="en-GB"/>
        </a:p>
      </dgm:t>
    </dgm:pt>
    <dgm:pt modelId="{58DE00D5-1325-4AD9-8C57-B40729155FE6}" type="pres">
      <dgm:prSet presAssocID="{814CFDFC-262A-4243-8C23-3031943BBFB6}" presName="spNode" presStyleCnt="0"/>
      <dgm:spPr/>
    </dgm:pt>
    <dgm:pt modelId="{7C67BFB3-92CC-4943-8E4E-3E26A69B70C3}" type="pres">
      <dgm:prSet presAssocID="{9BBE018E-989B-4345-BBC9-24AF1336B27E}" presName="sibTrans" presStyleLbl="sibTrans1D1" presStyleIdx="3" presStyleCnt="6"/>
      <dgm:spPr/>
      <dgm:t>
        <a:bodyPr/>
        <a:lstStyle/>
        <a:p>
          <a:endParaRPr lang="en-GB"/>
        </a:p>
      </dgm:t>
    </dgm:pt>
    <dgm:pt modelId="{52C1999B-37CC-4D8D-8F42-3B1FFA631B08}" type="pres">
      <dgm:prSet presAssocID="{1322D501-8E41-44E9-AD53-A20EDBAB530B}" presName="node" presStyleLbl="node1" presStyleIdx="4" presStyleCnt="6" custScaleX="151864" custRadScaleRad="100811" custRadScaleInc="50604">
        <dgm:presLayoutVars>
          <dgm:bulletEnabled val="1"/>
        </dgm:presLayoutVars>
      </dgm:prSet>
      <dgm:spPr/>
      <dgm:t>
        <a:bodyPr/>
        <a:lstStyle/>
        <a:p>
          <a:endParaRPr lang="en-GB"/>
        </a:p>
      </dgm:t>
    </dgm:pt>
    <dgm:pt modelId="{0A5051B8-F477-45E6-BF0C-49CF8F56881B}" type="pres">
      <dgm:prSet presAssocID="{1322D501-8E41-44E9-AD53-A20EDBAB530B}" presName="spNode" presStyleCnt="0"/>
      <dgm:spPr/>
    </dgm:pt>
    <dgm:pt modelId="{9A7FBC27-79E0-4963-8A55-9FEEAFC98D40}" type="pres">
      <dgm:prSet presAssocID="{AFF2F518-19A6-4445-910F-56C46B23D236}" presName="sibTrans" presStyleLbl="sibTrans1D1" presStyleIdx="4" presStyleCnt="6"/>
      <dgm:spPr/>
      <dgm:t>
        <a:bodyPr/>
        <a:lstStyle/>
        <a:p>
          <a:endParaRPr lang="en-GB"/>
        </a:p>
      </dgm:t>
    </dgm:pt>
    <dgm:pt modelId="{63B43598-80A3-4230-9059-7FF6ABAAA655}" type="pres">
      <dgm:prSet presAssocID="{8CBE956E-5609-4715-8D33-BE0AE2B4A413}" presName="node" presStyleLbl="node1" presStyleIdx="5" presStyleCnt="6" custScaleX="150042">
        <dgm:presLayoutVars>
          <dgm:bulletEnabled val="1"/>
        </dgm:presLayoutVars>
      </dgm:prSet>
      <dgm:spPr/>
      <dgm:t>
        <a:bodyPr/>
        <a:lstStyle/>
        <a:p>
          <a:endParaRPr lang="en-GB"/>
        </a:p>
      </dgm:t>
    </dgm:pt>
    <dgm:pt modelId="{1B83D303-29E0-4FFC-A963-627236F789EE}" type="pres">
      <dgm:prSet presAssocID="{8CBE956E-5609-4715-8D33-BE0AE2B4A413}" presName="spNode" presStyleCnt="0"/>
      <dgm:spPr/>
    </dgm:pt>
    <dgm:pt modelId="{312A0A7B-3F72-411F-82C4-930CFE90F186}" type="pres">
      <dgm:prSet presAssocID="{A956D613-26B2-4359-B815-F042744D8AD2}" presName="sibTrans" presStyleLbl="sibTrans1D1" presStyleIdx="5" presStyleCnt="6"/>
      <dgm:spPr/>
      <dgm:t>
        <a:bodyPr/>
        <a:lstStyle/>
        <a:p>
          <a:endParaRPr lang="en-GB"/>
        </a:p>
      </dgm:t>
    </dgm:pt>
  </dgm:ptLst>
  <dgm:cxnLst>
    <dgm:cxn modelId="{3855E3B3-8621-4D2B-9D67-A969483FEE96}" type="presOf" srcId="{9D8196F3-6EE0-4DC0-A3AB-12DE916551EF}" destId="{C40B7444-EF56-4499-863A-1E94CDE436F0}" srcOrd="0" destOrd="0" presId="urn:microsoft.com/office/officeart/2005/8/layout/cycle5"/>
    <dgm:cxn modelId="{76A8A22D-8688-43B4-86C1-954117CEB117}" type="presOf" srcId="{F4D4B2B5-1334-417D-94E6-C752E23A0274}" destId="{C617B9DE-F283-4306-9A94-93AB7F71241E}" srcOrd="0" destOrd="0" presId="urn:microsoft.com/office/officeart/2005/8/layout/cycle5"/>
    <dgm:cxn modelId="{F8149E7A-C5BB-4639-BD9C-550F5C9131A2}" type="presOf" srcId="{10CBCF0C-E0CE-4816-9EFD-79BF1A45C7CA}" destId="{771394E3-122C-4E8D-9BDF-DC77E087BBB6}" srcOrd="0" destOrd="0" presId="urn:microsoft.com/office/officeart/2005/8/layout/cycle5"/>
    <dgm:cxn modelId="{AE7718F3-18ED-402A-BBB6-A51C1B8E0735}" type="presOf" srcId="{814CFDFC-262A-4243-8C23-3031943BBFB6}" destId="{F1B59174-BB7F-4280-8370-C92BCE8FC49B}" srcOrd="0" destOrd="0" presId="urn:microsoft.com/office/officeart/2005/8/layout/cycle5"/>
    <dgm:cxn modelId="{54800C42-8917-40B6-BF8D-A314848B0708}" type="presOf" srcId="{AFF2F518-19A6-4445-910F-56C46B23D236}" destId="{9A7FBC27-79E0-4963-8A55-9FEEAFC98D40}" srcOrd="0" destOrd="0" presId="urn:microsoft.com/office/officeart/2005/8/layout/cycle5"/>
    <dgm:cxn modelId="{19E4DB29-6426-4094-8AF8-C3D275BE7594}" type="presOf" srcId="{1D94B371-F566-463A-85CC-87B987507294}" destId="{729AC451-7135-4E5E-A8E5-61F584175292}" srcOrd="0" destOrd="0" presId="urn:microsoft.com/office/officeart/2005/8/layout/cycle5"/>
    <dgm:cxn modelId="{F3E3675F-33FC-4FD2-B594-2C7E5F360DA2}" type="presOf" srcId="{460A4A4C-917B-45BA-BC0D-2E5B9AC41DE6}" destId="{D11F0DF4-73CE-4A71-A405-93981F51BA62}" srcOrd="0" destOrd="0" presId="urn:microsoft.com/office/officeart/2005/8/layout/cycle5"/>
    <dgm:cxn modelId="{3393EB30-4690-4D89-BE07-12FBCBDFD586}" type="presOf" srcId="{A956D613-26B2-4359-B815-F042744D8AD2}" destId="{312A0A7B-3F72-411F-82C4-930CFE90F186}" srcOrd="0" destOrd="0" presId="urn:microsoft.com/office/officeart/2005/8/layout/cycle5"/>
    <dgm:cxn modelId="{C735E156-9FFB-4500-8763-81CA22193F35}" type="presOf" srcId="{755D5700-48D1-43C5-9927-F33E86F1EDF5}" destId="{22F9E0D4-4AE6-439E-B532-2FF4F06CE918}" srcOrd="0" destOrd="0" presId="urn:microsoft.com/office/officeart/2005/8/layout/cycle5"/>
    <dgm:cxn modelId="{1BA3471A-F77A-4E01-A8C3-42DECEC58BC6}" srcId="{10CBCF0C-E0CE-4816-9EFD-79BF1A45C7CA}" destId="{460A4A4C-917B-45BA-BC0D-2E5B9AC41DE6}" srcOrd="1" destOrd="0" parTransId="{B4AC8CE1-572A-43C1-9D48-6FB2E99930AC}" sibTransId="{9D8196F3-6EE0-4DC0-A3AB-12DE916551EF}"/>
    <dgm:cxn modelId="{FBD0284E-28C4-458A-84D8-5E36E39E7F6A}" srcId="{10CBCF0C-E0CE-4816-9EFD-79BF1A45C7CA}" destId="{94EFE850-00CB-4D84-A0AC-CCE87A94DC71}" srcOrd="0" destOrd="0" parTransId="{D0864015-ABDD-480F-9870-D6713D99352E}" sibTransId="{1D94B371-F566-463A-85CC-87B987507294}"/>
    <dgm:cxn modelId="{1D1C7148-289B-4A5F-B2CC-72DB99560F9A}" type="presOf" srcId="{9BBE018E-989B-4345-BBC9-24AF1336B27E}" destId="{7C67BFB3-92CC-4943-8E4E-3E26A69B70C3}" srcOrd="0" destOrd="0" presId="urn:microsoft.com/office/officeart/2005/8/layout/cycle5"/>
    <dgm:cxn modelId="{9DE34D6A-9274-41AF-AE25-4383812437F4}" srcId="{10CBCF0C-E0CE-4816-9EFD-79BF1A45C7CA}" destId="{755D5700-48D1-43C5-9927-F33E86F1EDF5}" srcOrd="2" destOrd="0" parTransId="{7FFE2BC6-14A9-457C-931C-E2FFFF23E557}" sibTransId="{F4D4B2B5-1334-417D-94E6-C752E23A0274}"/>
    <dgm:cxn modelId="{F208F4E9-606A-46EA-B893-919E90D8C29B}" type="presOf" srcId="{8CBE956E-5609-4715-8D33-BE0AE2B4A413}" destId="{63B43598-80A3-4230-9059-7FF6ABAAA655}" srcOrd="0" destOrd="0" presId="urn:microsoft.com/office/officeart/2005/8/layout/cycle5"/>
    <dgm:cxn modelId="{2667F573-7ACD-40B8-ADFA-30791B0F5B32}" srcId="{10CBCF0C-E0CE-4816-9EFD-79BF1A45C7CA}" destId="{8CBE956E-5609-4715-8D33-BE0AE2B4A413}" srcOrd="5" destOrd="0" parTransId="{9A1F5F27-7D14-43D6-B256-F52F185F93AD}" sibTransId="{A956D613-26B2-4359-B815-F042744D8AD2}"/>
    <dgm:cxn modelId="{FBF1BAA1-5E34-4F75-A8C6-8CA3E7381607}" type="presOf" srcId="{1322D501-8E41-44E9-AD53-A20EDBAB530B}" destId="{52C1999B-37CC-4D8D-8F42-3B1FFA631B08}" srcOrd="0" destOrd="0" presId="urn:microsoft.com/office/officeart/2005/8/layout/cycle5"/>
    <dgm:cxn modelId="{C2B7F006-3628-4B42-8D69-998F6C1CAF76}" srcId="{10CBCF0C-E0CE-4816-9EFD-79BF1A45C7CA}" destId="{814CFDFC-262A-4243-8C23-3031943BBFB6}" srcOrd="3" destOrd="0" parTransId="{3759CDDB-48CE-4734-BBCB-110D087B0B1F}" sibTransId="{9BBE018E-989B-4345-BBC9-24AF1336B27E}"/>
    <dgm:cxn modelId="{2738C963-21D6-4246-AF7C-69AC99BC2D5F}" type="presOf" srcId="{94EFE850-00CB-4D84-A0AC-CCE87A94DC71}" destId="{17FFEEEE-1C89-40B9-8FF2-D476697323C9}" srcOrd="0" destOrd="0" presId="urn:microsoft.com/office/officeart/2005/8/layout/cycle5"/>
    <dgm:cxn modelId="{97AE37E7-D3D7-48FB-8297-14C06659E863}" srcId="{10CBCF0C-E0CE-4816-9EFD-79BF1A45C7CA}" destId="{1322D501-8E41-44E9-AD53-A20EDBAB530B}" srcOrd="4" destOrd="0" parTransId="{0BE56B96-CB8B-486E-872B-AC3423288795}" sibTransId="{AFF2F518-19A6-4445-910F-56C46B23D236}"/>
    <dgm:cxn modelId="{AE3EF52F-671D-436F-8934-6C39759AE0FB}" type="presParOf" srcId="{771394E3-122C-4E8D-9BDF-DC77E087BBB6}" destId="{17FFEEEE-1C89-40B9-8FF2-D476697323C9}" srcOrd="0" destOrd="0" presId="urn:microsoft.com/office/officeart/2005/8/layout/cycle5"/>
    <dgm:cxn modelId="{48FCE9DF-BCCF-45A1-97A2-409FF3C681D2}" type="presParOf" srcId="{771394E3-122C-4E8D-9BDF-DC77E087BBB6}" destId="{AD14550E-2F74-44DC-98FE-190D8000F1F7}" srcOrd="1" destOrd="0" presId="urn:microsoft.com/office/officeart/2005/8/layout/cycle5"/>
    <dgm:cxn modelId="{D3EFB8CD-DF42-4B01-A685-E50A18AFDA82}" type="presParOf" srcId="{771394E3-122C-4E8D-9BDF-DC77E087BBB6}" destId="{729AC451-7135-4E5E-A8E5-61F584175292}" srcOrd="2" destOrd="0" presId="urn:microsoft.com/office/officeart/2005/8/layout/cycle5"/>
    <dgm:cxn modelId="{6E51E7CB-50F4-4946-A7CE-394BE2948D88}" type="presParOf" srcId="{771394E3-122C-4E8D-9BDF-DC77E087BBB6}" destId="{D11F0DF4-73CE-4A71-A405-93981F51BA62}" srcOrd="3" destOrd="0" presId="urn:microsoft.com/office/officeart/2005/8/layout/cycle5"/>
    <dgm:cxn modelId="{6EBDADC7-9837-4DE1-ABC5-D1D06094D949}" type="presParOf" srcId="{771394E3-122C-4E8D-9BDF-DC77E087BBB6}" destId="{8FAB066A-2465-4D90-A971-63C6A0BA8D39}" srcOrd="4" destOrd="0" presId="urn:microsoft.com/office/officeart/2005/8/layout/cycle5"/>
    <dgm:cxn modelId="{F8671881-CB2D-4DF2-9596-9B08DB133C9B}" type="presParOf" srcId="{771394E3-122C-4E8D-9BDF-DC77E087BBB6}" destId="{C40B7444-EF56-4499-863A-1E94CDE436F0}" srcOrd="5" destOrd="0" presId="urn:microsoft.com/office/officeart/2005/8/layout/cycle5"/>
    <dgm:cxn modelId="{264B1348-BCC0-4DC7-AD4B-87D96FCC6427}" type="presParOf" srcId="{771394E3-122C-4E8D-9BDF-DC77E087BBB6}" destId="{22F9E0D4-4AE6-439E-B532-2FF4F06CE918}" srcOrd="6" destOrd="0" presId="urn:microsoft.com/office/officeart/2005/8/layout/cycle5"/>
    <dgm:cxn modelId="{6A338E2C-3097-4BF7-89C2-57EE3FBB33B5}" type="presParOf" srcId="{771394E3-122C-4E8D-9BDF-DC77E087BBB6}" destId="{14DFB8C0-DC9A-496F-BE99-6A3C04F8AC57}" srcOrd="7" destOrd="0" presId="urn:microsoft.com/office/officeart/2005/8/layout/cycle5"/>
    <dgm:cxn modelId="{6CA0B88D-157A-458F-8370-7EDEF2444215}" type="presParOf" srcId="{771394E3-122C-4E8D-9BDF-DC77E087BBB6}" destId="{C617B9DE-F283-4306-9A94-93AB7F71241E}" srcOrd="8" destOrd="0" presId="urn:microsoft.com/office/officeart/2005/8/layout/cycle5"/>
    <dgm:cxn modelId="{238E6017-AF24-40DC-AADF-6785A73E6F19}" type="presParOf" srcId="{771394E3-122C-4E8D-9BDF-DC77E087BBB6}" destId="{F1B59174-BB7F-4280-8370-C92BCE8FC49B}" srcOrd="9" destOrd="0" presId="urn:microsoft.com/office/officeart/2005/8/layout/cycle5"/>
    <dgm:cxn modelId="{FF0D4F23-D888-4E50-A8B1-BDB54BED45D9}" type="presParOf" srcId="{771394E3-122C-4E8D-9BDF-DC77E087BBB6}" destId="{58DE00D5-1325-4AD9-8C57-B40729155FE6}" srcOrd="10" destOrd="0" presId="urn:microsoft.com/office/officeart/2005/8/layout/cycle5"/>
    <dgm:cxn modelId="{9C4138BB-484B-420C-A9E9-C24919801EED}" type="presParOf" srcId="{771394E3-122C-4E8D-9BDF-DC77E087BBB6}" destId="{7C67BFB3-92CC-4943-8E4E-3E26A69B70C3}" srcOrd="11" destOrd="0" presId="urn:microsoft.com/office/officeart/2005/8/layout/cycle5"/>
    <dgm:cxn modelId="{DD922EA1-76DF-47EE-AC25-63228D1C0306}" type="presParOf" srcId="{771394E3-122C-4E8D-9BDF-DC77E087BBB6}" destId="{52C1999B-37CC-4D8D-8F42-3B1FFA631B08}" srcOrd="12" destOrd="0" presId="urn:microsoft.com/office/officeart/2005/8/layout/cycle5"/>
    <dgm:cxn modelId="{7A2AFD73-5AF6-4C48-8158-71B8F1441124}" type="presParOf" srcId="{771394E3-122C-4E8D-9BDF-DC77E087BBB6}" destId="{0A5051B8-F477-45E6-BF0C-49CF8F56881B}" srcOrd="13" destOrd="0" presId="urn:microsoft.com/office/officeart/2005/8/layout/cycle5"/>
    <dgm:cxn modelId="{D6555A75-64E7-4ECA-B4E2-B2ABC47C60B9}" type="presParOf" srcId="{771394E3-122C-4E8D-9BDF-DC77E087BBB6}" destId="{9A7FBC27-79E0-4963-8A55-9FEEAFC98D40}" srcOrd="14" destOrd="0" presId="urn:microsoft.com/office/officeart/2005/8/layout/cycle5"/>
    <dgm:cxn modelId="{2A21756E-714F-4506-96FA-FE638A18069C}" type="presParOf" srcId="{771394E3-122C-4E8D-9BDF-DC77E087BBB6}" destId="{63B43598-80A3-4230-9059-7FF6ABAAA655}" srcOrd="15" destOrd="0" presId="urn:microsoft.com/office/officeart/2005/8/layout/cycle5"/>
    <dgm:cxn modelId="{D7FBDFFD-1177-4E41-97E1-7CB98B30A860}" type="presParOf" srcId="{771394E3-122C-4E8D-9BDF-DC77E087BBB6}" destId="{1B83D303-29E0-4FFC-A963-627236F789EE}" srcOrd="16" destOrd="0" presId="urn:microsoft.com/office/officeart/2005/8/layout/cycle5"/>
    <dgm:cxn modelId="{01AB2F1B-316E-42CF-B649-C3C2AD89776D}" type="presParOf" srcId="{771394E3-122C-4E8D-9BDF-DC77E087BBB6}" destId="{312A0A7B-3F72-411F-82C4-930CFE90F18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EEEE-1C89-40B9-8FF2-D476697323C9}">
      <dsp:nvSpPr>
        <dsp:cNvPr id="0" name=""/>
        <dsp:cNvSpPr/>
      </dsp:nvSpPr>
      <dsp:spPr>
        <a:xfrm>
          <a:off x="3250854" y="-42269"/>
          <a:ext cx="1758517"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Ask </a:t>
          </a:r>
          <a:r>
            <a:rPr lang="en-GB" sz="2000" kern="1200" dirty="0"/>
            <a:t>questions</a:t>
          </a:r>
        </a:p>
      </dsp:txBody>
      <dsp:txXfrm>
        <a:off x="3296509" y="3386"/>
        <a:ext cx="1667207" cy="843934"/>
      </dsp:txXfrm>
    </dsp:sp>
    <dsp:sp modelId="{729AC451-7135-4E5E-A8E5-61F584175292}">
      <dsp:nvSpPr>
        <dsp:cNvPr id="0" name=""/>
        <dsp:cNvSpPr/>
      </dsp:nvSpPr>
      <dsp:spPr>
        <a:xfrm>
          <a:off x="1925969" y="425352"/>
          <a:ext cx="4408288" cy="4408288"/>
        </a:xfrm>
        <a:custGeom>
          <a:avLst/>
          <a:gdLst/>
          <a:ahLst/>
          <a:cxnLst/>
          <a:rect l="0" t="0" r="0" b="0"/>
          <a:pathLst>
            <a:path>
              <a:moveTo>
                <a:pt x="3228800" y="252649"/>
              </a:moveTo>
              <a:arcTo wR="2204144" hR="2204144" stAng="17862137"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1F0DF4-73CE-4A71-A405-93981F51BA62}">
      <dsp:nvSpPr>
        <dsp:cNvPr id="0" name=""/>
        <dsp:cNvSpPr/>
      </dsp:nvSpPr>
      <dsp:spPr>
        <a:xfrm>
          <a:off x="5319539" y="1059802"/>
          <a:ext cx="1438836"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Collect </a:t>
          </a:r>
          <a:r>
            <a:rPr lang="en-GB" sz="2000" kern="1200" dirty="0"/>
            <a:t>data</a:t>
          </a:r>
        </a:p>
      </dsp:txBody>
      <dsp:txXfrm>
        <a:off x="5365194" y="1105457"/>
        <a:ext cx="1347526" cy="843934"/>
      </dsp:txXfrm>
    </dsp:sp>
    <dsp:sp modelId="{C40B7444-EF56-4499-863A-1E94CDE436F0}">
      <dsp:nvSpPr>
        <dsp:cNvPr id="0" name=""/>
        <dsp:cNvSpPr/>
      </dsp:nvSpPr>
      <dsp:spPr>
        <a:xfrm>
          <a:off x="1928420" y="433450"/>
          <a:ext cx="4408288" cy="4408288"/>
        </a:xfrm>
        <a:custGeom>
          <a:avLst/>
          <a:gdLst/>
          <a:ahLst/>
          <a:cxnLst/>
          <a:rect l="0" t="0" r="0" b="0"/>
          <a:pathLst>
            <a:path>
              <a:moveTo>
                <a:pt x="4355209" y="1723346"/>
              </a:moveTo>
              <a:arcTo wR="2204144" hR="2204144" stAng="20844034" swAng="79086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F9E0D4-4AE6-439E-B532-2FF4F06CE918}">
      <dsp:nvSpPr>
        <dsp:cNvPr id="0" name=""/>
        <dsp:cNvSpPr/>
      </dsp:nvSpPr>
      <dsp:spPr>
        <a:xfrm>
          <a:off x="5194301" y="2827053"/>
          <a:ext cx="2080989" cy="935244"/>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Process </a:t>
          </a:r>
          <a:r>
            <a:rPr lang="en-GB" sz="2000" kern="1200" dirty="0"/>
            <a:t>&amp; present data</a:t>
          </a:r>
        </a:p>
      </dsp:txBody>
      <dsp:txXfrm>
        <a:off x="5239956" y="2872708"/>
        <a:ext cx="1989679" cy="843934"/>
      </dsp:txXfrm>
    </dsp:sp>
    <dsp:sp modelId="{C617B9DE-F283-4306-9A94-93AB7F71241E}">
      <dsp:nvSpPr>
        <dsp:cNvPr id="0" name=""/>
        <dsp:cNvSpPr/>
      </dsp:nvSpPr>
      <dsp:spPr>
        <a:xfrm>
          <a:off x="1967826" y="363927"/>
          <a:ext cx="4408288" cy="4408288"/>
        </a:xfrm>
        <a:custGeom>
          <a:avLst/>
          <a:gdLst/>
          <a:ahLst/>
          <a:cxnLst/>
          <a:rect l="0" t="0" r="0" b="0"/>
          <a:pathLst>
            <a:path>
              <a:moveTo>
                <a:pt x="3941380" y="3560705"/>
              </a:moveTo>
              <a:arcTo wR="2204144" hR="2204144" stAng="2279120" swAng="94564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B59174-BB7F-4280-8370-C92BCE8FC49B}">
      <dsp:nvSpPr>
        <dsp:cNvPr id="0" name=""/>
        <dsp:cNvSpPr/>
      </dsp:nvSpPr>
      <dsp:spPr>
        <a:xfrm>
          <a:off x="2952327" y="4248473"/>
          <a:ext cx="2357347" cy="11104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Analysis and application of wider understanding</a:t>
          </a:r>
          <a:endParaRPr lang="en-GB" sz="1800" kern="1200" dirty="0">
            <a:solidFill>
              <a:schemeClr val="bg1"/>
            </a:solidFill>
          </a:endParaRPr>
        </a:p>
      </dsp:txBody>
      <dsp:txXfrm>
        <a:off x="3006533" y="4302679"/>
        <a:ext cx="2248935" cy="1002012"/>
      </dsp:txXfrm>
    </dsp:sp>
    <dsp:sp modelId="{7C67BFB3-92CC-4943-8E4E-3E26A69B70C3}">
      <dsp:nvSpPr>
        <dsp:cNvPr id="0" name=""/>
        <dsp:cNvSpPr/>
      </dsp:nvSpPr>
      <dsp:spPr>
        <a:xfrm>
          <a:off x="1845647" y="341399"/>
          <a:ext cx="4408288" cy="4408288"/>
        </a:xfrm>
        <a:custGeom>
          <a:avLst/>
          <a:gdLst/>
          <a:ahLst/>
          <a:cxnLst/>
          <a:rect l="0" t="0" r="0" b="0"/>
          <a:pathLst>
            <a:path>
              <a:moveTo>
                <a:pt x="953142" y="4018874"/>
              </a:moveTo>
              <a:arcTo wR="2204144" hR="2204144" stAng="7474849" swAng="85962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C1999B-37CC-4D8D-8F42-3B1FFA631B08}">
      <dsp:nvSpPr>
        <dsp:cNvPr id="0" name=""/>
        <dsp:cNvSpPr/>
      </dsp:nvSpPr>
      <dsp:spPr>
        <a:xfrm>
          <a:off x="947962" y="2917445"/>
          <a:ext cx="2185075"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Draw </a:t>
          </a:r>
          <a:r>
            <a:rPr lang="en-GB" sz="2000" kern="1200" dirty="0"/>
            <a:t>conclusions</a:t>
          </a:r>
        </a:p>
      </dsp:txBody>
      <dsp:txXfrm>
        <a:off x="993617" y="2963100"/>
        <a:ext cx="2093765" cy="843934"/>
      </dsp:txXfrm>
    </dsp:sp>
    <dsp:sp modelId="{9A7FBC27-79E0-4963-8A55-9FEEAFC98D40}">
      <dsp:nvSpPr>
        <dsp:cNvPr id="0" name=""/>
        <dsp:cNvSpPr/>
      </dsp:nvSpPr>
      <dsp:spPr>
        <a:xfrm>
          <a:off x="1913019" y="466943"/>
          <a:ext cx="4408288" cy="4408288"/>
        </a:xfrm>
        <a:custGeom>
          <a:avLst/>
          <a:gdLst/>
          <a:ahLst/>
          <a:cxnLst/>
          <a:rect l="0" t="0" r="0" b="0"/>
          <a:pathLst>
            <a:path>
              <a:moveTo>
                <a:pt x="857" y="2265606"/>
              </a:moveTo>
              <a:arcTo wR="2204144" hR="2204144" stAng="10704125" swAng="87838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43598-80A3-4230-9059-7FF6ABAAA655}">
      <dsp:nvSpPr>
        <dsp:cNvPr id="0" name=""/>
        <dsp:cNvSpPr/>
      </dsp:nvSpPr>
      <dsp:spPr>
        <a:xfrm>
          <a:off x="1141838" y="1059802"/>
          <a:ext cx="215885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Evaluate the process</a:t>
          </a:r>
          <a:endParaRPr lang="en-GB" sz="2000" kern="1200" dirty="0"/>
        </a:p>
      </dsp:txBody>
      <dsp:txXfrm>
        <a:off x="1187493" y="1105457"/>
        <a:ext cx="2067549" cy="843934"/>
      </dsp:txXfrm>
    </dsp:sp>
    <dsp:sp modelId="{312A0A7B-3F72-411F-82C4-930CFE90F186}">
      <dsp:nvSpPr>
        <dsp:cNvPr id="0" name=""/>
        <dsp:cNvSpPr/>
      </dsp:nvSpPr>
      <dsp:spPr>
        <a:xfrm>
          <a:off x="1925969" y="425352"/>
          <a:ext cx="4408288" cy="4408288"/>
        </a:xfrm>
        <a:custGeom>
          <a:avLst/>
          <a:gdLst/>
          <a:ahLst/>
          <a:cxnLst/>
          <a:rect l="0" t="0" r="0" b="0"/>
          <a:pathLst>
            <a:path>
              <a:moveTo>
                <a:pt x="775673" y="525536"/>
              </a:moveTo>
              <a:arcTo wR="2204144" hR="2204144" stAng="13776162"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51550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40404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292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55731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563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1577176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410398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3466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309817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59180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D796DB-5AB4-4DD8-B4A4-08CDE71AF59C}"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157569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D796DB-5AB4-4DD8-B4A4-08CDE71AF59C}" type="datetimeFigureOut">
              <a:rPr lang="en-GB" smtClean="0"/>
              <a:t>30/05/2017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83693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D796DB-5AB4-4DD8-B4A4-08CDE71AF59C}" type="datetimeFigureOut">
              <a:rPr lang="en-GB" smtClean="0"/>
              <a:t>30/05/2017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09821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796DB-5AB4-4DD8-B4A4-08CDE71AF59C}" type="datetimeFigureOut">
              <a:rPr lang="en-GB" smtClean="0"/>
              <a:t>30/05/2017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3349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796DB-5AB4-4DD8-B4A4-08CDE71AF59C}"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165540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796DB-5AB4-4DD8-B4A4-08CDE71AF59C}"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335207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5/30/2017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47245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Applied Fieldwork Enquiry</a:t>
            </a:r>
            <a:endParaRPr lang="en-GB" dirty="0"/>
          </a:p>
        </p:txBody>
      </p:sp>
      <p:sp>
        <p:nvSpPr>
          <p:cNvPr id="3" name="Subtitle 2"/>
          <p:cNvSpPr>
            <a:spLocks noGrp="1"/>
          </p:cNvSpPr>
          <p:nvPr>
            <p:ph type="subTitle" idx="1"/>
          </p:nvPr>
        </p:nvSpPr>
        <p:spPr/>
        <p:txBody>
          <a:bodyPr/>
          <a:lstStyle/>
          <a:p>
            <a:r>
              <a:rPr lang="en-GB" dirty="0" smtClean="0"/>
              <a:t>3. Data processing and presentation</a:t>
            </a:r>
            <a:endParaRPr lang="en-GB" dirty="0"/>
          </a:p>
        </p:txBody>
      </p:sp>
    </p:spTree>
    <p:extLst>
      <p:ext uri="{BB962C8B-B14F-4D97-AF65-F5344CB8AC3E}">
        <p14:creationId xmlns:p14="http://schemas.microsoft.com/office/powerpoint/2010/main" val="267561120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 graphs and histograms</a:t>
            </a:r>
            <a:endParaRPr lang="en-GB" dirty="0"/>
          </a:p>
        </p:txBody>
      </p:sp>
      <p:sp>
        <p:nvSpPr>
          <p:cNvPr id="3" name="Content Placeholder 2"/>
          <p:cNvSpPr>
            <a:spLocks noGrp="1"/>
          </p:cNvSpPr>
          <p:nvPr>
            <p:ph sz="half" idx="1"/>
          </p:nvPr>
        </p:nvSpPr>
        <p:spPr>
          <a:xfrm>
            <a:off x="609600" y="1344598"/>
            <a:ext cx="3088109" cy="3880772"/>
          </a:xfrm>
        </p:spPr>
        <p:txBody>
          <a:bodyPr/>
          <a:lstStyle/>
          <a:p>
            <a:pPr marL="0" indent="0">
              <a:buNone/>
            </a:pPr>
            <a:r>
              <a:rPr lang="en-GB" sz="2400" dirty="0" smtClean="0"/>
              <a:t>Bar graphs show </a:t>
            </a:r>
            <a:r>
              <a:rPr lang="en-GB" sz="2400" b="1" dirty="0" smtClean="0"/>
              <a:t>discontinuous</a:t>
            </a:r>
            <a:r>
              <a:rPr lang="en-GB" sz="2400" dirty="0" smtClean="0"/>
              <a:t> data, e.g. for different sites</a:t>
            </a:r>
          </a:p>
          <a:p>
            <a:pPr marL="0" indent="0">
              <a:buNone/>
            </a:pPr>
            <a:endParaRPr lang="en-GB" dirty="0"/>
          </a:p>
        </p:txBody>
      </p:sp>
      <p:sp>
        <p:nvSpPr>
          <p:cNvPr id="4" name="Content Placeholder 3"/>
          <p:cNvSpPr>
            <a:spLocks noGrp="1"/>
          </p:cNvSpPr>
          <p:nvPr>
            <p:ph sz="half" idx="2"/>
          </p:nvPr>
        </p:nvSpPr>
        <p:spPr>
          <a:xfrm>
            <a:off x="4408116" y="1347898"/>
            <a:ext cx="3088110" cy="3880773"/>
          </a:xfrm>
        </p:spPr>
        <p:txBody>
          <a:bodyPr>
            <a:normAutofit/>
          </a:bodyPr>
          <a:lstStyle/>
          <a:p>
            <a:pPr marL="0" indent="0">
              <a:buNone/>
            </a:pPr>
            <a:r>
              <a:rPr lang="en-GB" sz="2400" dirty="0" smtClean="0"/>
              <a:t>Histograms show </a:t>
            </a:r>
            <a:r>
              <a:rPr lang="en-GB" sz="2400" b="1" dirty="0" smtClean="0"/>
              <a:t>continuous</a:t>
            </a:r>
            <a:r>
              <a:rPr lang="en-GB" sz="2400" dirty="0" smtClean="0"/>
              <a:t> data, e.g. pebble size categories at a single site</a:t>
            </a:r>
            <a:endParaRPr lang="en-GB" sz="2400" dirty="0"/>
          </a:p>
        </p:txBody>
      </p:sp>
      <p:sp>
        <p:nvSpPr>
          <p:cNvPr id="8" name="TextBox 7"/>
          <p:cNvSpPr txBox="1"/>
          <p:nvPr/>
        </p:nvSpPr>
        <p:spPr>
          <a:xfrm>
            <a:off x="1410502" y="3573016"/>
            <a:ext cx="1486304" cy="523220"/>
          </a:xfrm>
          <a:prstGeom prst="rect">
            <a:avLst/>
          </a:prstGeom>
          <a:noFill/>
        </p:spPr>
        <p:txBody>
          <a:bodyPr wrap="none" rtlCol="0">
            <a:spAutoFit/>
          </a:bodyPr>
          <a:lstStyle/>
          <a:p>
            <a:r>
              <a:rPr lang="en-GB" sz="1400" b="1" dirty="0" smtClean="0">
                <a:solidFill>
                  <a:srgbClr val="FF0000"/>
                </a:solidFill>
              </a:rPr>
              <a:t>Leave a gap </a:t>
            </a:r>
          </a:p>
          <a:p>
            <a:r>
              <a:rPr lang="en-GB" sz="1400" b="1" dirty="0" smtClean="0">
                <a:solidFill>
                  <a:srgbClr val="FF0000"/>
                </a:solidFill>
              </a:rPr>
              <a:t>between the bars</a:t>
            </a:r>
            <a:endParaRPr lang="en-GB" sz="1400" b="1" dirty="0">
              <a:solidFill>
                <a:srgbClr val="FF0000"/>
              </a:solidFill>
            </a:endParaRPr>
          </a:p>
        </p:txBody>
      </p:sp>
      <p:pic>
        <p:nvPicPr>
          <p:cNvPr id="2050" name="Picture 2" descr="C:\Users\Random Guy A\Downloads\chart (1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294482"/>
            <a:ext cx="3024336"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Random Guy A\Downloads\chart (2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294482"/>
            <a:ext cx="3024336"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7058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Divided bars and percentage bars</a:t>
            </a:r>
            <a:endParaRPr lang="en-GB" dirty="0"/>
          </a:p>
        </p:txBody>
      </p:sp>
      <p:sp>
        <p:nvSpPr>
          <p:cNvPr id="3" name="Content Placeholder 2"/>
          <p:cNvSpPr>
            <a:spLocks noGrp="1"/>
          </p:cNvSpPr>
          <p:nvPr>
            <p:ph sz="half" idx="1"/>
          </p:nvPr>
        </p:nvSpPr>
        <p:spPr>
          <a:xfrm>
            <a:off x="611560" y="2182064"/>
            <a:ext cx="3088109" cy="3880772"/>
          </a:xfrm>
        </p:spPr>
        <p:txBody>
          <a:bodyPr/>
          <a:lstStyle/>
          <a:p>
            <a:pPr marL="0" indent="0">
              <a:buNone/>
            </a:pPr>
            <a:r>
              <a:rPr lang="en-GB" dirty="0" smtClean="0"/>
              <a:t>Divided bars are used to sub-divide separate categories</a:t>
            </a:r>
          </a:p>
          <a:p>
            <a:pPr marL="0" indent="0">
              <a:buNone/>
            </a:pPr>
            <a:endParaRPr lang="en-GB" dirty="0"/>
          </a:p>
        </p:txBody>
      </p:sp>
      <p:sp>
        <p:nvSpPr>
          <p:cNvPr id="4" name="Content Placeholder 3"/>
          <p:cNvSpPr>
            <a:spLocks noGrp="1"/>
          </p:cNvSpPr>
          <p:nvPr>
            <p:ph sz="half" idx="2"/>
          </p:nvPr>
        </p:nvSpPr>
        <p:spPr>
          <a:xfrm>
            <a:off x="4932968" y="2133890"/>
            <a:ext cx="3088110" cy="3880773"/>
          </a:xfrm>
        </p:spPr>
        <p:txBody>
          <a:bodyPr/>
          <a:lstStyle/>
          <a:p>
            <a:pPr marL="0" indent="0">
              <a:buNone/>
            </a:pPr>
            <a:r>
              <a:rPr lang="en-GB" dirty="0" smtClean="0"/>
              <a:t>Percentage bars show the percentage of each sub-division</a:t>
            </a:r>
            <a:endParaRPr lang="en-GB" dirty="0"/>
          </a:p>
        </p:txBody>
      </p:sp>
      <p:pic>
        <p:nvPicPr>
          <p:cNvPr id="9218" name="Picture 2" descr="Example of a divided bar chart: a key is includ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3" y="3284983"/>
            <a:ext cx="3029288" cy="2612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Example of a percentage bar chart, using the same data as the divided bar chart ab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130" y="3264510"/>
            <a:ext cx="3053027" cy="26332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8129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471160"/>
            <a:ext cx="6347714" cy="1320800"/>
          </a:xfrm>
        </p:spPr>
        <p:txBody>
          <a:bodyPr/>
          <a:lstStyle/>
          <a:p>
            <a:r>
              <a:rPr lang="en-GB" dirty="0" smtClean="0"/>
              <a:t>Pie chart</a:t>
            </a:r>
            <a:endParaRPr lang="en-GB" dirty="0"/>
          </a:p>
        </p:txBody>
      </p:sp>
      <p:sp>
        <p:nvSpPr>
          <p:cNvPr id="6" name="TextBox 5"/>
          <p:cNvSpPr txBox="1"/>
          <p:nvPr/>
        </p:nvSpPr>
        <p:spPr>
          <a:xfrm>
            <a:off x="611560" y="1254966"/>
            <a:ext cx="5976664" cy="646331"/>
          </a:xfrm>
          <a:prstGeom prst="rect">
            <a:avLst/>
          </a:prstGeom>
          <a:noFill/>
        </p:spPr>
        <p:txBody>
          <a:bodyPr wrap="square" rtlCol="0">
            <a:spAutoFit/>
          </a:bodyPr>
          <a:lstStyle/>
          <a:p>
            <a:r>
              <a:rPr lang="en-GB" dirty="0" smtClean="0">
                <a:solidFill>
                  <a:schemeClr val="tx1">
                    <a:lumMod val="75000"/>
                    <a:lumOff val="25000"/>
                  </a:schemeClr>
                </a:solidFill>
              </a:rPr>
              <a:t>Pie charts are circles divided into sectors. Each sector represents a percentage.</a:t>
            </a:r>
            <a:endParaRPr lang="en-GB" dirty="0">
              <a:solidFill>
                <a:schemeClr val="tx1">
                  <a:lumMod val="75000"/>
                  <a:lumOff val="2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071012"/>
            <a:ext cx="4104456" cy="4104456"/>
          </a:xfrm>
          <a:prstGeom prst="rect">
            <a:avLst/>
          </a:prstGeom>
          <a:ln w="15875">
            <a:solidFill>
              <a:schemeClr val="tx1"/>
            </a:solidFill>
          </a:ln>
        </p:spPr>
      </p:pic>
    </p:spTree>
    <p:extLst>
      <p:ext uri="{BB962C8B-B14F-4D97-AF65-F5344CB8AC3E}">
        <p14:creationId xmlns:p14="http://schemas.microsoft.com/office/powerpoint/2010/main" val="247213814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 graph</a:t>
            </a:r>
            <a:endParaRPr lang="en-GB" dirty="0"/>
          </a:p>
        </p:txBody>
      </p:sp>
      <p:pic>
        <p:nvPicPr>
          <p:cNvPr id="11266" name="Picture 2" descr="A river channel profile: an unusual lin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86" y="1930400"/>
            <a:ext cx="6849578" cy="4096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986" y="1340768"/>
            <a:ext cx="7284687" cy="369332"/>
          </a:xfrm>
          <a:prstGeom prst="rect">
            <a:avLst/>
          </a:prstGeom>
          <a:noFill/>
        </p:spPr>
        <p:txBody>
          <a:bodyPr wrap="none" rtlCol="0">
            <a:spAutoFit/>
          </a:bodyPr>
          <a:lstStyle/>
          <a:p>
            <a:r>
              <a:rPr lang="en-GB" dirty="0" smtClean="0"/>
              <a:t>Line graphs are used to show continuous data, usually over distance or time</a:t>
            </a:r>
            <a:endParaRPr lang="en-GB" dirty="0"/>
          </a:p>
        </p:txBody>
      </p:sp>
    </p:spTree>
    <p:extLst>
      <p:ext uri="{BB962C8B-B14F-4D97-AF65-F5344CB8AC3E}">
        <p14:creationId xmlns:p14="http://schemas.microsoft.com/office/powerpoint/2010/main" val="237330282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Scatter graph</a:t>
            </a:r>
            <a:endParaRPr lang="en-GB" dirty="0"/>
          </a:p>
        </p:txBody>
      </p:sp>
      <p:pic>
        <p:nvPicPr>
          <p:cNvPr id="12290" name="Picture 2" descr="Example of a scatter graph: a line of best-fit has been add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039" y="2060848"/>
            <a:ext cx="4558879" cy="3920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2541" y="1340768"/>
            <a:ext cx="7395294" cy="923330"/>
          </a:xfrm>
          <a:prstGeom prst="rect">
            <a:avLst/>
          </a:prstGeom>
          <a:noFill/>
        </p:spPr>
        <p:txBody>
          <a:bodyPr wrap="none" rtlCol="0">
            <a:spAutoFit/>
          </a:bodyPr>
          <a:lstStyle/>
          <a:p>
            <a:r>
              <a:rPr lang="en-GB" dirty="0" smtClean="0"/>
              <a:t>Scatter graphs are drawn to show relationships between two sets of data. </a:t>
            </a:r>
          </a:p>
          <a:p>
            <a:r>
              <a:rPr lang="en-GB" dirty="0" smtClean="0"/>
              <a:t>The independent variable is plotted on the x-axis and the dependent variable</a:t>
            </a:r>
          </a:p>
          <a:p>
            <a:r>
              <a:rPr lang="en-GB" dirty="0"/>
              <a:t>o</a:t>
            </a:r>
            <a:r>
              <a:rPr lang="en-GB" dirty="0" smtClean="0"/>
              <a:t>n the y-axis.</a:t>
            </a:r>
            <a:endParaRPr lang="en-GB" dirty="0"/>
          </a:p>
        </p:txBody>
      </p:sp>
      <p:sp>
        <p:nvSpPr>
          <p:cNvPr id="3" name="TextBox 2"/>
          <p:cNvSpPr txBox="1"/>
          <p:nvPr/>
        </p:nvSpPr>
        <p:spPr>
          <a:xfrm>
            <a:off x="5148064" y="4221088"/>
            <a:ext cx="1256113" cy="369332"/>
          </a:xfrm>
          <a:prstGeom prst="rect">
            <a:avLst/>
          </a:prstGeom>
          <a:noFill/>
        </p:spPr>
        <p:txBody>
          <a:bodyPr wrap="none" rtlCol="0">
            <a:spAutoFit/>
          </a:bodyPr>
          <a:lstStyle/>
          <a:p>
            <a:r>
              <a:rPr lang="en-GB" dirty="0" smtClean="0">
                <a:solidFill>
                  <a:srgbClr val="FF0000"/>
                </a:solidFill>
              </a:rPr>
              <a:t>Best-fit line</a:t>
            </a:r>
            <a:endParaRPr lang="en-GB" dirty="0">
              <a:solidFill>
                <a:srgbClr val="FF0000"/>
              </a:solidFill>
            </a:endParaRPr>
          </a:p>
        </p:txBody>
      </p:sp>
      <p:cxnSp>
        <p:nvCxnSpPr>
          <p:cNvPr id="7" name="Straight Arrow Connector 6"/>
          <p:cNvCxnSpPr/>
          <p:nvPr/>
        </p:nvCxnSpPr>
        <p:spPr>
          <a:xfrm flipH="1">
            <a:off x="4560188" y="4405754"/>
            <a:ext cx="58787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83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GIS to present data</a:t>
            </a:r>
            <a:endParaRPr lang="en-GB" dirty="0"/>
          </a:p>
        </p:txBody>
      </p:sp>
      <p:pic>
        <p:nvPicPr>
          <p:cNvPr id="13314" name="Picture 2" descr="https://www.geography-fieldwork.org/media/1417/edbcoast15.jpg?anchor=center&amp;mode=crop&amp;width=1600&amp;format=jpg&amp;quality=90&amp;slimmage=true&amp;rnd=13120669631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844638" cy="4863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8825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GIS to present data</a:t>
            </a:r>
            <a:endParaRPr lang="en-GB" dirty="0"/>
          </a:p>
        </p:txBody>
      </p:sp>
      <p:pic>
        <p:nvPicPr>
          <p:cNvPr id="14338" name="Picture 2" descr="https://www.geography-fieldwork.org/media/1374/edarural4.jpg?anchor=center&amp;mode=crop&amp;width=1600&amp;format=jpg&amp;quality=90&amp;slimmage=true&amp;rnd=13120663859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08" y="1484784"/>
            <a:ext cx="772237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3079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54468"/>
            <a:ext cx="6696744" cy="1320800"/>
          </a:xfrm>
        </p:spPr>
        <p:txBody>
          <a:bodyPr/>
          <a:lstStyle/>
          <a:p>
            <a:r>
              <a:rPr lang="en-GB" dirty="0" smtClean="0"/>
              <a:t>Using word clouds to present data</a:t>
            </a:r>
            <a:endParaRPr lang="en-GB" dirty="0"/>
          </a:p>
        </p:txBody>
      </p:sp>
      <p:pic>
        <p:nvPicPr>
          <p:cNvPr id="15362" name="Picture 2" descr="https://www.geography-fieldwork.org/media/1375/edarural5.png?anchor=center&amp;mode=crop&amp;width=1600&amp;format=jpg&amp;quality=90&amp;slimmage=true&amp;rnd=13120658803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70332"/>
            <a:ext cx="6740221" cy="4305316"/>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7261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16632"/>
            <a:ext cx="6347714" cy="1320800"/>
          </a:xfrm>
        </p:spPr>
        <p:txBody>
          <a:bodyPr/>
          <a:lstStyle/>
          <a:p>
            <a:r>
              <a:rPr lang="en-GB" dirty="0" smtClean="0"/>
              <a:t>Now take a look!</a:t>
            </a:r>
            <a:endParaRPr lang="en-GB" dirty="0"/>
          </a:p>
        </p:txBody>
      </p:sp>
      <p:pic>
        <p:nvPicPr>
          <p:cNvPr id="1026" name="Picture 2" descr="E:\geography\Documents\English\Placemats\final\1200\3A 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00628"/>
            <a:ext cx="7992888" cy="5654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5888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6347714" cy="1320800"/>
          </a:xfrm>
        </p:spPr>
        <p:txBody>
          <a:bodyPr/>
          <a:lstStyle/>
          <a:p>
            <a:r>
              <a:rPr lang="en-GB" dirty="0" smtClean="0"/>
              <a:t>Now have a go!</a:t>
            </a:r>
            <a:endParaRPr lang="en-GB" dirty="0"/>
          </a:p>
        </p:txBody>
      </p:sp>
      <p:pic>
        <p:nvPicPr>
          <p:cNvPr id="2050" name="Picture 2" descr="E:\geography\Documents\English\Placemats\final\1200\3B 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992888" cy="54604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96477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57989376"/>
              </p:ext>
            </p:extLst>
          </p:nvPr>
        </p:nvGraphicFramePr>
        <p:xfrm>
          <a:off x="-108520" y="1124744"/>
          <a:ext cx="8208184" cy="534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4" y="44369"/>
            <a:ext cx="838225" cy="838225"/>
          </a:xfrm>
          <a:prstGeom prst="rect">
            <a:avLst/>
          </a:prstGeom>
        </p:spPr>
      </p:pic>
      <p:sp>
        <p:nvSpPr>
          <p:cNvPr id="9" name="Title 1"/>
          <p:cNvSpPr txBox="1">
            <a:spLocks/>
          </p:cNvSpPr>
          <p:nvPr/>
        </p:nvSpPr>
        <p:spPr>
          <a:xfrm>
            <a:off x="1403648" y="222194"/>
            <a:ext cx="6347714"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t>The six stages of the enquiry process</a:t>
            </a:r>
            <a:endParaRPr lang="en-GB" sz="2400" dirty="0"/>
          </a:p>
        </p:txBody>
      </p:sp>
    </p:spTree>
    <p:extLst>
      <p:ext uri="{BB962C8B-B14F-4D97-AF65-F5344CB8AC3E}">
        <p14:creationId xmlns:p14="http://schemas.microsoft.com/office/powerpoint/2010/main" val="404164642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Nominated criteria</a:t>
            </a:r>
            <a:endParaRPr lang="en-GB" dirty="0"/>
          </a:p>
        </p:txBody>
      </p:sp>
      <p:sp>
        <p:nvSpPr>
          <p:cNvPr id="5" name="Content Placeholder 4"/>
          <p:cNvSpPr>
            <a:spLocks noGrp="1"/>
          </p:cNvSpPr>
          <p:nvPr>
            <p:ph sz="half" idx="1"/>
          </p:nvPr>
        </p:nvSpPr>
        <p:spPr/>
        <p:txBody>
          <a:bodyPr/>
          <a:lstStyle/>
          <a:p>
            <a:pPr marL="0" indent="0">
              <a:buNone/>
            </a:pPr>
            <a:r>
              <a:rPr lang="en-GB" sz="2000" b="1" dirty="0" smtClean="0"/>
              <a:t>Table A: Methodologies</a:t>
            </a:r>
          </a:p>
          <a:p>
            <a:pPr marL="0" indent="0">
              <a:buNone/>
            </a:pPr>
            <a:endParaRPr lang="en-GB" dirty="0" smtClean="0"/>
          </a:p>
          <a:p>
            <a:pPr marL="0" indent="0">
              <a:buNone/>
            </a:pPr>
            <a:r>
              <a:rPr lang="en-GB" dirty="0" smtClean="0"/>
              <a:t>2018: Geographical flows</a:t>
            </a:r>
          </a:p>
          <a:p>
            <a:pPr marL="0" indent="0">
              <a:buNone/>
            </a:pPr>
            <a:r>
              <a:rPr lang="en-GB" dirty="0" smtClean="0"/>
              <a:t>2019: Qualitative surveys</a:t>
            </a:r>
          </a:p>
          <a:p>
            <a:pPr marL="0" indent="0">
              <a:buNone/>
            </a:pPr>
            <a:r>
              <a:rPr lang="en-GB" dirty="0" smtClean="0"/>
              <a:t>2020: Use of transects</a:t>
            </a:r>
            <a:endParaRPr lang="en-GB" dirty="0"/>
          </a:p>
        </p:txBody>
      </p:sp>
      <p:sp>
        <p:nvSpPr>
          <p:cNvPr id="6" name="Content Placeholder 5"/>
          <p:cNvSpPr>
            <a:spLocks noGrp="1"/>
          </p:cNvSpPr>
          <p:nvPr>
            <p:ph sz="half" idx="2"/>
          </p:nvPr>
        </p:nvSpPr>
        <p:spPr>
          <a:xfrm>
            <a:off x="3869204" y="2160590"/>
            <a:ext cx="4087172" cy="3880773"/>
          </a:xfrm>
        </p:spPr>
        <p:txBody>
          <a:bodyPr/>
          <a:lstStyle/>
          <a:p>
            <a:pPr marL="0" indent="0">
              <a:buNone/>
            </a:pPr>
            <a:r>
              <a:rPr lang="en-GB" sz="2000" b="1" dirty="0" smtClean="0"/>
              <a:t>Table B: Conceptual framework</a:t>
            </a:r>
          </a:p>
          <a:p>
            <a:pPr marL="0" indent="0">
              <a:buNone/>
            </a:pPr>
            <a:endParaRPr lang="en-GB" dirty="0"/>
          </a:p>
          <a:p>
            <a:pPr marL="0" indent="0">
              <a:buNone/>
            </a:pPr>
            <a:r>
              <a:rPr lang="en-GB" dirty="0" smtClean="0"/>
              <a:t>2018: Cycles and flows</a:t>
            </a:r>
          </a:p>
          <a:p>
            <a:pPr marL="0" indent="0">
              <a:buNone/>
            </a:pPr>
            <a:r>
              <a:rPr lang="en-GB" dirty="0" smtClean="0"/>
              <a:t>2019: Place</a:t>
            </a:r>
          </a:p>
          <a:p>
            <a:pPr marL="0" indent="0">
              <a:buNone/>
            </a:pPr>
            <a:r>
              <a:rPr lang="en-GB" dirty="0" smtClean="0"/>
              <a:t>2020: Sphere of Influence</a:t>
            </a:r>
            <a:endParaRPr lang="en-GB" dirty="0"/>
          </a:p>
        </p:txBody>
      </p:sp>
    </p:spTree>
    <p:extLst>
      <p:ext uri="{BB962C8B-B14F-4D97-AF65-F5344CB8AC3E}">
        <p14:creationId xmlns:p14="http://schemas.microsoft.com/office/powerpoint/2010/main" val="94010899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582018"/>
            <a:ext cx="6347714" cy="742367"/>
          </a:xfrm>
        </p:spPr>
        <p:txBody>
          <a:bodyPr>
            <a:normAutofit/>
          </a:bodyPr>
          <a:lstStyle/>
          <a:p>
            <a:r>
              <a:rPr lang="en-GB" dirty="0" smtClean="0"/>
              <a:t>How can data be processed?</a:t>
            </a:r>
            <a:endParaRPr lang="en-GB" dirty="0"/>
          </a:p>
        </p:txBody>
      </p:sp>
      <p:sp>
        <p:nvSpPr>
          <p:cNvPr id="7" name="Content Placeholder 6"/>
          <p:cNvSpPr>
            <a:spLocks noGrp="1"/>
          </p:cNvSpPr>
          <p:nvPr>
            <p:ph sz="half" idx="1"/>
          </p:nvPr>
        </p:nvSpPr>
        <p:spPr>
          <a:xfrm>
            <a:off x="607366" y="1916831"/>
            <a:ext cx="6700938" cy="2880321"/>
          </a:xfrm>
        </p:spPr>
        <p:txBody>
          <a:bodyPr>
            <a:normAutofit lnSpcReduction="10000"/>
          </a:bodyPr>
          <a:lstStyle/>
          <a:p>
            <a:pPr marL="0" indent="0">
              <a:buNone/>
            </a:pPr>
            <a:endParaRPr lang="en-GB" sz="2800" dirty="0">
              <a:latin typeface="+mj-lt"/>
            </a:endParaRPr>
          </a:p>
          <a:p>
            <a:r>
              <a:rPr lang="en-GB" b="1" dirty="0" smtClean="0">
                <a:solidFill>
                  <a:schemeClr val="tx1"/>
                </a:solidFill>
                <a:latin typeface="+mj-lt"/>
              </a:rPr>
              <a:t>Mean</a:t>
            </a:r>
            <a:r>
              <a:rPr lang="en-GB" dirty="0" smtClean="0">
                <a:latin typeface="+mj-lt"/>
              </a:rPr>
              <a:t> – this is an average</a:t>
            </a:r>
            <a:r>
              <a:rPr lang="en-GB" dirty="0">
                <a:latin typeface="+mj-lt"/>
              </a:rPr>
              <a:t> </a:t>
            </a:r>
            <a:r>
              <a:rPr lang="en-GB" dirty="0" smtClean="0">
                <a:latin typeface="+mj-lt"/>
              </a:rPr>
              <a:t>value for a data set and enables comparisons between data sets, e.g. average pebble size at different sites. Sum the values for a data set and divide by the number of values. </a:t>
            </a:r>
          </a:p>
          <a:p>
            <a:r>
              <a:rPr lang="en-GB" b="1" dirty="0">
                <a:solidFill>
                  <a:schemeClr val="tx1"/>
                </a:solidFill>
                <a:latin typeface="+mj-lt"/>
              </a:rPr>
              <a:t>Percentage </a:t>
            </a:r>
            <a:r>
              <a:rPr lang="en-GB" dirty="0">
                <a:latin typeface="+mj-lt"/>
              </a:rPr>
              <a:t>– this calculation expresses a value as a percentage, i.e. out of 100. If 15 out of 50 pebbles are very angular, this equates to 30%. This calculation also enables comparisons to be made between data sets</a:t>
            </a:r>
            <a:r>
              <a:rPr lang="en-GB" dirty="0" smtClean="0">
                <a:latin typeface="+mj-lt"/>
              </a:rPr>
              <a:t>.</a:t>
            </a:r>
            <a:endParaRPr lang="en-GB" dirty="0">
              <a:latin typeface="+mj-lt"/>
            </a:endParaRPr>
          </a:p>
        </p:txBody>
      </p:sp>
      <p:sp>
        <p:nvSpPr>
          <p:cNvPr id="8" name="Rectangle 7"/>
          <p:cNvSpPr/>
          <p:nvPr/>
        </p:nvSpPr>
        <p:spPr>
          <a:xfrm>
            <a:off x="601995" y="1593665"/>
            <a:ext cx="7416824" cy="646331"/>
          </a:xfrm>
          <a:prstGeom prst="rect">
            <a:avLst/>
          </a:prstGeom>
        </p:spPr>
        <p:txBody>
          <a:bodyPr wrap="square">
            <a:spAutoFit/>
          </a:bodyPr>
          <a:lstStyle/>
          <a:p>
            <a:r>
              <a:rPr lang="en-GB" dirty="0">
                <a:solidFill>
                  <a:schemeClr val="tx1">
                    <a:lumMod val="75000"/>
                    <a:lumOff val="25000"/>
                  </a:schemeClr>
                </a:solidFill>
                <a:latin typeface="+mj-lt"/>
              </a:rPr>
              <a:t>Raw data often needs to be processed to make it easier to see trends </a:t>
            </a:r>
            <a:r>
              <a:rPr lang="en-GB" dirty="0" smtClean="0">
                <a:solidFill>
                  <a:schemeClr val="tx1">
                    <a:lumMod val="75000"/>
                    <a:lumOff val="25000"/>
                  </a:schemeClr>
                </a:solidFill>
                <a:latin typeface="+mj-lt"/>
              </a:rPr>
              <a:t>and </a:t>
            </a:r>
            <a:r>
              <a:rPr lang="en-GB" dirty="0">
                <a:solidFill>
                  <a:schemeClr val="tx1">
                    <a:lumMod val="75000"/>
                    <a:lumOff val="25000"/>
                  </a:schemeClr>
                </a:solidFill>
                <a:latin typeface="+mj-lt"/>
              </a:rPr>
              <a:t>patterns. </a:t>
            </a:r>
          </a:p>
        </p:txBody>
      </p:sp>
      <p:sp>
        <p:nvSpPr>
          <p:cNvPr id="9" name="AutoShape 4" descr="Image result for powers scale of round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Image result for powers scale of roundn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1678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02427"/>
            <a:ext cx="6347713" cy="1320800"/>
          </a:xfrm>
        </p:spPr>
        <p:txBody>
          <a:bodyPr>
            <a:normAutofit/>
          </a:bodyPr>
          <a:lstStyle/>
          <a:p>
            <a:r>
              <a:rPr lang="en-GB" dirty="0" smtClean="0"/>
              <a:t>How can data be presented?</a:t>
            </a:r>
            <a:endParaRPr lang="en-GB" dirty="0"/>
          </a:p>
        </p:txBody>
      </p:sp>
      <p:sp>
        <p:nvSpPr>
          <p:cNvPr id="7" name="Content Placeholder 6"/>
          <p:cNvSpPr>
            <a:spLocks noGrp="1"/>
          </p:cNvSpPr>
          <p:nvPr>
            <p:ph idx="1"/>
          </p:nvPr>
        </p:nvSpPr>
        <p:spPr>
          <a:xfrm>
            <a:off x="612881" y="1256794"/>
            <a:ext cx="6347714" cy="4260438"/>
          </a:xfrm>
        </p:spPr>
        <p:txBody>
          <a:bodyPr>
            <a:noAutofit/>
          </a:bodyPr>
          <a:lstStyle/>
          <a:p>
            <a:pPr marL="0" indent="0">
              <a:buNone/>
            </a:pPr>
            <a:r>
              <a:rPr lang="en-GB" sz="1600" dirty="0" smtClean="0">
                <a:latin typeface="+mj-lt"/>
              </a:rPr>
              <a:t>Data can be presented in the form of maps, graphs and diagrams. The presentation of data helps to visualise and identify trends, patterns and relationships.</a:t>
            </a:r>
            <a:endParaRPr lang="en-GB" sz="1600" dirty="0">
              <a:latin typeface="+mj-lt"/>
            </a:endParaRPr>
          </a:p>
          <a:p>
            <a:pPr>
              <a:lnSpc>
                <a:spcPct val="120000"/>
              </a:lnSpc>
            </a:pPr>
            <a:r>
              <a:rPr lang="en-GB" sz="1600" b="1" dirty="0" smtClean="0">
                <a:solidFill>
                  <a:schemeClr val="tx1"/>
                </a:solidFill>
                <a:latin typeface="+mj-lt"/>
              </a:rPr>
              <a:t>Maps </a:t>
            </a:r>
            <a:r>
              <a:rPr lang="en-GB" sz="1600" dirty="0" smtClean="0">
                <a:latin typeface="+mj-lt"/>
              </a:rPr>
              <a:t>– these can include sketch maps, geological maps, OS maps and GIS or satellite images. Maps can be annotated or used as base maps for located symbols (bars, circles, pies). Make sure you always include a scale and a north arrow.</a:t>
            </a:r>
          </a:p>
          <a:p>
            <a:pPr>
              <a:lnSpc>
                <a:spcPct val="120000"/>
              </a:lnSpc>
            </a:pPr>
            <a:r>
              <a:rPr lang="en-GB" sz="1600" b="1" dirty="0" smtClean="0">
                <a:solidFill>
                  <a:schemeClr val="tx1"/>
                </a:solidFill>
                <a:latin typeface="+mj-lt"/>
              </a:rPr>
              <a:t>Graphs</a:t>
            </a:r>
            <a:r>
              <a:rPr lang="en-GB" sz="1600" dirty="0" smtClean="0">
                <a:latin typeface="+mj-lt"/>
              </a:rPr>
              <a:t> – these can include line graphs, bar graphs, histograms, pie charts and scatter graphs. Make sure you always label the axes and use the same scale if drawing comparative graphs.</a:t>
            </a:r>
          </a:p>
          <a:p>
            <a:pPr>
              <a:lnSpc>
                <a:spcPct val="120000"/>
              </a:lnSpc>
            </a:pPr>
            <a:r>
              <a:rPr lang="en-GB" sz="1600" b="1" dirty="0" smtClean="0">
                <a:solidFill>
                  <a:schemeClr val="tx1"/>
                </a:solidFill>
                <a:latin typeface="+mj-lt"/>
              </a:rPr>
              <a:t>Diagrams</a:t>
            </a:r>
            <a:r>
              <a:rPr lang="en-GB" sz="1600" dirty="0" smtClean="0">
                <a:latin typeface="+mj-lt"/>
              </a:rPr>
              <a:t> – diagrams can be used to illustrate processes and landforms, systems and cycles, for example, how the process of longshore drift affects coastal landforms.</a:t>
            </a:r>
            <a:endParaRPr lang="en-GB" sz="1600" dirty="0">
              <a:latin typeface="+mj-lt"/>
            </a:endParaRPr>
          </a:p>
        </p:txBody>
      </p:sp>
    </p:spTree>
    <p:extLst>
      <p:ext uri="{BB962C8B-B14F-4D97-AF65-F5344CB8AC3E}">
        <p14:creationId xmlns:p14="http://schemas.microsoft.com/office/powerpoint/2010/main" val="25280054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Sketch map</a:t>
            </a:r>
            <a:endParaRPr lang="en-GB" dirty="0"/>
          </a:p>
        </p:txBody>
      </p:sp>
      <p:pic>
        <p:nvPicPr>
          <p:cNvPr id="3074" name="Picture 2" descr="Image result for sketch map g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6096000" cy="4438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2986" y="6325921"/>
            <a:ext cx="7385355" cy="369332"/>
          </a:xfrm>
          <a:prstGeom prst="rect">
            <a:avLst/>
          </a:prstGeom>
          <a:solidFill>
            <a:schemeClr val="bg1"/>
          </a:solidFill>
          <a:ln w="15875">
            <a:solidFill>
              <a:schemeClr val="tx1"/>
            </a:solidFill>
          </a:ln>
        </p:spPr>
        <p:txBody>
          <a:bodyPr wrap="none" rtlCol="0">
            <a:spAutoFit/>
          </a:bodyPr>
          <a:lstStyle/>
          <a:p>
            <a:pPr algn="ctr"/>
            <a:r>
              <a:rPr lang="en-GB" dirty="0" smtClean="0">
                <a:solidFill>
                  <a:srgbClr val="FF0000"/>
                </a:solidFill>
              </a:rPr>
              <a:t>How could this sketch be used to present data? Could it be improved?</a:t>
            </a:r>
            <a:endParaRPr lang="en-GB" dirty="0">
              <a:solidFill>
                <a:srgbClr val="FF0000"/>
              </a:solidFill>
            </a:endParaRPr>
          </a:p>
        </p:txBody>
      </p:sp>
    </p:spTree>
    <p:extLst>
      <p:ext uri="{BB962C8B-B14F-4D97-AF65-F5344CB8AC3E}">
        <p14:creationId xmlns:p14="http://schemas.microsoft.com/office/powerpoint/2010/main" val="16536939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16306"/>
            <a:ext cx="6347714" cy="1320800"/>
          </a:xfrm>
        </p:spPr>
        <p:txBody>
          <a:bodyPr/>
          <a:lstStyle/>
          <a:p>
            <a:r>
              <a:rPr lang="en-GB" dirty="0" smtClean="0"/>
              <a:t>Ordnance Survey map (1:50,000)</a:t>
            </a:r>
            <a:endParaRPr lang="en-GB" dirty="0"/>
          </a:p>
        </p:txBody>
      </p:sp>
      <p:pic>
        <p:nvPicPr>
          <p:cNvPr id="4098" name="Picture 2" descr="Image result for sketch map g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77088"/>
            <a:ext cx="4372787" cy="3720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6021288"/>
            <a:ext cx="6593472" cy="646331"/>
          </a:xfrm>
          <a:prstGeom prst="rect">
            <a:avLst/>
          </a:prstGeom>
          <a:solidFill>
            <a:schemeClr val="bg1"/>
          </a:solidFill>
          <a:ln w="15875">
            <a:solidFill>
              <a:schemeClr val="tx1"/>
            </a:solidFill>
          </a:ln>
        </p:spPr>
        <p:txBody>
          <a:bodyPr wrap="none" rtlCol="0">
            <a:spAutoFit/>
          </a:bodyPr>
          <a:lstStyle/>
          <a:p>
            <a:r>
              <a:rPr lang="en-GB" dirty="0" smtClean="0">
                <a:solidFill>
                  <a:srgbClr val="FF0000"/>
                </a:solidFill>
              </a:rPr>
              <a:t>How useful is this map scale for a geographical investigation? </a:t>
            </a:r>
          </a:p>
          <a:p>
            <a:pPr algn="ctr"/>
            <a:r>
              <a:rPr lang="en-GB" dirty="0" smtClean="0">
                <a:solidFill>
                  <a:srgbClr val="FF0000"/>
                </a:solidFill>
              </a:rPr>
              <a:t>What could be plotted on this map?</a:t>
            </a:r>
            <a:endParaRPr lang="en-GB" dirty="0">
              <a:solidFill>
                <a:srgbClr val="FF0000"/>
              </a:solidFill>
            </a:endParaRPr>
          </a:p>
        </p:txBody>
      </p:sp>
    </p:spTree>
    <p:extLst>
      <p:ext uri="{BB962C8B-B14F-4D97-AF65-F5344CB8AC3E}">
        <p14:creationId xmlns:p14="http://schemas.microsoft.com/office/powerpoint/2010/main" val="95912792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347714" cy="1320800"/>
          </a:xfrm>
        </p:spPr>
        <p:txBody>
          <a:bodyPr/>
          <a:lstStyle/>
          <a:p>
            <a:r>
              <a:rPr lang="en-GB" dirty="0" smtClean="0"/>
              <a:t>Ordnance Survey map (1:25,000)</a:t>
            </a:r>
            <a:endParaRPr lang="en-GB" dirty="0"/>
          </a:p>
        </p:txBody>
      </p:sp>
      <p:pic>
        <p:nvPicPr>
          <p:cNvPr id="5122" name="Picture 2" descr="Image result for 1:25000 m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03" y="1736134"/>
            <a:ext cx="6138228" cy="3632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6021288"/>
            <a:ext cx="6593472" cy="646331"/>
          </a:xfrm>
          <a:prstGeom prst="rect">
            <a:avLst/>
          </a:prstGeom>
          <a:solidFill>
            <a:schemeClr val="bg1"/>
          </a:solidFill>
          <a:ln w="15875">
            <a:solidFill>
              <a:schemeClr val="tx1"/>
            </a:solidFill>
          </a:ln>
        </p:spPr>
        <p:txBody>
          <a:bodyPr wrap="none" rtlCol="0">
            <a:spAutoFit/>
          </a:bodyPr>
          <a:lstStyle/>
          <a:p>
            <a:r>
              <a:rPr lang="en-GB" dirty="0" smtClean="0">
                <a:solidFill>
                  <a:srgbClr val="FF0000"/>
                </a:solidFill>
              </a:rPr>
              <a:t>How useful is this map scale for a geographical investigation? </a:t>
            </a:r>
          </a:p>
          <a:p>
            <a:pPr algn="ctr"/>
            <a:r>
              <a:rPr lang="en-GB" dirty="0" smtClean="0">
                <a:solidFill>
                  <a:srgbClr val="FF0000"/>
                </a:solidFill>
              </a:rPr>
              <a:t>What could be plotted on this map?</a:t>
            </a:r>
            <a:endParaRPr lang="en-GB" dirty="0">
              <a:solidFill>
                <a:srgbClr val="FF0000"/>
              </a:solidFill>
            </a:endParaRPr>
          </a:p>
        </p:txBody>
      </p:sp>
    </p:spTree>
    <p:extLst>
      <p:ext uri="{BB962C8B-B14F-4D97-AF65-F5344CB8AC3E}">
        <p14:creationId xmlns:p14="http://schemas.microsoft.com/office/powerpoint/2010/main" val="18327791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36" y="404664"/>
            <a:ext cx="7704857" cy="1008112"/>
          </a:xfrm>
          <a:solidFill>
            <a:schemeClr val="bg1"/>
          </a:solidFill>
        </p:spPr>
        <p:txBody>
          <a:bodyPr>
            <a:noAutofit/>
          </a:bodyPr>
          <a:lstStyle/>
          <a:p>
            <a:r>
              <a:rPr lang="en-GB" sz="2800" dirty="0" smtClean="0"/>
              <a:t>Flowline map showing number and direction of buses to the village of </a:t>
            </a:r>
            <a:r>
              <a:rPr lang="en-GB" sz="2800" dirty="0" err="1" smtClean="0"/>
              <a:t>Skinningrove</a:t>
            </a:r>
            <a:endParaRPr lang="en-GB" sz="2800" dirty="0"/>
          </a:p>
        </p:txBody>
      </p:sp>
      <p:pic>
        <p:nvPicPr>
          <p:cNvPr id="6146" name="Picture 2" descr="https://www.geography-fieldwork.org/media/1189/06b-flow-lines.png?anchor=center&amp;mode=crop&amp;width=1600&amp;format=jpg&amp;quality=90&amp;slimmage=true&amp;rnd=13117808745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36" y="2060848"/>
            <a:ext cx="7924690" cy="37444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31055" y="6318448"/>
            <a:ext cx="3443452" cy="369332"/>
          </a:xfrm>
          <a:prstGeom prst="rect">
            <a:avLst/>
          </a:prstGeom>
          <a:solidFill>
            <a:schemeClr val="bg1"/>
          </a:solidFill>
          <a:ln w="15875">
            <a:solidFill>
              <a:schemeClr val="tx1"/>
            </a:solidFill>
          </a:ln>
        </p:spPr>
        <p:txBody>
          <a:bodyPr wrap="square" rtlCol="0">
            <a:spAutoFit/>
          </a:bodyPr>
          <a:lstStyle/>
          <a:p>
            <a:pPr algn="ctr"/>
            <a:r>
              <a:rPr lang="en-GB" dirty="0">
                <a:solidFill>
                  <a:srgbClr val="FF0000"/>
                </a:solidFill>
              </a:rPr>
              <a:t>C</a:t>
            </a:r>
            <a:r>
              <a:rPr lang="en-GB" dirty="0" smtClean="0">
                <a:solidFill>
                  <a:srgbClr val="FF0000"/>
                </a:solidFill>
              </a:rPr>
              <a:t>ould this map be improved?</a:t>
            </a:r>
            <a:endParaRPr lang="en-GB" dirty="0">
              <a:solidFill>
                <a:srgbClr val="FF0000"/>
              </a:solidFill>
            </a:endParaRPr>
          </a:p>
        </p:txBody>
      </p:sp>
    </p:spTree>
    <p:extLst>
      <p:ext uri="{BB962C8B-B14F-4D97-AF65-F5344CB8AC3E}">
        <p14:creationId xmlns:p14="http://schemas.microsoft.com/office/powerpoint/2010/main" val="155773736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60" y="308000"/>
            <a:ext cx="6347714" cy="1320800"/>
          </a:xfrm>
        </p:spPr>
        <p:txBody>
          <a:bodyPr>
            <a:normAutofit fontScale="90000"/>
          </a:bodyPr>
          <a:lstStyle/>
          <a:p>
            <a:r>
              <a:rPr lang="en-GB" dirty="0" err="1" smtClean="0"/>
              <a:t>Isoline</a:t>
            </a:r>
            <a:r>
              <a:rPr lang="en-GB" dirty="0" smtClean="0"/>
              <a:t> map showing pedestrians in Wolverhampton</a:t>
            </a:r>
            <a:endParaRPr lang="en-GB" dirty="0"/>
          </a:p>
        </p:txBody>
      </p:sp>
      <p:pic>
        <p:nvPicPr>
          <p:cNvPr id="1026" name="Picture 2" descr="C:\Users\Random Guy A\Downloads\Map Download\Map Download\map 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84" y="1478833"/>
            <a:ext cx="5976664" cy="42999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2515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874</TotalTime>
  <Words>570</Words>
  <Application>Microsoft Office PowerPoint</Application>
  <PresentationFormat>On-screen Show (4:3)</PresentationFormat>
  <Paragraphs>63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Applied Fieldwork Enquiry</vt:lpstr>
      <vt:lpstr>PowerPoint Presentation</vt:lpstr>
      <vt:lpstr>How can data be processed?</vt:lpstr>
      <vt:lpstr>How can data be presented?</vt:lpstr>
      <vt:lpstr>Sketch map</vt:lpstr>
      <vt:lpstr>Ordnance Survey map (1:50,000)</vt:lpstr>
      <vt:lpstr>Ordnance Survey map (1:25,000)</vt:lpstr>
      <vt:lpstr>Flowline map showing number and direction of buses to the village of Skinningrove</vt:lpstr>
      <vt:lpstr>Isoline map showing pedestrians in Wolverhampton</vt:lpstr>
      <vt:lpstr>Bar graphs and histograms</vt:lpstr>
      <vt:lpstr>Divided bars and percentage bars</vt:lpstr>
      <vt:lpstr>Pie chart</vt:lpstr>
      <vt:lpstr>Line graph</vt:lpstr>
      <vt:lpstr>Scatter graph</vt:lpstr>
      <vt:lpstr>Using GIS to present data</vt:lpstr>
      <vt:lpstr>Using GIS to present data</vt:lpstr>
      <vt:lpstr>Using word clouds to present data</vt:lpstr>
      <vt:lpstr>Now take a look!</vt:lpstr>
      <vt:lpstr>Now have a go!</vt:lpstr>
      <vt:lpstr>Nominated criteria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Fieldwork Enquiry</dc:title>
  <dc:creator>Simon</dc:creator>
  <cp:lastModifiedBy>Random Guy A</cp:lastModifiedBy>
  <cp:revision>74</cp:revision>
  <dcterms:created xsi:type="dcterms:W3CDTF">2016-11-04T18:44:52Z</dcterms:created>
  <dcterms:modified xsi:type="dcterms:W3CDTF">2017-05-30T15:57:51Z</dcterms:modified>
</cp:coreProperties>
</file>