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327" r:id="rId3"/>
    <p:sldId id="265" r:id="rId4"/>
    <p:sldId id="319" r:id="rId5"/>
    <p:sldId id="314" r:id="rId6"/>
    <p:sldId id="297" r:id="rId7"/>
    <p:sldId id="318" r:id="rId8"/>
    <p:sldId id="315" r:id="rId9"/>
    <p:sldId id="320" r:id="rId10"/>
    <p:sldId id="321" r:id="rId11"/>
    <p:sldId id="323" r:id="rId12"/>
    <p:sldId id="324" r:id="rId13"/>
    <p:sldId id="325" r:id="rId14"/>
    <p:sldId id="326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t bond" initials="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7" autoAdjust="0"/>
    <p:restoredTop sz="94660"/>
  </p:normalViewPr>
  <p:slideViewPr>
    <p:cSldViewPr>
      <p:cViewPr varScale="1">
        <p:scale>
          <a:sx n="110" d="100"/>
          <a:sy n="110" d="100"/>
        </p:scale>
        <p:origin x="-16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CBCF0C-E0CE-4816-9EFD-79BF1A45C7C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4EFE850-00CB-4D84-A0AC-CCE87A94DC71}">
      <dgm:prSet phldrT="[Text]" custT="1"/>
      <dgm:spPr/>
      <dgm:t>
        <a:bodyPr/>
        <a:lstStyle/>
        <a:p>
          <a:r>
            <a:rPr lang="en-GB" sz="2000" dirty="0" err="1" smtClean="0"/>
            <a:t>Gofyn</a:t>
          </a:r>
          <a:r>
            <a:rPr lang="en-GB" sz="2000" dirty="0" smtClean="0"/>
            <a:t> </a:t>
          </a:r>
          <a:r>
            <a:rPr lang="en-GB" sz="2000" dirty="0" err="1" smtClean="0"/>
            <a:t>cwestiynauu</a:t>
          </a:r>
          <a:endParaRPr lang="en-GB" sz="2000" dirty="0"/>
        </a:p>
      </dgm:t>
    </dgm:pt>
    <dgm:pt modelId="{D0864015-ABDD-480F-9870-D6713D99352E}" type="parTrans" cxnId="{FBD0284E-28C4-458A-84D8-5E36E39E7F6A}">
      <dgm:prSet/>
      <dgm:spPr/>
      <dgm:t>
        <a:bodyPr/>
        <a:lstStyle/>
        <a:p>
          <a:endParaRPr lang="en-GB"/>
        </a:p>
      </dgm:t>
    </dgm:pt>
    <dgm:pt modelId="{1D94B371-F566-463A-85CC-87B987507294}" type="sibTrans" cxnId="{FBD0284E-28C4-458A-84D8-5E36E39E7F6A}">
      <dgm:prSet/>
      <dgm:spPr/>
      <dgm:t>
        <a:bodyPr/>
        <a:lstStyle/>
        <a:p>
          <a:endParaRPr lang="en-GB"/>
        </a:p>
      </dgm:t>
    </dgm:pt>
    <dgm:pt modelId="{460A4A4C-917B-45BA-BC0D-2E5B9AC41DE6}">
      <dgm:prSet phldrT="[Text]" custT="1"/>
      <dgm:spPr/>
      <dgm:t>
        <a:bodyPr/>
        <a:lstStyle/>
        <a:p>
          <a:r>
            <a:rPr lang="en-GB" sz="2000" dirty="0" err="1" smtClean="0"/>
            <a:t>Casglu</a:t>
          </a:r>
          <a:r>
            <a:rPr lang="en-GB" sz="2000" dirty="0" smtClean="0"/>
            <a:t> data</a:t>
          </a:r>
          <a:endParaRPr lang="en-GB" sz="2000" dirty="0"/>
        </a:p>
      </dgm:t>
    </dgm:pt>
    <dgm:pt modelId="{B4AC8CE1-572A-43C1-9D48-6FB2E99930AC}" type="parTrans" cxnId="{1BA3471A-F77A-4E01-A8C3-42DECEC58BC6}">
      <dgm:prSet/>
      <dgm:spPr/>
      <dgm:t>
        <a:bodyPr/>
        <a:lstStyle/>
        <a:p>
          <a:endParaRPr lang="en-GB"/>
        </a:p>
      </dgm:t>
    </dgm:pt>
    <dgm:pt modelId="{9D8196F3-6EE0-4DC0-A3AB-12DE916551EF}" type="sibTrans" cxnId="{1BA3471A-F77A-4E01-A8C3-42DECEC58BC6}">
      <dgm:prSet/>
      <dgm:spPr/>
      <dgm:t>
        <a:bodyPr/>
        <a:lstStyle/>
        <a:p>
          <a:endParaRPr lang="en-GB"/>
        </a:p>
      </dgm:t>
    </dgm:pt>
    <dgm:pt modelId="{755D5700-48D1-43C5-9927-F33E86F1EDF5}">
      <dgm:prSet phldrT="[Text]" custT="1"/>
      <dgm:spPr/>
      <dgm:t>
        <a:bodyPr/>
        <a:lstStyle/>
        <a:p>
          <a:r>
            <a:rPr lang="en-GB" sz="2000" dirty="0" err="1" smtClean="0"/>
            <a:t>Prosesu</a:t>
          </a:r>
          <a:r>
            <a:rPr lang="en-GB" sz="2000" dirty="0" smtClean="0"/>
            <a:t> a </a:t>
          </a:r>
          <a:r>
            <a:rPr lang="en-GB" sz="2000" dirty="0" err="1" smtClean="0"/>
            <a:t>chyflwyno</a:t>
          </a:r>
          <a:r>
            <a:rPr lang="en-GB" sz="2000" dirty="0" smtClean="0"/>
            <a:t> data</a:t>
          </a:r>
          <a:endParaRPr lang="en-GB" sz="2000" dirty="0"/>
        </a:p>
      </dgm:t>
    </dgm:pt>
    <dgm:pt modelId="{7FFE2BC6-14A9-457C-931C-E2FFFF23E557}" type="parTrans" cxnId="{9DE34D6A-9274-41AF-AE25-4383812437F4}">
      <dgm:prSet/>
      <dgm:spPr/>
      <dgm:t>
        <a:bodyPr/>
        <a:lstStyle/>
        <a:p>
          <a:endParaRPr lang="en-GB"/>
        </a:p>
      </dgm:t>
    </dgm:pt>
    <dgm:pt modelId="{F4D4B2B5-1334-417D-94E6-C752E23A0274}" type="sibTrans" cxnId="{9DE34D6A-9274-41AF-AE25-4383812437F4}">
      <dgm:prSet/>
      <dgm:spPr/>
      <dgm:t>
        <a:bodyPr/>
        <a:lstStyle/>
        <a:p>
          <a:endParaRPr lang="en-GB"/>
        </a:p>
      </dgm:t>
    </dgm:pt>
    <dgm:pt modelId="{1322D501-8E41-44E9-AD53-A20EDBAB530B}">
      <dgm:prSet phldrT="[Text]" custT="1"/>
      <dgm:spPr>
        <a:solidFill>
          <a:srgbClr val="C00000"/>
        </a:solidFill>
      </dgm:spPr>
      <dgm:t>
        <a:bodyPr/>
        <a:lstStyle/>
        <a:p>
          <a:r>
            <a:rPr lang="en-GB" sz="2000" dirty="0" err="1" smtClean="0"/>
            <a:t>Dod</a:t>
          </a:r>
          <a:r>
            <a:rPr lang="en-GB" sz="2000" dirty="0" smtClean="0"/>
            <a:t> </a:t>
          </a:r>
          <a:r>
            <a:rPr lang="en-GB" sz="2000" dirty="0" err="1" smtClean="0"/>
            <a:t>i</a:t>
          </a:r>
          <a:r>
            <a:rPr lang="en-GB" sz="2000" dirty="0" smtClean="0"/>
            <a:t> </a:t>
          </a:r>
          <a:r>
            <a:rPr lang="en-GB" sz="2000" dirty="0" err="1" smtClean="0"/>
            <a:t>gasgliadau</a:t>
          </a:r>
          <a:endParaRPr lang="en-GB" sz="2000" dirty="0"/>
        </a:p>
      </dgm:t>
    </dgm:pt>
    <dgm:pt modelId="{0BE56B96-CB8B-486E-872B-AC3423288795}" type="parTrans" cxnId="{97AE37E7-D3D7-48FB-8297-14C06659E863}">
      <dgm:prSet/>
      <dgm:spPr/>
      <dgm:t>
        <a:bodyPr/>
        <a:lstStyle/>
        <a:p>
          <a:endParaRPr lang="en-GB"/>
        </a:p>
      </dgm:t>
    </dgm:pt>
    <dgm:pt modelId="{AFF2F518-19A6-4445-910F-56C46B23D236}" type="sibTrans" cxnId="{97AE37E7-D3D7-48FB-8297-14C06659E863}">
      <dgm:prSet/>
      <dgm:spPr/>
      <dgm:t>
        <a:bodyPr/>
        <a:lstStyle/>
        <a:p>
          <a:endParaRPr lang="en-GB"/>
        </a:p>
      </dgm:t>
    </dgm:pt>
    <dgm:pt modelId="{8CBE956E-5609-4715-8D33-BE0AE2B4A413}">
      <dgm:prSet custT="1"/>
      <dgm:spPr/>
      <dgm:t>
        <a:bodyPr/>
        <a:lstStyle/>
        <a:p>
          <a:r>
            <a:rPr lang="en-GB" sz="2000" dirty="0" err="1" smtClean="0"/>
            <a:t>Gwerthuso’r</a:t>
          </a:r>
          <a:r>
            <a:rPr lang="en-GB" sz="2000" dirty="0" smtClean="0"/>
            <a:t> broses</a:t>
          </a:r>
          <a:endParaRPr lang="en-GB" sz="2000" dirty="0"/>
        </a:p>
      </dgm:t>
    </dgm:pt>
    <dgm:pt modelId="{9A1F5F27-7D14-43D6-B256-F52F185F93AD}" type="parTrans" cxnId="{2667F573-7ACD-40B8-ADFA-30791B0F5B32}">
      <dgm:prSet/>
      <dgm:spPr/>
      <dgm:t>
        <a:bodyPr/>
        <a:lstStyle/>
        <a:p>
          <a:endParaRPr lang="en-GB"/>
        </a:p>
      </dgm:t>
    </dgm:pt>
    <dgm:pt modelId="{A956D613-26B2-4359-B815-F042744D8AD2}" type="sibTrans" cxnId="{2667F573-7ACD-40B8-ADFA-30791B0F5B32}">
      <dgm:prSet/>
      <dgm:spPr/>
      <dgm:t>
        <a:bodyPr/>
        <a:lstStyle/>
        <a:p>
          <a:endParaRPr lang="en-GB"/>
        </a:p>
      </dgm:t>
    </dgm:pt>
    <dgm:pt modelId="{814CFDFC-262A-4243-8C23-3031943BBFB6}">
      <dgm:prSet custT="1"/>
      <dgm:spPr/>
      <dgm:t>
        <a:bodyPr/>
        <a:lstStyle/>
        <a:p>
          <a:r>
            <a:rPr lang="en-GB" sz="1800" dirty="0" err="1" smtClean="0"/>
            <a:t>Dadansoddi</a:t>
          </a:r>
          <a:r>
            <a:rPr lang="en-GB" sz="1800" dirty="0" smtClean="0"/>
            <a:t> a </a:t>
          </a:r>
          <a:r>
            <a:rPr lang="en-GB" sz="1800" dirty="0" err="1" smtClean="0"/>
            <a:t>chymhwyso</a:t>
          </a:r>
          <a:r>
            <a:rPr lang="en-GB" sz="1800" dirty="0" smtClean="0"/>
            <a:t> </a:t>
          </a:r>
          <a:r>
            <a:rPr lang="en-GB" sz="1800" dirty="0" err="1" smtClean="0"/>
            <a:t>dealltwriaeth</a:t>
          </a:r>
          <a:r>
            <a:rPr lang="en-GB" sz="1800" dirty="0" smtClean="0"/>
            <a:t> </a:t>
          </a:r>
          <a:r>
            <a:rPr lang="en-GB" sz="1800" dirty="0" err="1" smtClean="0"/>
            <a:t>ehangach</a:t>
          </a:r>
          <a:endParaRPr lang="en-GB" sz="1800" dirty="0">
            <a:solidFill>
              <a:schemeClr val="bg1"/>
            </a:solidFill>
          </a:endParaRPr>
        </a:p>
      </dgm:t>
    </dgm:pt>
    <dgm:pt modelId="{3759CDDB-48CE-4734-BBCB-110D087B0B1F}" type="parTrans" cxnId="{C2B7F006-3628-4B42-8D69-998F6C1CAF76}">
      <dgm:prSet/>
      <dgm:spPr/>
      <dgm:t>
        <a:bodyPr/>
        <a:lstStyle/>
        <a:p>
          <a:endParaRPr lang="en-GB"/>
        </a:p>
      </dgm:t>
    </dgm:pt>
    <dgm:pt modelId="{9BBE018E-989B-4345-BBC9-24AF1336B27E}" type="sibTrans" cxnId="{C2B7F006-3628-4B42-8D69-998F6C1CAF76}">
      <dgm:prSet/>
      <dgm:spPr/>
      <dgm:t>
        <a:bodyPr/>
        <a:lstStyle/>
        <a:p>
          <a:endParaRPr lang="en-GB"/>
        </a:p>
      </dgm:t>
    </dgm:pt>
    <dgm:pt modelId="{771394E3-122C-4E8D-9BDF-DC77E087BBB6}" type="pres">
      <dgm:prSet presAssocID="{10CBCF0C-E0CE-4816-9EFD-79BF1A45C7C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7FFEEEE-1C89-40B9-8FF2-D476697323C9}" type="pres">
      <dgm:prSet presAssocID="{94EFE850-00CB-4D84-A0AC-CCE87A94DC71}" presName="node" presStyleLbl="node1" presStyleIdx="0" presStyleCnt="6" custScaleX="122218" custRadScaleRad="100323" custRadScaleInc="-13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14550E-2F74-44DC-98FE-190D8000F1F7}" type="pres">
      <dgm:prSet presAssocID="{94EFE850-00CB-4D84-A0AC-CCE87A94DC71}" presName="spNode" presStyleCnt="0"/>
      <dgm:spPr/>
    </dgm:pt>
    <dgm:pt modelId="{729AC451-7135-4E5E-A8E5-61F584175292}" type="pres">
      <dgm:prSet presAssocID="{1D94B371-F566-463A-85CC-87B987507294}" presName="sibTrans" presStyleLbl="sibTrans1D1" presStyleIdx="0" presStyleCnt="6"/>
      <dgm:spPr/>
      <dgm:t>
        <a:bodyPr/>
        <a:lstStyle/>
        <a:p>
          <a:endParaRPr lang="en-GB"/>
        </a:p>
      </dgm:t>
    </dgm:pt>
    <dgm:pt modelId="{D11F0DF4-73CE-4A71-A405-93981F51BA62}" type="pres">
      <dgm:prSet presAssocID="{460A4A4C-917B-45BA-BC0D-2E5B9AC41DE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FAB066A-2465-4D90-A971-63C6A0BA8D39}" type="pres">
      <dgm:prSet presAssocID="{460A4A4C-917B-45BA-BC0D-2E5B9AC41DE6}" presName="spNode" presStyleCnt="0"/>
      <dgm:spPr/>
    </dgm:pt>
    <dgm:pt modelId="{C40B7444-EF56-4499-863A-1E94CDE436F0}" type="pres">
      <dgm:prSet presAssocID="{9D8196F3-6EE0-4DC0-A3AB-12DE916551EF}" presName="sibTrans" presStyleLbl="sibTrans1D1" presStyleIdx="1" presStyleCnt="6"/>
      <dgm:spPr/>
      <dgm:t>
        <a:bodyPr/>
        <a:lstStyle/>
        <a:p>
          <a:endParaRPr lang="en-GB"/>
        </a:p>
      </dgm:t>
    </dgm:pt>
    <dgm:pt modelId="{22F9E0D4-4AE6-439E-B532-2FF4F06CE918}" type="pres">
      <dgm:prSet presAssocID="{755D5700-48D1-43C5-9927-F33E86F1EDF5}" presName="node" presStyleLbl="node1" presStyleIdx="2" presStyleCnt="6" custScaleX="144630" custRadScaleRad="100143" custRadScaleInc="-623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FB8C0-DC9A-496F-BE99-6A3C04F8AC57}" type="pres">
      <dgm:prSet presAssocID="{755D5700-48D1-43C5-9927-F33E86F1EDF5}" presName="spNode" presStyleCnt="0"/>
      <dgm:spPr/>
    </dgm:pt>
    <dgm:pt modelId="{C617B9DE-F283-4306-9A94-93AB7F71241E}" type="pres">
      <dgm:prSet presAssocID="{F4D4B2B5-1334-417D-94E6-C752E23A0274}" presName="sibTrans" presStyleLbl="sibTrans1D1" presStyleIdx="2" presStyleCnt="6"/>
      <dgm:spPr/>
      <dgm:t>
        <a:bodyPr/>
        <a:lstStyle/>
        <a:p>
          <a:endParaRPr lang="en-GB"/>
        </a:p>
      </dgm:t>
    </dgm:pt>
    <dgm:pt modelId="{F1B59174-BB7F-4280-8370-C92BCE8FC49B}" type="pres">
      <dgm:prSet presAssocID="{814CFDFC-262A-4243-8C23-3031943BBFB6}" presName="node" presStyleLbl="node1" presStyleIdx="3" presStyleCnt="6" custScaleX="163837" custScaleY="118731" custRadScaleRad="98641" custRadScaleInc="-1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8DE00D5-1325-4AD9-8C57-B40729155FE6}" type="pres">
      <dgm:prSet presAssocID="{814CFDFC-262A-4243-8C23-3031943BBFB6}" presName="spNode" presStyleCnt="0"/>
      <dgm:spPr/>
    </dgm:pt>
    <dgm:pt modelId="{7C67BFB3-92CC-4943-8E4E-3E26A69B70C3}" type="pres">
      <dgm:prSet presAssocID="{9BBE018E-989B-4345-BBC9-24AF1336B27E}" presName="sibTrans" presStyleLbl="sibTrans1D1" presStyleIdx="3" presStyleCnt="6"/>
      <dgm:spPr/>
      <dgm:t>
        <a:bodyPr/>
        <a:lstStyle/>
        <a:p>
          <a:endParaRPr lang="en-GB"/>
        </a:p>
      </dgm:t>
    </dgm:pt>
    <dgm:pt modelId="{52C1999B-37CC-4D8D-8F42-3B1FFA631B08}" type="pres">
      <dgm:prSet presAssocID="{1322D501-8E41-44E9-AD53-A20EDBAB530B}" presName="node" presStyleLbl="node1" presStyleIdx="4" presStyleCnt="6" custScaleX="151864" custRadScaleRad="100811" custRadScaleInc="506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5051B8-F477-45E6-BF0C-49CF8F56881B}" type="pres">
      <dgm:prSet presAssocID="{1322D501-8E41-44E9-AD53-A20EDBAB530B}" presName="spNode" presStyleCnt="0"/>
      <dgm:spPr/>
    </dgm:pt>
    <dgm:pt modelId="{9A7FBC27-79E0-4963-8A55-9FEEAFC98D40}" type="pres">
      <dgm:prSet presAssocID="{AFF2F518-19A6-4445-910F-56C46B23D236}" presName="sibTrans" presStyleLbl="sibTrans1D1" presStyleIdx="4" presStyleCnt="6"/>
      <dgm:spPr/>
      <dgm:t>
        <a:bodyPr/>
        <a:lstStyle/>
        <a:p>
          <a:endParaRPr lang="en-GB"/>
        </a:p>
      </dgm:t>
    </dgm:pt>
    <dgm:pt modelId="{63B43598-80A3-4230-9059-7FF6ABAAA655}" type="pres">
      <dgm:prSet presAssocID="{8CBE956E-5609-4715-8D33-BE0AE2B4A413}" presName="node" presStyleLbl="node1" presStyleIdx="5" presStyleCnt="6" custScaleX="1500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83D303-29E0-4FFC-A963-627236F789EE}" type="pres">
      <dgm:prSet presAssocID="{8CBE956E-5609-4715-8D33-BE0AE2B4A413}" presName="spNode" presStyleCnt="0"/>
      <dgm:spPr/>
    </dgm:pt>
    <dgm:pt modelId="{312A0A7B-3F72-411F-82C4-930CFE90F186}" type="pres">
      <dgm:prSet presAssocID="{A956D613-26B2-4359-B815-F042744D8AD2}" presName="sibTrans" presStyleLbl="sibTrans1D1" presStyleIdx="5" presStyleCnt="6"/>
      <dgm:spPr/>
      <dgm:t>
        <a:bodyPr/>
        <a:lstStyle/>
        <a:p>
          <a:endParaRPr lang="en-GB"/>
        </a:p>
      </dgm:t>
    </dgm:pt>
  </dgm:ptLst>
  <dgm:cxnLst>
    <dgm:cxn modelId="{D7752801-9905-473D-A706-625ABAE356E6}" type="presOf" srcId="{1322D501-8E41-44E9-AD53-A20EDBAB530B}" destId="{52C1999B-37CC-4D8D-8F42-3B1FFA631B08}" srcOrd="0" destOrd="0" presId="urn:microsoft.com/office/officeart/2005/8/layout/cycle5"/>
    <dgm:cxn modelId="{4B8D927F-8EF3-4E74-A48D-657202CB7F7E}" type="presOf" srcId="{F4D4B2B5-1334-417D-94E6-C752E23A0274}" destId="{C617B9DE-F283-4306-9A94-93AB7F71241E}" srcOrd="0" destOrd="0" presId="urn:microsoft.com/office/officeart/2005/8/layout/cycle5"/>
    <dgm:cxn modelId="{1BA3471A-F77A-4E01-A8C3-42DECEC58BC6}" srcId="{10CBCF0C-E0CE-4816-9EFD-79BF1A45C7CA}" destId="{460A4A4C-917B-45BA-BC0D-2E5B9AC41DE6}" srcOrd="1" destOrd="0" parTransId="{B4AC8CE1-572A-43C1-9D48-6FB2E99930AC}" sibTransId="{9D8196F3-6EE0-4DC0-A3AB-12DE916551EF}"/>
    <dgm:cxn modelId="{D4BCC97A-CFDB-4F90-B857-D763D3B27B21}" type="presOf" srcId="{9BBE018E-989B-4345-BBC9-24AF1336B27E}" destId="{7C67BFB3-92CC-4943-8E4E-3E26A69B70C3}" srcOrd="0" destOrd="0" presId="urn:microsoft.com/office/officeart/2005/8/layout/cycle5"/>
    <dgm:cxn modelId="{18B0E2DE-B469-4A25-A8CB-5F25A1A3A529}" type="presOf" srcId="{9D8196F3-6EE0-4DC0-A3AB-12DE916551EF}" destId="{C40B7444-EF56-4499-863A-1E94CDE436F0}" srcOrd="0" destOrd="0" presId="urn:microsoft.com/office/officeart/2005/8/layout/cycle5"/>
    <dgm:cxn modelId="{7676F7AE-A502-4384-81AA-01276B77B9D2}" type="presOf" srcId="{10CBCF0C-E0CE-4816-9EFD-79BF1A45C7CA}" destId="{771394E3-122C-4E8D-9BDF-DC77E087BBB6}" srcOrd="0" destOrd="0" presId="urn:microsoft.com/office/officeart/2005/8/layout/cycle5"/>
    <dgm:cxn modelId="{FBD0284E-28C4-458A-84D8-5E36E39E7F6A}" srcId="{10CBCF0C-E0CE-4816-9EFD-79BF1A45C7CA}" destId="{94EFE850-00CB-4D84-A0AC-CCE87A94DC71}" srcOrd="0" destOrd="0" parTransId="{D0864015-ABDD-480F-9870-D6713D99352E}" sibTransId="{1D94B371-F566-463A-85CC-87B987507294}"/>
    <dgm:cxn modelId="{0320FC59-F766-4E3F-A231-341BB0E7C0F5}" type="presOf" srcId="{755D5700-48D1-43C5-9927-F33E86F1EDF5}" destId="{22F9E0D4-4AE6-439E-B532-2FF4F06CE918}" srcOrd="0" destOrd="0" presId="urn:microsoft.com/office/officeart/2005/8/layout/cycle5"/>
    <dgm:cxn modelId="{6F28CE0C-C7A4-4084-9A1C-4FA2F51012CB}" type="presOf" srcId="{A956D613-26B2-4359-B815-F042744D8AD2}" destId="{312A0A7B-3F72-411F-82C4-930CFE90F186}" srcOrd="0" destOrd="0" presId="urn:microsoft.com/office/officeart/2005/8/layout/cycle5"/>
    <dgm:cxn modelId="{31704AFE-E6A1-4499-9355-634F5783EC13}" type="presOf" srcId="{8CBE956E-5609-4715-8D33-BE0AE2B4A413}" destId="{63B43598-80A3-4230-9059-7FF6ABAAA655}" srcOrd="0" destOrd="0" presId="urn:microsoft.com/office/officeart/2005/8/layout/cycle5"/>
    <dgm:cxn modelId="{CEFA5FE3-F1F2-40AA-B09F-08B41DB660DA}" type="presOf" srcId="{94EFE850-00CB-4D84-A0AC-CCE87A94DC71}" destId="{17FFEEEE-1C89-40B9-8FF2-D476697323C9}" srcOrd="0" destOrd="0" presId="urn:microsoft.com/office/officeart/2005/8/layout/cycle5"/>
    <dgm:cxn modelId="{2667F573-7ACD-40B8-ADFA-30791B0F5B32}" srcId="{10CBCF0C-E0CE-4816-9EFD-79BF1A45C7CA}" destId="{8CBE956E-5609-4715-8D33-BE0AE2B4A413}" srcOrd="5" destOrd="0" parTransId="{9A1F5F27-7D14-43D6-B256-F52F185F93AD}" sibTransId="{A956D613-26B2-4359-B815-F042744D8AD2}"/>
    <dgm:cxn modelId="{9DE34D6A-9274-41AF-AE25-4383812437F4}" srcId="{10CBCF0C-E0CE-4816-9EFD-79BF1A45C7CA}" destId="{755D5700-48D1-43C5-9927-F33E86F1EDF5}" srcOrd="2" destOrd="0" parTransId="{7FFE2BC6-14A9-457C-931C-E2FFFF23E557}" sibTransId="{F4D4B2B5-1334-417D-94E6-C752E23A0274}"/>
    <dgm:cxn modelId="{2B1866E6-E0AA-4BA0-BFC3-C687C2B0B8CB}" type="presOf" srcId="{1D94B371-F566-463A-85CC-87B987507294}" destId="{729AC451-7135-4E5E-A8E5-61F584175292}" srcOrd="0" destOrd="0" presId="urn:microsoft.com/office/officeart/2005/8/layout/cycle5"/>
    <dgm:cxn modelId="{FFF53A89-32CB-4003-8B0A-5844A5849BAB}" type="presOf" srcId="{460A4A4C-917B-45BA-BC0D-2E5B9AC41DE6}" destId="{D11F0DF4-73CE-4A71-A405-93981F51BA62}" srcOrd="0" destOrd="0" presId="urn:microsoft.com/office/officeart/2005/8/layout/cycle5"/>
    <dgm:cxn modelId="{C2B7F006-3628-4B42-8D69-998F6C1CAF76}" srcId="{10CBCF0C-E0CE-4816-9EFD-79BF1A45C7CA}" destId="{814CFDFC-262A-4243-8C23-3031943BBFB6}" srcOrd="3" destOrd="0" parTransId="{3759CDDB-48CE-4734-BBCB-110D087B0B1F}" sibTransId="{9BBE018E-989B-4345-BBC9-24AF1336B27E}"/>
    <dgm:cxn modelId="{97AE37E7-D3D7-48FB-8297-14C06659E863}" srcId="{10CBCF0C-E0CE-4816-9EFD-79BF1A45C7CA}" destId="{1322D501-8E41-44E9-AD53-A20EDBAB530B}" srcOrd="4" destOrd="0" parTransId="{0BE56B96-CB8B-486E-872B-AC3423288795}" sibTransId="{AFF2F518-19A6-4445-910F-56C46B23D236}"/>
    <dgm:cxn modelId="{6CD2CF5A-A4F1-40DA-B7BA-49E81DB7F901}" type="presOf" srcId="{AFF2F518-19A6-4445-910F-56C46B23D236}" destId="{9A7FBC27-79E0-4963-8A55-9FEEAFC98D40}" srcOrd="0" destOrd="0" presId="urn:microsoft.com/office/officeart/2005/8/layout/cycle5"/>
    <dgm:cxn modelId="{B4226A09-F674-4AA5-987B-7ABD5D0F1024}" type="presOf" srcId="{814CFDFC-262A-4243-8C23-3031943BBFB6}" destId="{F1B59174-BB7F-4280-8370-C92BCE8FC49B}" srcOrd="0" destOrd="0" presId="urn:microsoft.com/office/officeart/2005/8/layout/cycle5"/>
    <dgm:cxn modelId="{3427DF40-8060-4E8C-B710-C296F2E6EAD0}" type="presParOf" srcId="{771394E3-122C-4E8D-9BDF-DC77E087BBB6}" destId="{17FFEEEE-1C89-40B9-8FF2-D476697323C9}" srcOrd="0" destOrd="0" presId="urn:microsoft.com/office/officeart/2005/8/layout/cycle5"/>
    <dgm:cxn modelId="{11E199CE-1084-4F98-981B-C7E907169535}" type="presParOf" srcId="{771394E3-122C-4E8D-9BDF-DC77E087BBB6}" destId="{AD14550E-2F74-44DC-98FE-190D8000F1F7}" srcOrd="1" destOrd="0" presId="urn:microsoft.com/office/officeart/2005/8/layout/cycle5"/>
    <dgm:cxn modelId="{2BCC4EAD-4158-4D05-AC3C-82E9411A0788}" type="presParOf" srcId="{771394E3-122C-4E8D-9BDF-DC77E087BBB6}" destId="{729AC451-7135-4E5E-A8E5-61F584175292}" srcOrd="2" destOrd="0" presId="urn:microsoft.com/office/officeart/2005/8/layout/cycle5"/>
    <dgm:cxn modelId="{2F8AFFA6-414D-458B-A15C-2607A26F00B1}" type="presParOf" srcId="{771394E3-122C-4E8D-9BDF-DC77E087BBB6}" destId="{D11F0DF4-73CE-4A71-A405-93981F51BA62}" srcOrd="3" destOrd="0" presId="urn:microsoft.com/office/officeart/2005/8/layout/cycle5"/>
    <dgm:cxn modelId="{9C3FBBBD-2EF2-4665-8C33-5DDEA8452512}" type="presParOf" srcId="{771394E3-122C-4E8D-9BDF-DC77E087BBB6}" destId="{8FAB066A-2465-4D90-A971-63C6A0BA8D39}" srcOrd="4" destOrd="0" presId="urn:microsoft.com/office/officeart/2005/8/layout/cycle5"/>
    <dgm:cxn modelId="{D92F84FC-DD50-40AD-9F2B-F0AD13D0F114}" type="presParOf" srcId="{771394E3-122C-4E8D-9BDF-DC77E087BBB6}" destId="{C40B7444-EF56-4499-863A-1E94CDE436F0}" srcOrd="5" destOrd="0" presId="urn:microsoft.com/office/officeart/2005/8/layout/cycle5"/>
    <dgm:cxn modelId="{6744D77A-499C-4CA3-A328-FBEC657D2ED3}" type="presParOf" srcId="{771394E3-122C-4E8D-9BDF-DC77E087BBB6}" destId="{22F9E0D4-4AE6-439E-B532-2FF4F06CE918}" srcOrd="6" destOrd="0" presId="urn:microsoft.com/office/officeart/2005/8/layout/cycle5"/>
    <dgm:cxn modelId="{F95E9837-530B-4ACB-8DA5-F75B6DEBB9EB}" type="presParOf" srcId="{771394E3-122C-4E8D-9BDF-DC77E087BBB6}" destId="{14DFB8C0-DC9A-496F-BE99-6A3C04F8AC57}" srcOrd="7" destOrd="0" presId="urn:microsoft.com/office/officeart/2005/8/layout/cycle5"/>
    <dgm:cxn modelId="{66A4755C-621D-4A9E-9F1D-FDAC96D8772D}" type="presParOf" srcId="{771394E3-122C-4E8D-9BDF-DC77E087BBB6}" destId="{C617B9DE-F283-4306-9A94-93AB7F71241E}" srcOrd="8" destOrd="0" presId="urn:microsoft.com/office/officeart/2005/8/layout/cycle5"/>
    <dgm:cxn modelId="{BDD3C9BC-E6E0-4434-83CE-9450D829E084}" type="presParOf" srcId="{771394E3-122C-4E8D-9BDF-DC77E087BBB6}" destId="{F1B59174-BB7F-4280-8370-C92BCE8FC49B}" srcOrd="9" destOrd="0" presId="urn:microsoft.com/office/officeart/2005/8/layout/cycle5"/>
    <dgm:cxn modelId="{359E50A0-52C3-42EB-8BE2-D18B7DE8C643}" type="presParOf" srcId="{771394E3-122C-4E8D-9BDF-DC77E087BBB6}" destId="{58DE00D5-1325-4AD9-8C57-B40729155FE6}" srcOrd="10" destOrd="0" presId="urn:microsoft.com/office/officeart/2005/8/layout/cycle5"/>
    <dgm:cxn modelId="{9D5C9CD5-00FF-453A-948A-382E87E9741D}" type="presParOf" srcId="{771394E3-122C-4E8D-9BDF-DC77E087BBB6}" destId="{7C67BFB3-92CC-4943-8E4E-3E26A69B70C3}" srcOrd="11" destOrd="0" presId="urn:microsoft.com/office/officeart/2005/8/layout/cycle5"/>
    <dgm:cxn modelId="{144DE719-5644-4F17-88AE-05F24795300C}" type="presParOf" srcId="{771394E3-122C-4E8D-9BDF-DC77E087BBB6}" destId="{52C1999B-37CC-4D8D-8F42-3B1FFA631B08}" srcOrd="12" destOrd="0" presId="urn:microsoft.com/office/officeart/2005/8/layout/cycle5"/>
    <dgm:cxn modelId="{F414C64E-D6F7-4154-86B5-C8FFB213FD37}" type="presParOf" srcId="{771394E3-122C-4E8D-9BDF-DC77E087BBB6}" destId="{0A5051B8-F477-45E6-BF0C-49CF8F56881B}" srcOrd="13" destOrd="0" presId="urn:microsoft.com/office/officeart/2005/8/layout/cycle5"/>
    <dgm:cxn modelId="{0B125994-D8C3-4CF1-B6E1-E9A2C92C9ADE}" type="presParOf" srcId="{771394E3-122C-4E8D-9BDF-DC77E087BBB6}" destId="{9A7FBC27-79E0-4963-8A55-9FEEAFC98D40}" srcOrd="14" destOrd="0" presId="urn:microsoft.com/office/officeart/2005/8/layout/cycle5"/>
    <dgm:cxn modelId="{525CE998-E81A-4781-84E2-1349E51FD913}" type="presParOf" srcId="{771394E3-122C-4E8D-9BDF-DC77E087BBB6}" destId="{63B43598-80A3-4230-9059-7FF6ABAAA655}" srcOrd="15" destOrd="0" presId="urn:microsoft.com/office/officeart/2005/8/layout/cycle5"/>
    <dgm:cxn modelId="{194E1F4B-3D1A-4669-B7AC-C8D6BD08976A}" type="presParOf" srcId="{771394E3-122C-4E8D-9BDF-DC77E087BBB6}" destId="{1B83D303-29E0-4FFC-A963-627236F789EE}" srcOrd="16" destOrd="0" presId="urn:microsoft.com/office/officeart/2005/8/layout/cycle5"/>
    <dgm:cxn modelId="{BF921EE4-7A28-4C38-B2D9-B3F92C6AEC9F}" type="presParOf" srcId="{771394E3-122C-4E8D-9BDF-DC77E087BBB6}" destId="{312A0A7B-3F72-411F-82C4-930CFE90F186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FEEEE-1C89-40B9-8FF2-D476697323C9}">
      <dsp:nvSpPr>
        <dsp:cNvPr id="0" name=""/>
        <dsp:cNvSpPr/>
      </dsp:nvSpPr>
      <dsp:spPr>
        <a:xfrm>
          <a:off x="3240357" y="-42269"/>
          <a:ext cx="1758517" cy="935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Gofyn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cwestiynauu</a:t>
          </a:r>
          <a:endParaRPr lang="en-GB" sz="2000" kern="1200" dirty="0"/>
        </a:p>
      </dsp:txBody>
      <dsp:txXfrm>
        <a:off x="3286012" y="3386"/>
        <a:ext cx="1667207" cy="843934"/>
      </dsp:txXfrm>
    </dsp:sp>
    <dsp:sp modelId="{729AC451-7135-4E5E-A8E5-61F584175292}">
      <dsp:nvSpPr>
        <dsp:cNvPr id="0" name=""/>
        <dsp:cNvSpPr/>
      </dsp:nvSpPr>
      <dsp:spPr>
        <a:xfrm>
          <a:off x="1925920" y="425304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3220707" y="248421"/>
              </a:moveTo>
              <a:arcTo wR="2204144" hR="2204144" stAng="17847895" swAng="772539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F0DF4-73CE-4A71-A405-93981F51BA62}">
      <dsp:nvSpPr>
        <dsp:cNvPr id="0" name=""/>
        <dsp:cNvSpPr/>
      </dsp:nvSpPr>
      <dsp:spPr>
        <a:xfrm>
          <a:off x="5319539" y="1059802"/>
          <a:ext cx="1438836" cy="935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Casglu</a:t>
          </a:r>
          <a:r>
            <a:rPr lang="en-GB" sz="2000" kern="1200" dirty="0" smtClean="0"/>
            <a:t> data</a:t>
          </a:r>
          <a:endParaRPr lang="en-GB" sz="2000" kern="1200" dirty="0"/>
        </a:p>
      </dsp:txBody>
      <dsp:txXfrm>
        <a:off x="5365194" y="1105457"/>
        <a:ext cx="1347526" cy="843934"/>
      </dsp:txXfrm>
    </dsp:sp>
    <dsp:sp modelId="{C40B7444-EF56-4499-863A-1E94CDE436F0}">
      <dsp:nvSpPr>
        <dsp:cNvPr id="0" name=""/>
        <dsp:cNvSpPr/>
      </dsp:nvSpPr>
      <dsp:spPr>
        <a:xfrm>
          <a:off x="1928420" y="433450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4355209" y="1723346"/>
              </a:moveTo>
              <a:arcTo wR="2204144" hR="2204144" stAng="20844034" swAng="79086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9E0D4-4AE6-439E-B532-2FF4F06CE918}">
      <dsp:nvSpPr>
        <dsp:cNvPr id="0" name=""/>
        <dsp:cNvSpPr/>
      </dsp:nvSpPr>
      <dsp:spPr>
        <a:xfrm>
          <a:off x="5194301" y="2827053"/>
          <a:ext cx="2080989" cy="935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Prosesu</a:t>
          </a:r>
          <a:r>
            <a:rPr lang="en-GB" sz="2000" kern="1200" dirty="0" smtClean="0"/>
            <a:t> a </a:t>
          </a:r>
          <a:r>
            <a:rPr lang="en-GB" sz="2000" kern="1200" dirty="0" err="1" smtClean="0"/>
            <a:t>chyflwyno</a:t>
          </a:r>
          <a:r>
            <a:rPr lang="en-GB" sz="2000" kern="1200" dirty="0" smtClean="0"/>
            <a:t> data</a:t>
          </a:r>
          <a:endParaRPr lang="en-GB" sz="2000" kern="1200" dirty="0"/>
        </a:p>
      </dsp:txBody>
      <dsp:txXfrm>
        <a:off x="5239956" y="2872708"/>
        <a:ext cx="1989679" cy="843934"/>
      </dsp:txXfrm>
    </dsp:sp>
    <dsp:sp modelId="{C617B9DE-F283-4306-9A94-93AB7F71241E}">
      <dsp:nvSpPr>
        <dsp:cNvPr id="0" name=""/>
        <dsp:cNvSpPr/>
      </dsp:nvSpPr>
      <dsp:spPr>
        <a:xfrm>
          <a:off x="1967826" y="363927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3941380" y="3560705"/>
              </a:moveTo>
              <a:arcTo wR="2204144" hR="2204144" stAng="2279120" swAng="945649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59174-BB7F-4280-8370-C92BCE8FC49B}">
      <dsp:nvSpPr>
        <dsp:cNvPr id="0" name=""/>
        <dsp:cNvSpPr/>
      </dsp:nvSpPr>
      <dsp:spPr>
        <a:xfrm>
          <a:off x="2952327" y="4248473"/>
          <a:ext cx="2357347" cy="11104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 smtClean="0"/>
            <a:t>Dadansoddi</a:t>
          </a:r>
          <a:r>
            <a:rPr lang="en-GB" sz="1800" kern="1200" dirty="0" smtClean="0"/>
            <a:t> a </a:t>
          </a:r>
          <a:r>
            <a:rPr lang="en-GB" sz="1800" kern="1200" dirty="0" err="1" smtClean="0"/>
            <a:t>chymhwyso</a:t>
          </a:r>
          <a:r>
            <a:rPr lang="en-GB" sz="1800" kern="1200" dirty="0" smtClean="0"/>
            <a:t> </a:t>
          </a:r>
          <a:r>
            <a:rPr lang="en-GB" sz="1800" kern="1200" dirty="0" err="1" smtClean="0"/>
            <a:t>dealltwriaeth</a:t>
          </a:r>
          <a:r>
            <a:rPr lang="en-GB" sz="1800" kern="1200" dirty="0" smtClean="0"/>
            <a:t> </a:t>
          </a:r>
          <a:r>
            <a:rPr lang="en-GB" sz="1800" kern="1200" dirty="0" err="1" smtClean="0"/>
            <a:t>ehangach</a:t>
          </a:r>
          <a:endParaRPr lang="en-GB" sz="1800" kern="1200" dirty="0">
            <a:solidFill>
              <a:schemeClr val="bg1"/>
            </a:solidFill>
          </a:endParaRPr>
        </a:p>
      </dsp:txBody>
      <dsp:txXfrm>
        <a:off x="3006533" y="4302679"/>
        <a:ext cx="2248935" cy="1002012"/>
      </dsp:txXfrm>
    </dsp:sp>
    <dsp:sp modelId="{7C67BFB3-92CC-4943-8E4E-3E26A69B70C3}">
      <dsp:nvSpPr>
        <dsp:cNvPr id="0" name=""/>
        <dsp:cNvSpPr/>
      </dsp:nvSpPr>
      <dsp:spPr>
        <a:xfrm>
          <a:off x="1845647" y="341399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953142" y="4018874"/>
              </a:moveTo>
              <a:arcTo wR="2204144" hR="2204144" stAng="7474849" swAng="859626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1999B-37CC-4D8D-8F42-3B1FFA631B08}">
      <dsp:nvSpPr>
        <dsp:cNvPr id="0" name=""/>
        <dsp:cNvSpPr/>
      </dsp:nvSpPr>
      <dsp:spPr>
        <a:xfrm>
          <a:off x="947962" y="2917445"/>
          <a:ext cx="2185075" cy="935244"/>
        </a:xfrm>
        <a:prstGeom prst="roundRect">
          <a:avLst/>
        </a:prstGeom>
        <a:solidFill>
          <a:srgbClr val="C0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Dod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i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gasgliadau</a:t>
          </a:r>
          <a:endParaRPr lang="en-GB" sz="2000" kern="1200" dirty="0"/>
        </a:p>
      </dsp:txBody>
      <dsp:txXfrm>
        <a:off x="993617" y="2963100"/>
        <a:ext cx="2093765" cy="843934"/>
      </dsp:txXfrm>
    </dsp:sp>
    <dsp:sp modelId="{9A7FBC27-79E0-4963-8A55-9FEEAFC98D40}">
      <dsp:nvSpPr>
        <dsp:cNvPr id="0" name=""/>
        <dsp:cNvSpPr/>
      </dsp:nvSpPr>
      <dsp:spPr>
        <a:xfrm>
          <a:off x="1913019" y="466943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857" y="2265606"/>
              </a:moveTo>
              <a:arcTo wR="2204144" hR="2204144" stAng="10704125" swAng="878382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43598-80A3-4230-9059-7FF6ABAAA655}">
      <dsp:nvSpPr>
        <dsp:cNvPr id="0" name=""/>
        <dsp:cNvSpPr/>
      </dsp:nvSpPr>
      <dsp:spPr>
        <a:xfrm>
          <a:off x="1141838" y="1059802"/>
          <a:ext cx="2158859" cy="935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Gwerthuso’r</a:t>
          </a:r>
          <a:r>
            <a:rPr lang="en-GB" sz="2000" kern="1200" dirty="0" smtClean="0"/>
            <a:t> broses</a:t>
          </a:r>
          <a:endParaRPr lang="en-GB" sz="2000" kern="1200" dirty="0"/>
        </a:p>
      </dsp:txBody>
      <dsp:txXfrm>
        <a:off x="1187493" y="1105457"/>
        <a:ext cx="2067549" cy="843934"/>
      </dsp:txXfrm>
    </dsp:sp>
    <dsp:sp modelId="{312A0A7B-3F72-411F-82C4-930CFE90F186}">
      <dsp:nvSpPr>
        <dsp:cNvPr id="0" name=""/>
        <dsp:cNvSpPr/>
      </dsp:nvSpPr>
      <dsp:spPr>
        <a:xfrm>
          <a:off x="1926019" y="425302"/>
          <a:ext cx="4408288" cy="4408288"/>
        </a:xfrm>
        <a:custGeom>
          <a:avLst/>
          <a:gdLst/>
          <a:ahLst/>
          <a:cxnLst/>
          <a:rect l="0" t="0" r="0" b="0"/>
          <a:pathLst>
            <a:path>
              <a:moveTo>
                <a:pt x="773906" y="527041"/>
              </a:moveTo>
              <a:arcTo wR="2204144" hR="2204144" stAng="13772542" swAng="750872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79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79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6717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50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55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16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964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6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55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28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46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14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8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2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1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96DB-5AB4-4DD8-B4A4-08CDE71AF59C}" type="datetimeFigureOut">
              <a:rPr lang="en-GB" smtClean="0"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EDFC-8987-4C93-A4BF-120A39A84E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2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5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Ymholiad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Maes</a:t>
            </a:r>
            <a:r>
              <a:rPr lang="en-GB" dirty="0"/>
              <a:t> TGAU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4. </a:t>
            </a:r>
            <a:r>
              <a:rPr lang="en-GB" dirty="0" err="1"/>
              <a:t>Adnabod</a:t>
            </a:r>
            <a:r>
              <a:rPr lang="en-GB" dirty="0"/>
              <a:t>, </a:t>
            </a:r>
            <a:r>
              <a:rPr lang="en-GB" dirty="0" err="1"/>
              <a:t>dadansoddi</a:t>
            </a:r>
            <a:r>
              <a:rPr lang="en-GB" dirty="0"/>
              <a:t> a </a:t>
            </a:r>
            <a:r>
              <a:rPr lang="en-GB" dirty="0" err="1"/>
              <a:t>dehongli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5611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Dadansoddi</a:t>
            </a:r>
            <a:r>
              <a:rPr lang="en-GB" dirty="0"/>
              <a:t> data: </a:t>
            </a:r>
            <a:r>
              <a:rPr lang="en-GB" dirty="0" err="1"/>
              <a:t>trefol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4698" y="1484784"/>
            <a:ext cx="6352616" cy="1800200"/>
          </a:xfrm>
        </p:spPr>
        <p:txBody>
          <a:bodyPr/>
          <a:lstStyle/>
          <a:p>
            <a:pPr marL="0" indent="0">
              <a:buNone/>
            </a:pPr>
            <a:r>
              <a:rPr lang="en-GB" dirty="0" err="1"/>
              <a:t>Ceisiwch</a:t>
            </a:r>
            <a:r>
              <a:rPr lang="en-GB" dirty="0"/>
              <a:t> </a:t>
            </a:r>
            <a:r>
              <a:rPr lang="en-GB" dirty="0" err="1"/>
              <a:t>adnabod</a:t>
            </a:r>
            <a:r>
              <a:rPr lang="en-GB" dirty="0"/>
              <a:t> </a:t>
            </a:r>
            <a:r>
              <a:rPr lang="en-GB" dirty="0" err="1"/>
              <a:t>tueddiadau</a:t>
            </a:r>
            <a:r>
              <a:rPr lang="en-GB" dirty="0"/>
              <a:t> a </a:t>
            </a:r>
            <a:r>
              <a:rPr lang="en-GB" dirty="0" err="1"/>
              <a:t>phatrymau</a:t>
            </a:r>
            <a:r>
              <a:rPr lang="en-GB" dirty="0"/>
              <a:t> </a:t>
            </a:r>
            <a:r>
              <a:rPr lang="en-GB" dirty="0" err="1"/>
              <a:t>wrth</a:t>
            </a:r>
            <a:r>
              <a:rPr lang="en-GB" dirty="0"/>
              <a:t> </a:t>
            </a:r>
            <a:r>
              <a:rPr lang="en-GB" dirty="0" err="1"/>
              <a:t>ddisgrifio’r</a:t>
            </a:r>
            <a:r>
              <a:rPr lang="en-GB" dirty="0"/>
              <a:t> </a:t>
            </a:r>
            <a:r>
              <a:rPr lang="en-GB" dirty="0" err="1"/>
              <a:t>graff</a:t>
            </a:r>
            <a:r>
              <a:rPr lang="en-GB" dirty="0"/>
              <a:t> </a:t>
            </a:r>
            <a:r>
              <a:rPr lang="en-GB" dirty="0" err="1"/>
              <a:t>hwn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48" y="2276872"/>
            <a:ext cx="7380312" cy="3936166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36501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60" y="260648"/>
            <a:ext cx="6347713" cy="1320800"/>
          </a:xfrm>
        </p:spPr>
        <p:txBody>
          <a:bodyPr>
            <a:normAutofit/>
          </a:bodyPr>
          <a:lstStyle/>
          <a:p>
            <a:r>
              <a:rPr lang="en-GB" sz="4000" dirty="0" err="1"/>
              <a:t>Dadansoddi</a:t>
            </a:r>
            <a:r>
              <a:rPr lang="en-GB" sz="4000" dirty="0"/>
              <a:t> data: </a:t>
            </a:r>
            <a:r>
              <a:rPr lang="en-GB" sz="4000" dirty="0" err="1"/>
              <a:t>trefol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1173488"/>
            <a:ext cx="7200800" cy="29755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 err="1"/>
              <a:t>Dyma</a:t>
            </a:r>
            <a:r>
              <a:rPr lang="en-GB" sz="2000" dirty="0"/>
              <a:t> rai </a:t>
            </a:r>
            <a:r>
              <a:rPr lang="en-GB" sz="2000" dirty="0" err="1"/>
              <a:t>o’r</a:t>
            </a:r>
            <a:r>
              <a:rPr lang="en-GB" sz="2000" dirty="0"/>
              <a:t> </a:t>
            </a:r>
            <a:r>
              <a:rPr lang="en-GB" sz="2000" dirty="0" err="1"/>
              <a:t>pwyntiau</a:t>
            </a:r>
            <a:r>
              <a:rPr lang="en-GB" sz="2000" dirty="0"/>
              <a:t> y </a:t>
            </a:r>
            <a:r>
              <a:rPr lang="en-GB" sz="2000" dirty="0" err="1"/>
              <a:t>gallech</a:t>
            </a:r>
            <a:r>
              <a:rPr lang="en-GB" sz="2000" dirty="0"/>
              <a:t> </a:t>
            </a:r>
            <a:r>
              <a:rPr lang="en-GB" sz="2000" dirty="0" err="1"/>
              <a:t>fod</a:t>
            </a:r>
            <a:r>
              <a:rPr lang="en-GB" sz="2000" dirty="0"/>
              <a:t> </a:t>
            </a:r>
            <a:r>
              <a:rPr lang="en-GB" sz="2000" dirty="0" err="1"/>
              <a:t>wedi</a:t>
            </a:r>
            <a:r>
              <a:rPr lang="en-GB" sz="2000" dirty="0"/>
              <a:t> </a:t>
            </a:r>
            <a:r>
              <a:rPr lang="en-GB" sz="2000" dirty="0" err="1"/>
              <a:t>eu</a:t>
            </a:r>
            <a:r>
              <a:rPr lang="en-GB" sz="2000" dirty="0"/>
              <a:t> </a:t>
            </a:r>
            <a:r>
              <a:rPr lang="en-GB" sz="2000" dirty="0" err="1"/>
              <a:t>nodi</a:t>
            </a:r>
            <a:r>
              <a:rPr lang="en-GB" sz="2000" dirty="0"/>
              <a:t>. </a:t>
            </a:r>
            <a:r>
              <a:rPr lang="en-GB" sz="2000" dirty="0" err="1"/>
              <a:t>Sylwch</a:t>
            </a:r>
            <a:r>
              <a:rPr lang="en-GB" sz="2000" dirty="0"/>
              <a:t> </a:t>
            </a:r>
            <a:r>
              <a:rPr lang="en-GB" sz="2000" dirty="0" err="1"/>
              <a:t>ar</a:t>
            </a:r>
            <a:r>
              <a:rPr lang="en-GB" sz="2000" dirty="0"/>
              <a:t> y </a:t>
            </a:r>
            <a:r>
              <a:rPr lang="en-GB" sz="2000" dirty="0" err="1"/>
              <a:t>cyfeiriad</a:t>
            </a:r>
            <a:r>
              <a:rPr lang="en-GB" sz="2000" dirty="0"/>
              <a:t> at </a:t>
            </a:r>
            <a:r>
              <a:rPr lang="en-GB" sz="2000" dirty="0" err="1"/>
              <a:t>dueddiadau</a:t>
            </a:r>
            <a:r>
              <a:rPr lang="en-GB" sz="2000" dirty="0"/>
              <a:t> a </a:t>
            </a:r>
            <a:r>
              <a:rPr lang="en-GB" sz="2000" dirty="0" err="1"/>
              <a:t>hefyd</a:t>
            </a:r>
            <a:r>
              <a:rPr lang="en-GB" sz="2000" dirty="0"/>
              <a:t> y </a:t>
            </a:r>
            <a:r>
              <a:rPr lang="en-GB" sz="2000" dirty="0" err="1"/>
              <a:t>defnydd</a:t>
            </a:r>
            <a:r>
              <a:rPr lang="en-GB" sz="2000" dirty="0"/>
              <a:t> o </a:t>
            </a:r>
            <a:r>
              <a:rPr lang="en-GB" sz="2000" dirty="0" err="1"/>
              <a:t>dystiolaeth</a:t>
            </a:r>
            <a:r>
              <a:rPr lang="en-GB" sz="2000" dirty="0"/>
              <a:t> </a:t>
            </a:r>
            <a:r>
              <a:rPr lang="en-GB" sz="2000" dirty="0" err="1"/>
              <a:t>gefnogol</a:t>
            </a:r>
            <a:r>
              <a:rPr lang="en-GB" sz="2000" dirty="0"/>
              <a:t>: </a:t>
            </a:r>
          </a:p>
          <a:p>
            <a:pPr marL="0" indent="0">
              <a:buNone/>
            </a:pPr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graff</a:t>
            </a:r>
            <a:r>
              <a:rPr lang="en-GB" sz="1600" dirty="0"/>
              <a:t> bar </a:t>
            </a:r>
            <a:r>
              <a:rPr lang="en-GB" sz="1600" dirty="0" err="1"/>
              <a:t>rhanedig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dangos</a:t>
            </a:r>
            <a:r>
              <a:rPr lang="en-GB" sz="1600" dirty="0"/>
              <a:t> bod </a:t>
            </a:r>
            <a:r>
              <a:rPr lang="en-GB" sz="1600" dirty="0" err="1"/>
              <a:t>newid</a:t>
            </a:r>
            <a:r>
              <a:rPr lang="en-GB" sz="1600" dirty="0"/>
              <a:t> </a:t>
            </a:r>
            <a:r>
              <a:rPr lang="en-GB" sz="1600" dirty="0" err="1"/>
              <a:t>arwyddocaol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defnydd</a:t>
            </a:r>
            <a:r>
              <a:rPr lang="en-GB" sz="1600" dirty="0"/>
              <a:t> </a:t>
            </a:r>
            <a:r>
              <a:rPr lang="en-GB" sz="1600" dirty="0" err="1"/>
              <a:t>tir</a:t>
            </a:r>
            <a:r>
              <a:rPr lang="en-GB" sz="1600" dirty="0"/>
              <a:t> </a:t>
            </a:r>
            <a:r>
              <a:rPr lang="en-GB" sz="1600" dirty="0" err="1"/>
              <a:t>gyda</a:t>
            </a:r>
            <a:r>
              <a:rPr lang="en-GB" sz="1600" dirty="0"/>
              <a:t> </a:t>
            </a:r>
            <a:r>
              <a:rPr lang="en-GB" sz="1600" dirty="0" err="1"/>
              <a:t>phellter</a:t>
            </a:r>
            <a:r>
              <a:rPr lang="en-GB" sz="1600" dirty="0"/>
              <a:t> o </a:t>
            </a:r>
            <a:r>
              <a:rPr lang="en-GB" sz="1600" dirty="0" err="1"/>
              <a:t>ganol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. </a:t>
            </a:r>
          </a:p>
          <a:p>
            <a:pPr marL="0" indent="0">
              <a:buNone/>
            </a:pP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agos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ganol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, </a:t>
            </a:r>
            <a:r>
              <a:rPr lang="en-GB" sz="1600" dirty="0" err="1"/>
              <a:t>adwerthu</a:t>
            </a:r>
            <a:r>
              <a:rPr lang="en-GB" sz="1600" dirty="0"/>
              <a:t> (58%) a </a:t>
            </a:r>
            <a:r>
              <a:rPr lang="en-GB" sz="1600" dirty="0" err="1"/>
              <a:t>gwasanaethau</a:t>
            </a:r>
            <a:r>
              <a:rPr lang="en-GB" sz="1600" dirty="0"/>
              <a:t> </a:t>
            </a:r>
            <a:r>
              <a:rPr lang="en-GB" sz="1600" dirty="0" err="1"/>
              <a:t>defnyddwyr</a:t>
            </a:r>
            <a:r>
              <a:rPr lang="en-GB" sz="1600" dirty="0"/>
              <a:t> (35%) </a:t>
            </a:r>
            <a:r>
              <a:rPr lang="en-GB" sz="1600" dirty="0" err="1"/>
              <a:t>sydd</a:t>
            </a:r>
            <a:r>
              <a:rPr lang="en-GB" sz="1600" dirty="0"/>
              <a:t> </a:t>
            </a:r>
            <a:r>
              <a:rPr lang="en-GB" sz="1600" dirty="0" err="1"/>
              <a:t>fwyaf</a:t>
            </a:r>
            <a:r>
              <a:rPr lang="en-GB" sz="1600" dirty="0"/>
              <a:t> </a:t>
            </a:r>
            <a:r>
              <a:rPr lang="en-GB" sz="1600" dirty="0" err="1"/>
              <a:t>amlwg</a:t>
            </a:r>
            <a:r>
              <a:rPr lang="en-GB" sz="1600" dirty="0"/>
              <a:t>. Mae </a:t>
            </a:r>
            <a:r>
              <a:rPr lang="en-GB" sz="1600" dirty="0" err="1"/>
              <a:t>canran</a:t>
            </a:r>
            <a:r>
              <a:rPr lang="en-GB" sz="1600" dirty="0"/>
              <a:t> y </a:t>
            </a:r>
            <a:r>
              <a:rPr lang="en-GB" sz="1600" dirty="0" err="1"/>
              <a:t>ddau</a:t>
            </a:r>
            <a:r>
              <a:rPr lang="en-GB" sz="1600" dirty="0"/>
              <a:t> </a:t>
            </a:r>
            <a:r>
              <a:rPr lang="en-GB" sz="1600" dirty="0" err="1"/>
              <a:t>ddefnydd</a:t>
            </a:r>
            <a:r>
              <a:rPr lang="en-GB" sz="1600" dirty="0"/>
              <a:t> </a:t>
            </a:r>
            <a:r>
              <a:rPr lang="en-GB" sz="1600" dirty="0" err="1"/>
              <a:t>tir</a:t>
            </a:r>
            <a:r>
              <a:rPr lang="en-GB" sz="1600" dirty="0"/>
              <a:t> </a:t>
            </a:r>
            <a:r>
              <a:rPr lang="en-GB" sz="1600" dirty="0" err="1"/>
              <a:t>hyn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gostwng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arwyddocaol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tua</a:t>
            </a:r>
            <a:r>
              <a:rPr lang="en-GB" sz="1600" dirty="0"/>
              <a:t> 14% </a:t>
            </a:r>
            <a:r>
              <a:rPr lang="en-GB" sz="1600" dirty="0" err="1"/>
              <a:t>erbyn</a:t>
            </a:r>
            <a:r>
              <a:rPr lang="en-GB" sz="1600" dirty="0"/>
              <a:t> 8001-1000 </a:t>
            </a:r>
            <a:r>
              <a:rPr lang="en-GB" sz="1600" dirty="0" err="1"/>
              <a:t>metr</a:t>
            </a:r>
            <a:r>
              <a:rPr lang="en-GB" sz="1600" dirty="0"/>
              <a:t> o </a:t>
            </a:r>
            <a:r>
              <a:rPr lang="en-GB" sz="1600" dirty="0" err="1"/>
              <a:t>ganol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. </a:t>
            </a:r>
          </a:p>
          <a:p>
            <a:pPr marL="0" indent="0">
              <a:buNone/>
            </a:pPr>
            <a:r>
              <a:rPr lang="en-GB" sz="1600" dirty="0"/>
              <a:t>Mae </a:t>
            </a:r>
            <a:r>
              <a:rPr lang="en-GB" sz="1600" dirty="0" err="1"/>
              <a:t>defnydd</a:t>
            </a:r>
            <a:r>
              <a:rPr lang="en-GB" sz="1600" dirty="0"/>
              <a:t> </a:t>
            </a:r>
            <a:r>
              <a:rPr lang="en-GB" sz="1600" dirty="0" err="1"/>
              <a:t>tir</a:t>
            </a:r>
            <a:r>
              <a:rPr lang="en-GB" sz="1600" dirty="0"/>
              <a:t> </a:t>
            </a:r>
            <a:r>
              <a:rPr lang="en-GB" sz="1600" dirty="0" err="1"/>
              <a:t>preswyl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cynyddu</a:t>
            </a:r>
            <a:r>
              <a:rPr lang="en-GB" sz="1600" dirty="0"/>
              <a:t> </a:t>
            </a:r>
            <a:r>
              <a:rPr lang="en-GB" sz="1600" dirty="0" err="1"/>
              <a:t>tuag</a:t>
            </a:r>
            <a:r>
              <a:rPr lang="en-GB" sz="1600" dirty="0"/>
              <a:t> at </a:t>
            </a:r>
            <a:r>
              <a:rPr lang="en-GB" sz="1600" dirty="0" err="1"/>
              <a:t>ymyl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gyrraedd</a:t>
            </a:r>
            <a:r>
              <a:rPr lang="en-GB" sz="1600" dirty="0"/>
              <a:t> </a:t>
            </a:r>
            <a:r>
              <a:rPr lang="en-GB" sz="1600" dirty="0" err="1"/>
              <a:t>uchafswm</a:t>
            </a:r>
            <a:r>
              <a:rPr lang="en-GB" sz="1600" dirty="0"/>
              <a:t> o </a:t>
            </a:r>
            <a:r>
              <a:rPr lang="en-GB" sz="1600" dirty="0" err="1"/>
              <a:t>tua</a:t>
            </a:r>
            <a:r>
              <a:rPr lang="en-GB" sz="1600" dirty="0"/>
              <a:t> 80% 1001-1200 </a:t>
            </a:r>
            <a:r>
              <a:rPr lang="en-GB" sz="1600" dirty="0" err="1"/>
              <a:t>metr</a:t>
            </a:r>
            <a:r>
              <a:rPr lang="en-GB" sz="1600" dirty="0"/>
              <a:t> o </a:t>
            </a:r>
            <a:r>
              <a:rPr lang="en-GB" sz="1600" dirty="0" err="1"/>
              <a:t>ganol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.</a:t>
            </a:r>
          </a:p>
          <a:p>
            <a:pPr marL="0" indent="0">
              <a:buNone/>
            </a:pPr>
            <a:endParaRPr lang="en-GB" sz="16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611560" y="4323485"/>
            <a:ext cx="2808312" cy="2076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 err="1"/>
              <a:t>Nid</a:t>
            </a:r>
            <a:r>
              <a:rPr lang="en-GB" sz="1600" dirty="0"/>
              <a:t> </a:t>
            </a:r>
            <a:r>
              <a:rPr lang="en-GB" sz="1600" dirty="0" err="1"/>
              <a:t>oes</a:t>
            </a:r>
            <a:r>
              <a:rPr lang="en-GB" sz="1600" dirty="0"/>
              <a:t> </a:t>
            </a:r>
            <a:r>
              <a:rPr lang="en-GB" sz="1600" dirty="0" err="1"/>
              <a:t>adwerthu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1001–1200metr  </a:t>
            </a:r>
            <a:r>
              <a:rPr lang="en-GB" sz="1600" dirty="0" err="1"/>
              <a:t>na</a:t>
            </a:r>
            <a:r>
              <a:rPr lang="en-GB" sz="1600" dirty="0"/>
              <a:t> 1201–1400metr, </a:t>
            </a:r>
            <a:r>
              <a:rPr lang="en-GB" sz="1600" dirty="0" err="1"/>
              <a:t>eto</a:t>
            </a:r>
            <a:r>
              <a:rPr lang="en-GB" sz="1600" dirty="0"/>
              <a:t> </a:t>
            </a:r>
            <a:r>
              <a:rPr lang="en-GB" sz="1600" dirty="0" err="1"/>
              <a:t>mae’n</a:t>
            </a:r>
            <a:r>
              <a:rPr lang="en-GB" sz="1600" dirty="0"/>
              <a:t> </a:t>
            </a:r>
            <a:r>
              <a:rPr lang="en-GB" sz="1600" dirty="0" err="1"/>
              <a:t>digwydd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agos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ganol</a:t>
            </a:r>
            <a:r>
              <a:rPr lang="en-GB" sz="1600" dirty="0"/>
              <a:t> y </a:t>
            </a:r>
            <a:r>
              <a:rPr lang="en-GB" sz="1600" dirty="0" err="1"/>
              <a:t>dref</a:t>
            </a:r>
            <a:r>
              <a:rPr lang="en-GB" sz="1600" dirty="0"/>
              <a:t> a </a:t>
            </a:r>
            <a:r>
              <a:rPr lang="en-GB" sz="1600" dirty="0" err="1"/>
              <a:t>thuag</a:t>
            </a:r>
            <a:r>
              <a:rPr lang="en-GB" sz="1600" dirty="0"/>
              <a:t> at </a:t>
            </a:r>
            <a:r>
              <a:rPr lang="en-GB" sz="1600" dirty="0" err="1"/>
              <a:t>yr</a:t>
            </a:r>
            <a:r>
              <a:rPr lang="en-GB" sz="1600" dirty="0"/>
              <a:t> </a:t>
            </a:r>
            <a:r>
              <a:rPr lang="en-GB" sz="1600" dirty="0" err="1"/>
              <a:t>ymylon</a:t>
            </a:r>
            <a:r>
              <a:rPr lang="en-GB" sz="1600" dirty="0"/>
              <a:t>. 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323485"/>
            <a:ext cx="4069432" cy="2170364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36057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552" y="404664"/>
            <a:ext cx="6347713" cy="1320800"/>
          </a:xfrm>
        </p:spPr>
        <p:txBody>
          <a:bodyPr>
            <a:normAutofit/>
          </a:bodyPr>
          <a:lstStyle/>
          <a:p>
            <a:r>
              <a:rPr lang="en-GB" sz="4000" dirty="0" err="1"/>
              <a:t>Dadansoddi</a:t>
            </a:r>
            <a:r>
              <a:rPr lang="en-GB" sz="4000" dirty="0"/>
              <a:t> data: </a:t>
            </a:r>
            <a:r>
              <a:rPr lang="en-GB" sz="4000" dirty="0" err="1"/>
              <a:t>trefol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1340769"/>
            <a:ext cx="6984776" cy="18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>
                <a:latin typeface="+mj-lt"/>
              </a:rPr>
              <a:t>Dyma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rywfaint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ddadansoddi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dehongli</a:t>
            </a:r>
            <a:r>
              <a:rPr lang="en-GB" dirty="0">
                <a:latin typeface="+mj-lt"/>
              </a:rPr>
              <a:t>:</a:t>
            </a:r>
          </a:p>
          <a:p>
            <a:endParaRPr lang="en-GB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“Mae </a:t>
            </a:r>
            <a:r>
              <a:rPr lang="en-GB" dirty="0" err="1">
                <a:latin typeface="+mj-lt"/>
              </a:rPr>
              <a:t>pwysigrwydd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adwerthu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gwasanaethau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defnyddwyr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agos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ganol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dref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adlewyrchu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datblygiad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hanesyddol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dref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amgylch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bwynt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canolog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mwyaf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hygyrch</a:t>
            </a:r>
            <a:r>
              <a:rPr lang="en-GB" dirty="0">
                <a:latin typeface="+mj-lt"/>
              </a:rPr>
              <a:t>. 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57827" y="2996952"/>
            <a:ext cx="3682125" cy="3229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err="1">
                <a:latin typeface="+mj-lt"/>
              </a:rPr>
              <a:t>Yma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tir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brin</a:t>
            </a:r>
            <a:r>
              <a:rPr lang="en-GB" dirty="0">
                <a:latin typeface="+mj-lt"/>
              </a:rPr>
              <a:t> ac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ddrud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Mae’n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debyg</a:t>
            </a:r>
            <a:r>
              <a:rPr lang="en-GB" dirty="0">
                <a:latin typeface="+mj-lt"/>
              </a:rPr>
              <a:t> bod y </a:t>
            </a:r>
            <a:r>
              <a:rPr lang="en-GB" dirty="0" err="1">
                <a:latin typeface="+mj-lt"/>
              </a:rPr>
              <a:t>cynnydd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defnydd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tir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preswyl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tuag</a:t>
            </a:r>
            <a:r>
              <a:rPr lang="en-GB" dirty="0">
                <a:latin typeface="+mj-lt"/>
              </a:rPr>
              <a:t> at </a:t>
            </a:r>
            <a:r>
              <a:rPr lang="en-GB" dirty="0" err="1">
                <a:latin typeface="+mj-lt"/>
              </a:rPr>
              <a:t>ymyl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dref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ganlyniad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argaeledd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tir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cymharol</a:t>
            </a:r>
            <a:r>
              <a:rPr lang="en-GB" dirty="0">
                <a:latin typeface="+mj-lt"/>
              </a:rPr>
              <a:t> rad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gyfer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adeiladu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Mae’n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debyg</a:t>
            </a:r>
            <a:r>
              <a:rPr lang="en-GB" dirty="0">
                <a:latin typeface="+mj-lt"/>
              </a:rPr>
              <a:t> bod </a:t>
            </a:r>
            <a:r>
              <a:rPr lang="en-GB" dirty="0" err="1">
                <a:latin typeface="+mj-lt"/>
              </a:rPr>
              <a:t>adwerthu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ymyl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dref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ffurf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parciau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adwerthu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elwa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o </a:t>
            </a:r>
            <a:r>
              <a:rPr lang="en-GB" dirty="0" err="1" smtClean="0">
                <a:latin typeface="+mj-lt"/>
              </a:rPr>
              <a:t>gysylltiadau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trafnidiaeth</a:t>
            </a:r>
            <a:r>
              <a:rPr lang="en-GB" dirty="0">
                <a:latin typeface="+mj-lt"/>
              </a:rPr>
              <a:t> da.”</a:t>
            </a:r>
          </a:p>
          <a:p>
            <a:pPr marL="0" indent="0">
              <a:buFont typeface="Wingdings 3" charset="2"/>
              <a:buNone/>
            </a:pPr>
            <a:r>
              <a:rPr lang="en-GB" dirty="0" smtClean="0">
                <a:latin typeface="+mj-lt"/>
              </a:rPr>
              <a:t>      </a:t>
            </a:r>
            <a:endParaRPr lang="en-GB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669" y="3140969"/>
            <a:ext cx="4455493" cy="2376263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98906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60648"/>
            <a:ext cx="6347714" cy="1320800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dirty="0" err="1"/>
              <a:t>Nawr</a:t>
            </a:r>
            <a:r>
              <a:rPr lang="en-GB" dirty="0"/>
              <a:t> </a:t>
            </a:r>
            <a:r>
              <a:rPr lang="en-GB" dirty="0" err="1"/>
              <a:t>edrychwch</a:t>
            </a:r>
            <a:r>
              <a:rPr lang="en-GB" dirty="0"/>
              <a:t>!</a:t>
            </a:r>
          </a:p>
        </p:txBody>
      </p:sp>
      <p:pic>
        <p:nvPicPr>
          <p:cNvPr id="2" name="Picture 2" descr="E:\geography\Documents\English\Placemats\final\1200\4A poster wel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24" y="980728"/>
            <a:ext cx="8018185" cy="5477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131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6347714" cy="1320800"/>
          </a:xfrm>
        </p:spPr>
        <p:txBody>
          <a:bodyPr/>
          <a:lstStyle/>
          <a:p>
            <a:r>
              <a:rPr lang="en-GB" dirty="0" err="1"/>
              <a:t>Nawr</a:t>
            </a:r>
            <a:r>
              <a:rPr lang="en-GB" dirty="0"/>
              <a:t> </a:t>
            </a:r>
            <a:r>
              <a:rPr lang="en-GB" dirty="0" err="1"/>
              <a:t>rhowch</a:t>
            </a:r>
            <a:r>
              <a:rPr lang="en-GB" dirty="0"/>
              <a:t> </a:t>
            </a:r>
            <a:r>
              <a:rPr lang="en-GB" dirty="0" err="1"/>
              <a:t>gynnig</a:t>
            </a:r>
            <a:r>
              <a:rPr lang="en-GB" dirty="0"/>
              <a:t> </a:t>
            </a:r>
            <a:r>
              <a:rPr lang="en-GB" dirty="0" err="1"/>
              <a:t>arni</a:t>
            </a:r>
            <a:r>
              <a:rPr lang="en-GB" dirty="0"/>
              <a:t>!</a:t>
            </a:r>
          </a:p>
        </p:txBody>
      </p:sp>
      <p:pic>
        <p:nvPicPr>
          <p:cNvPr id="3" name="Picture 2" descr="E:\geography\Documents\English\Placemats\final\1200\4B poster wel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7992888" cy="552980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55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Nominated criteria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314328" cy="3880772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 err="1">
                <a:solidFill>
                  <a:schemeClr val="tx1"/>
                </a:solidFill>
              </a:rPr>
              <a:t>Tabl</a:t>
            </a:r>
            <a:r>
              <a:rPr lang="en-GB" sz="2000" b="1" dirty="0">
                <a:solidFill>
                  <a:schemeClr val="tx1"/>
                </a:solidFill>
              </a:rPr>
              <a:t> A: </a:t>
            </a:r>
            <a:r>
              <a:rPr lang="en-GB" sz="2000" b="1" dirty="0" err="1">
                <a:solidFill>
                  <a:schemeClr val="tx1"/>
                </a:solidFill>
              </a:rPr>
              <a:t>Methodoleg</a:t>
            </a:r>
            <a:endParaRPr lang="en-GB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2018: </a:t>
            </a:r>
            <a:r>
              <a:rPr lang="en-GB" dirty="0" err="1"/>
              <a:t>Llifau</a:t>
            </a:r>
            <a:r>
              <a:rPr lang="en-GB" dirty="0"/>
              <a:t> </a:t>
            </a:r>
            <a:r>
              <a:rPr lang="en-GB" dirty="0" err="1"/>
              <a:t>daearyddol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2019: </a:t>
            </a:r>
            <a:r>
              <a:rPr lang="en-GB" dirty="0" err="1"/>
              <a:t>Arolygon</a:t>
            </a:r>
            <a:r>
              <a:rPr lang="en-GB" dirty="0"/>
              <a:t> </a:t>
            </a:r>
            <a:r>
              <a:rPr lang="en-GB" dirty="0" err="1"/>
              <a:t>ansoddol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2020: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trawsluniau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211960" y="2160589"/>
            <a:ext cx="4087172" cy="3880773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 err="1">
                <a:solidFill>
                  <a:schemeClr val="tx1"/>
                </a:solidFill>
              </a:rPr>
              <a:t>Tabl</a:t>
            </a:r>
            <a:r>
              <a:rPr lang="en-GB" sz="2000" b="1" dirty="0">
                <a:solidFill>
                  <a:schemeClr val="tx1"/>
                </a:solidFill>
              </a:rPr>
              <a:t> B: </a:t>
            </a:r>
            <a:r>
              <a:rPr lang="en-GB" sz="2000" b="1" dirty="0" err="1">
                <a:solidFill>
                  <a:schemeClr val="tx1"/>
                </a:solidFill>
              </a:rPr>
              <a:t>Fframwaith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cysyniadol</a:t>
            </a:r>
            <a:endParaRPr lang="en-GB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2018: </a:t>
            </a:r>
            <a:r>
              <a:rPr lang="en-GB" dirty="0" err="1"/>
              <a:t>Cylchredau</a:t>
            </a:r>
            <a:r>
              <a:rPr lang="en-GB" dirty="0"/>
              <a:t> a </a:t>
            </a:r>
            <a:r>
              <a:rPr lang="en-GB" dirty="0" err="1"/>
              <a:t>llifau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2019: </a:t>
            </a:r>
            <a:r>
              <a:rPr lang="en-GB" dirty="0" err="1"/>
              <a:t>Lle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2020: </a:t>
            </a:r>
            <a:r>
              <a:rPr lang="en-GB" dirty="0" err="1"/>
              <a:t>Cylch</a:t>
            </a:r>
            <a:r>
              <a:rPr lang="en-GB" dirty="0"/>
              <a:t> </a:t>
            </a:r>
            <a:r>
              <a:rPr lang="en-GB" dirty="0" err="1"/>
              <a:t>dylanwad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1089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57090897"/>
              </p:ext>
            </p:extLst>
          </p:nvPr>
        </p:nvGraphicFramePr>
        <p:xfrm>
          <a:off x="-108520" y="1124744"/>
          <a:ext cx="8208184" cy="534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44" y="44369"/>
            <a:ext cx="838225" cy="838225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403648" y="222194"/>
            <a:ext cx="6347714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400" dirty="0" err="1"/>
              <a:t>Chwe</a:t>
            </a:r>
            <a:r>
              <a:rPr lang="en-GB" sz="2400" dirty="0"/>
              <a:t> </a:t>
            </a:r>
            <a:r>
              <a:rPr lang="en-GB" sz="2400" dirty="0" err="1"/>
              <a:t>cham</a:t>
            </a:r>
            <a:r>
              <a:rPr lang="en-GB" sz="2400" dirty="0"/>
              <a:t> y broses </a:t>
            </a:r>
            <a:r>
              <a:rPr lang="en-GB" sz="2400" dirty="0" err="1"/>
              <a:t>ymholi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53033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1320800"/>
          </a:xfrm>
        </p:spPr>
        <p:txBody>
          <a:bodyPr>
            <a:normAutofit/>
          </a:bodyPr>
          <a:lstStyle/>
          <a:p>
            <a:r>
              <a:rPr lang="en-GB" dirty="0" err="1"/>
              <a:t>Sut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dadansoddi</a:t>
            </a:r>
            <a:r>
              <a:rPr lang="en-GB" dirty="0"/>
              <a:t> </a:t>
            </a:r>
            <a:r>
              <a:rPr lang="en-GB" dirty="0" err="1"/>
              <a:t>tystiolaeth</a:t>
            </a:r>
            <a:r>
              <a:rPr lang="en-GB" dirty="0"/>
              <a:t>?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+mj-lt"/>
              </a:rPr>
              <a:t>Pan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dadansoddi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eich</a:t>
            </a:r>
            <a:r>
              <a:rPr lang="en-GB" dirty="0">
                <a:latin typeface="+mj-lt"/>
              </a:rPr>
              <a:t> data,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angen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chi:</a:t>
            </a:r>
          </a:p>
          <a:p>
            <a:r>
              <a:rPr lang="en-GB" b="1" dirty="0" err="1">
                <a:latin typeface="+mj-lt"/>
              </a:rPr>
              <a:t>Adnabod</a:t>
            </a:r>
            <a:r>
              <a:rPr lang="en-GB" b="1" dirty="0">
                <a:latin typeface="+mj-lt"/>
              </a:rPr>
              <a:t> –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golygu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disgrifio’ch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canlyniadau</a:t>
            </a:r>
            <a:endParaRPr lang="en-GB" dirty="0">
              <a:latin typeface="+mj-lt"/>
            </a:endParaRPr>
          </a:p>
          <a:p>
            <a:r>
              <a:rPr lang="en-GB" b="1" dirty="0" err="1">
                <a:latin typeface="+mj-lt"/>
              </a:rPr>
              <a:t>Dadansoddi</a:t>
            </a:r>
            <a:r>
              <a:rPr lang="en-GB" b="1" dirty="0">
                <a:latin typeface="+mj-lt"/>
              </a:rPr>
              <a:t> –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golygu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egluro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rhesymu</a:t>
            </a:r>
            <a:r>
              <a:rPr lang="en-GB" dirty="0">
                <a:latin typeface="+mj-lt"/>
              </a:rPr>
              <a:t> </a:t>
            </a:r>
          </a:p>
          <a:p>
            <a:r>
              <a:rPr lang="en-GB" b="1" dirty="0" err="1">
                <a:latin typeface="+mj-lt"/>
              </a:rPr>
              <a:t>Dehongli</a:t>
            </a:r>
            <a:r>
              <a:rPr lang="en-GB" b="1" dirty="0">
                <a:latin typeface="+mj-lt"/>
              </a:rPr>
              <a:t> –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golygu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gwneud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synnwyr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o’ch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canlyniadau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nghyd-destun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ehangach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dealltwriaeth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ddaearyddol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6786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174" y="221630"/>
            <a:ext cx="7870266" cy="659631"/>
          </a:xfrm>
          <a:solidFill>
            <a:schemeClr val="bg1"/>
          </a:solidFill>
        </p:spPr>
        <p:txBody>
          <a:bodyPr/>
          <a:lstStyle/>
          <a:p>
            <a:r>
              <a:rPr lang="en-GB" dirty="0"/>
              <a:t>Beth </a:t>
            </a:r>
            <a:r>
              <a:rPr lang="en-GB" dirty="0" err="1"/>
              <a:t>yw</a:t>
            </a:r>
            <a:r>
              <a:rPr lang="en-GB" dirty="0"/>
              <a:t> ‘</a:t>
            </a:r>
            <a:r>
              <a:rPr lang="en-GB" dirty="0" err="1"/>
              <a:t>tueddiadau</a:t>
            </a:r>
            <a:r>
              <a:rPr lang="en-GB" dirty="0"/>
              <a:t>’ a ‘</a:t>
            </a:r>
            <a:r>
              <a:rPr lang="en-GB" dirty="0" err="1"/>
              <a:t>phatrymau</a:t>
            </a:r>
            <a:r>
              <a:rPr lang="en-GB" dirty="0"/>
              <a:t>’?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28113" y="1280690"/>
            <a:ext cx="3267823" cy="546067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58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 err="1"/>
              <a:t>Tueddiadau</a:t>
            </a:r>
            <a:r>
              <a:rPr lang="en-GB" sz="2000" dirty="0"/>
              <a:t> </a:t>
            </a:r>
            <a:r>
              <a:rPr lang="en-GB" sz="2000" dirty="0" err="1"/>
              <a:t>yw</a:t>
            </a:r>
            <a:r>
              <a:rPr lang="en-GB" sz="2000" dirty="0"/>
              <a:t> </a:t>
            </a:r>
            <a:r>
              <a:rPr lang="en-GB" sz="2000" dirty="0" err="1"/>
              <a:t>newidiadau</a:t>
            </a:r>
            <a:r>
              <a:rPr lang="en-GB" sz="2000" dirty="0"/>
              <a:t> </a:t>
            </a:r>
            <a:r>
              <a:rPr lang="en-GB" sz="2000" dirty="0" err="1"/>
              <a:t>sy’n</a:t>
            </a:r>
            <a:r>
              <a:rPr lang="en-GB" sz="2000" dirty="0"/>
              <a:t> </a:t>
            </a:r>
            <a:r>
              <a:rPr lang="en-GB" sz="2000" dirty="0" err="1"/>
              <a:t>digwydd</a:t>
            </a:r>
            <a:r>
              <a:rPr lang="en-GB" sz="2000" dirty="0"/>
              <a:t> </a:t>
            </a:r>
            <a:r>
              <a:rPr lang="en-GB" sz="2000" dirty="0" err="1"/>
              <a:t>fel</a:t>
            </a:r>
            <a:r>
              <a:rPr lang="en-GB" sz="2000" dirty="0"/>
              <a:t> </a:t>
            </a:r>
            <a:r>
              <a:rPr lang="en-GB" sz="2000" dirty="0" err="1"/>
              <a:t>arfer</a:t>
            </a:r>
            <a:r>
              <a:rPr lang="en-GB" sz="2000" dirty="0"/>
              <a:t> </a:t>
            </a:r>
            <a:r>
              <a:rPr lang="en-GB" sz="2000" dirty="0" err="1"/>
              <a:t>dros</a:t>
            </a:r>
            <a:r>
              <a:rPr lang="en-GB" sz="2000" dirty="0"/>
              <a:t> </a:t>
            </a:r>
            <a:r>
              <a:rPr lang="en-GB" sz="2000" dirty="0" err="1"/>
              <a:t>amser</a:t>
            </a:r>
            <a:r>
              <a:rPr lang="en-GB" sz="2000" dirty="0"/>
              <a:t> </a:t>
            </a:r>
            <a:r>
              <a:rPr lang="en-GB" sz="2000" dirty="0" err="1"/>
              <a:t>neu</a:t>
            </a:r>
            <a:r>
              <a:rPr lang="en-GB" sz="2000" dirty="0"/>
              <a:t> </a:t>
            </a:r>
            <a:r>
              <a:rPr lang="en-GB" sz="2000" dirty="0" err="1"/>
              <a:t>bellter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dirty="0" err="1" smtClean="0">
                <a:latin typeface="+mj-lt"/>
              </a:rPr>
              <a:t>Mae’r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arwynebedd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trawstoriad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cymedrig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cynyddu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1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5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13520" y="1280690"/>
            <a:ext cx="4102895" cy="546067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58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Mae </a:t>
            </a:r>
            <a:r>
              <a:rPr lang="en-GB" b="1" dirty="0" err="1"/>
              <a:t>patrymau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awgrymu</a:t>
            </a:r>
            <a:r>
              <a:rPr lang="en-GB" dirty="0"/>
              <a:t>  </a:t>
            </a:r>
            <a:r>
              <a:rPr lang="en-GB" dirty="0" err="1"/>
              <a:t>rhywfaint</a:t>
            </a:r>
            <a:r>
              <a:rPr lang="en-GB" dirty="0"/>
              <a:t> o </a:t>
            </a:r>
            <a:r>
              <a:rPr lang="en-GB" dirty="0" err="1"/>
              <a:t>gysondeb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nosbarthiad</a:t>
            </a:r>
            <a:r>
              <a:rPr lang="en-GB" dirty="0"/>
              <a:t> data. </a:t>
            </a:r>
            <a:r>
              <a:rPr lang="en-GB" dirty="0" err="1"/>
              <a:t>Defnyddir</a:t>
            </a:r>
            <a:r>
              <a:rPr lang="en-GB" dirty="0"/>
              <a:t> y term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fwyaf</a:t>
            </a:r>
            <a:r>
              <a:rPr lang="en-GB" dirty="0"/>
              <a:t> </a:t>
            </a:r>
            <a:r>
              <a:rPr lang="en-GB" dirty="0" err="1"/>
              <a:t>aml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gyfeirio</a:t>
            </a:r>
            <a:r>
              <a:rPr lang="en-GB" dirty="0"/>
              <a:t> at </a:t>
            </a:r>
            <a:r>
              <a:rPr lang="en-GB" dirty="0" err="1"/>
              <a:t>ddata</a:t>
            </a:r>
            <a:r>
              <a:rPr lang="en-GB" dirty="0"/>
              <a:t> </a:t>
            </a:r>
            <a:r>
              <a:rPr lang="en-GB" dirty="0" err="1"/>
              <a:t>wedi’i</a:t>
            </a:r>
            <a:r>
              <a:rPr lang="en-GB" dirty="0"/>
              <a:t> </a:t>
            </a:r>
            <a:r>
              <a:rPr lang="en-GB" dirty="0" err="1"/>
              <a:t>fapio</a:t>
            </a:r>
            <a:r>
              <a:rPr lang="en-GB" dirty="0"/>
              <a:t> </a:t>
            </a:r>
            <a:r>
              <a:rPr lang="en-GB" dirty="0" err="1"/>
              <a:t>ond</a:t>
            </a:r>
            <a:r>
              <a:rPr lang="en-GB" dirty="0"/>
              <a:t> gall </a:t>
            </a:r>
            <a:r>
              <a:rPr lang="en-GB" dirty="0" err="1"/>
              <a:t>hefyd</a:t>
            </a:r>
            <a:r>
              <a:rPr lang="en-GB" dirty="0"/>
              <a:t> </a:t>
            </a:r>
            <a:r>
              <a:rPr lang="en-GB" dirty="0" err="1"/>
              <a:t>gyfeirio</a:t>
            </a:r>
            <a:r>
              <a:rPr lang="en-GB" dirty="0"/>
              <a:t> at </a:t>
            </a:r>
            <a:r>
              <a:rPr lang="en-GB" dirty="0" err="1"/>
              <a:t>graffiau</a:t>
            </a:r>
            <a:r>
              <a:rPr lang="en-GB" dirty="0"/>
              <a:t> </a:t>
            </a:r>
            <a:r>
              <a:rPr lang="en-GB" dirty="0" err="1"/>
              <a:t>megis</a:t>
            </a:r>
            <a:r>
              <a:rPr lang="en-GB" dirty="0"/>
              <a:t> </a:t>
            </a:r>
            <a:r>
              <a:rPr lang="en-GB" dirty="0" err="1"/>
              <a:t>siartiau</a:t>
            </a:r>
            <a:r>
              <a:rPr lang="en-GB" dirty="0"/>
              <a:t> </a:t>
            </a:r>
            <a:r>
              <a:rPr lang="en-GB" dirty="0" err="1"/>
              <a:t>cylch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Mae’r</a:t>
            </a:r>
            <a:r>
              <a:rPr lang="en-GB" dirty="0"/>
              <a:t> </a:t>
            </a:r>
            <a:r>
              <a:rPr lang="en-GB" dirty="0" err="1"/>
              <a:t>siart</a:t>
            </a:r>
            <a:r>
              <a:rPr lang="en-GB" dirty="0"/>
              <a:t> </a:t>
            </a:r>
            <a:r>
              <a:rPr lang="en-GB" dirty="0" err="1"/>
              <a:t>cylch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dangos</a:t>
            </a:r>
            <a:r>
              <a:rPr lang="en-GB" dirty="0"/>
              <a:t> bod </a:t>
            </a:r>
            <a:r>
              <a:rPr lang="en-GB" dirty="0" err="1"/>
              <a:t>mwyafrif</a:t>
            </a:r>
            <a:r>
              <a:rPr lang="en-GB" dirty="0"/>
              <a:t> </a:t>
            </a:r>
            <a:r>
              <a:rPr lang="en-GB" dirty="0" err="1"/>
              <a:t>llethol</a:t>
            </a:r>
            <a:r>
              <a:rPr lang="en-GB" dirty="0"/>
              <a:t> y </a:t>
            </a:r>
            <a:r>
              <a:rPr lang="en-GB" dirty="0" err="1"/>
              <a:t>cerrig</a:t>
            </a:r>
            <a:r>
              <a:rPr lang="en-GB" dirty="0"/>
              <a:t> (</a:t>
            </a:r>
            <a:r>
              <a:rPr lang="en-GB" dirty="0" err="1"/>
              <a:t>dros</a:t>
            </a:r>
            <a:r>
              <a:rPr lang="en-GB" dirty="0"/>
              <a:t> 75%) </a:t>
            </a:r>
            <a:r>
              <a:rPr lang="en-GB" dirty="0" err="1"/>
              <a:t>yn</a:t>
            </a:r>
            <a:r>
              <a:rPr lang="en-GB" dirty="0"/>
              <a:t> is-</a:t>
            </a:r>
            <a:r>
              <a:rPr lang="en-GB" dirty="0" err="1"/>
              <a:t>onglog</a:t>
            </a:r>
            <a:r>
              <a:rPr lang="en-GB" dirty="0"/>
              <a:t> </a:t>
            </a:r>
            <a:r>
              <a:rPr lang="en-GB" dirty="0" err="1"/>
              <a:t>neu’n</a:t>
            </a:r>
            <a:r>
              <a:rPr lang="en-GB" dirty="0"/>
              <a:t> is-</a:t>
            </a:r>
            <a:r>
              <a:rPr lang="en-GB" dirty="0" err="1"/>
              <a:t>grwn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8842"/>
            <a:ext cx="2896667" cy="28966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068960"/>
            <a:ext cx="3826037" cy="27363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779652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Adanabod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Gwneud</a:t>
            </a:r>
            <a:r>
              <a:rPr lang="en-GB" dirty="0"/>
              <a:t> </a:t>
            </a:r>
            <a:r>
              <a:rPr lang="en-GB" dirty="0" err="1"/>
              <a:t>sylw</a:t>
            </a:r>
            <a:r>
              <a:rPr lang="en-GB" dirty="0"/>
              <a:t> </a:t>
            </a:r>
            <a:r>
              <a:rPr lang="en-GB" dirty="0" err="1"/>
              <a:t>cyffredinol</a:t>
            </a:r>
            <a:r>
              <a:rPr lang="en-GB" dirty="0"/>
              <a:t>,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disgrifio’r</a:t>
            </a:r>
            <a:r>
              <a:rPr lang="en-GB" dirty="0"/>
              <a:t> </a:t>
            </a:r>
            <a:r>
              <a:rPr lang="en-GB" dirty="0" err="1"/>
              <a:t>patrymau</a:t>
            </a:r>
            <a:r>
              <a:rPr lang="en-GB" dirty="0"/>
              <a:t> </a:t>
            </a:r>
            <a:r>
              <a:rPr lang="en-GB" dirty="0" err="1"/>
              <a:t>neu’r</a:t>
            </a:r>
            <a:r>
              <a:rPr lang="en-GB" dirty="0"/>
              <a:t> </a:t>
            </a:r>
            <a:r>
              <a:rPr lang="en-GB" dirty="0" err="1"/>
              <a:t>tueddiadau</a:t>
            </a:r>
            <a:r>
              <a:rPr lang="en-GB" dirty="0"/>
              <a:t> </a:t>
            </a:r>
            <a:r>
              <a:rPr lang="en-GB" dirty="0" err="1"/>
              <a:t>cyffredinol</a:t>
            </a:r>
            <a:r>
              <a:rPr lang="en-GB" dirty="0"/>
              <a:t> a </a:t>
            </a:r>
            <a:r>
              <a:rPr lang="en-GB" dirty="0" err="1"/>
              <a:t>ddarlunnir</a:t>
            </a:r>
            <a:r>
              <a:rPr lang="en-GB" dirty="0"/>
              <a:t>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graff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ddiagram</a:t>
            </a:r>
            <a:r>
              <a:rPr lang="en-GB" dirty="0"/>
              <a:t>   </a:t>
            </a:r>
          </a:p>
          <a:p>
            <a:pPr marL="0" indent="0">
              <a:buNone/>
            </a:pPr>
            <a:r>
              <a:rPr lang="en-GB" dirty="0" err="1"/>
              <a:t>Cyfeirio</a:t>
            </a:r>
            <a:r>
              <a:rPr lang="en-GB" dirty="0"/>
              <a:t> at </a:t>
            </a:r>
            <a:r>
              <a:rPr lang="en-GB" dirty="0" err="1"/>
              <a:t>fanylion</a:t>
            </a:r>
            <a:r>
              <a:rPr lang="en-GB" dirty="0"/>
              <a:t> </a:t>
            </a:r>
            <a:r>
              <a:rPr lang="en-GB" dirty="0" err="1"/>
              <a:t>penodol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sylwadau</a:t>
            </a:r>
            <a:r>
              <a:rPr lang="en-GB" dirty="0"/>
              <a:t> (</a:t>
            </a:r>
            <a:r>
              <a:rPr lang="en-GB" dirty="0" err="1"/>
              <a:t>e.e</a:t>
            </a:r>
            <a:r>
              <a:rPr lang="en-GB" dirty="0"/>
              <a:t>. </a:t>
            </a:r>
            <a:r>
              <a:rPr lang="en-GB" dirty="0" err="1"/>
              <a:t>ffeithiau</a:t>
            </a:r>
            <a:r>
              <a:rPr lang="en-GB" dirty="0"/>
              <a:t> a </a:t>
            </a:r>
            <a:r>
              <a:rPr lang="en-GB" dirty="0" err="1"/>
              <a:t>ffigurau</a:t>
            </a:r>
            <a:r>
              <a:rPr lang="en-GB" dirty="0"/>
              <a:t> a </a:t>
            </a:r>
            <a:r>
              <a:rPr lang="en-GB" dirty="0" err="1"/>
              <a:t>dynnir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</a:t>
            </a:r>
            <a:r>
              <a:rPr lang="en-GB" dirty="0" err="1"/>
              <a:t>graff</a:t>
            </a:r>
            <a:r>
              <a:rPr lang="en-GB" dirty="0"/>
              <a:t>) </a:t>
            </a:r>
          </a:p>
          <a:p>
            <a:pPr marL="0" indent="0">
              <a:buNone/>
            </a:pPr>
            <a:r>
              <a:rPr lang="en-GB" dirty="0" err="1"/>
              <a:t>Adnabod</a:t>
            </a:r>
            <a:r>
              <a:rPr lang="en-GB" dirty="0"/>
              <a:t> </a:t>
            </a:r>
            <a:r>
              <a:rPr lang="en-GB" dirty="0" err="1"/>
              <a:t>unrhyw</a:t>
            </a:r>
            <a:r>
              <a:rPr lang="en-GB" dirty="0"/>
              <a:t> </a:t>
            </a:r>
            <a:r>
              <a:rPr lang="en-GB" dirty="0" err="1"/>
              <a:t>eithriadau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anomaleddau</a:t>
            </a:r>
            <a:r>
              <a:rPr lang="en-GB" dirty="0"/>
              <a:t>, </a:t>
            </a:r>
            <a:r>
              <a:rPr lang="en-GB" dirty="0" err="1"/>
              <a:t>e.e</a:t>
            </a:r>
            <a:r>
              <a:rPr lang="en-GB" dirty="0"/>
              <a:t>. </a:t>
            </a:r>
            <a:r>
              <a:rPr lang="en-GB" dirty="0" err="1"/>
              <a:t>gwerth</a:t>
            </a:r>
            <a:r>
              <a:rPr lang="en-GB" dirty="0"/>
              <a:t> </a:t>
            </a:r>
            <a:r>
              <a:rPr lang="en-GB" dirty="0" err="1"/>
              <a:t>sydd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ffitio’r</a:t>
            </a:r>
            <a:r>
              <a:rPr lang="en-GB" dirty="0"/>
              <a:t> </a:t>
            </a:r>
            <a:r>
              <a:rPr lang="en-GB" dirty="0" err="1"/>
              <a:t>duedd</a:t>
            </a:r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0565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Dadansoddi</a:t>
            </a:r>
            <a:r>
              <a:rPr lang="en-GB" dirty="0"/>
              <a:t> a </a:t>
            </a:r>
            <a:r>
              <a:rPr lang="en-GB" dirty="0" err="1"/>
              <a:t>dehongli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Mae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golygu</a:t>
            </a:r>
            <a:r>
              <a:rPr lang="en-GB" dirty="0"/>
              <a:t> </a:t>
            </a:r>
            <a:r>
              <a:rPr lang="en-GB" dirty="0" err="1"/>
              <a:t>ceisio</a:t>
            </a:r>
            <a:r>
              <a:rPr lang="en-GB" dirty="0"/>
              <a:t> </a:t>
            </a:r>
            <a:r>
              <a:rPr lang="en-GB" dirty="0" err="1"/>
              <a:t>egluro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roi</a:t>
            </a:r>
            <a:r>
              <a:rPr lang="en-GB" dirty="0"/>
              <a:t> </a:t>
            </a:r>
            <a:r>
              <a:rPr lang="en-GB" dirty="0" err="1"/>
              <a:t>rhesymau</a:t>
            </a:r>
            <a:r>
              <a:rPr lang="en-GB" dirty="0"/>
              <a:t> am y </a:t>
            </a:r>
            <a:r>
              <a:rPr lang="en-GB" dirty="0" err="1"/>
              <a:t>canlyniadau</a:t>
            </a:r>
            <a:r>
              <a:rPr lang="en-GB" dirty="0"/>
              <a:t> </a:t>
            </a:r>
            <a:r>
              <a:rPr lang="en-GB" dirty="0" err="1"/>
              <a:t>gawsoch</a:t>
            </a:r>
            <a:r>
              <a:rPr lang="en-GB" dirty="0"/>
              <a:t> chi</a:t>
            </a:r>
          </a:p>
          <a:p>
            <a:r>
              <a:rPr lang="en-GB" dirty="0" err="1"/>
              <a:t>Dylech</a:t>
            </a:r>
            <a:r>
              <a:rPr lang="en-GB" dirty="0"/>
              <a:t> </a:t>
            </a:r>
            <a:r>
              <a:rPr lang="en-GB" dirty="0" err="1"/>
              <a:t>ddefnyddio’r</a:t>
            </a:r>
            <a:r>
              <a:rPr lang="en-GB" dirty="0"/>
              <a:t> </a:t>
            </a:r>
            <a:r>
              <a:rPr lang="en-GB" dirty="0" err="1"/>
              <a:t>gair</a:t>
            </a:r>
            <a:r>
              <a:rPr lang="en-GB" dirty="0"/>
              <a:t> ‘</a:t>
            </a:r>
            <a:r>
              <a:rPr lang="en-GB" dirty="0" err="1"/>
              <a:t>oherwydd</a:t>
            </a:r>
            <a:r>
              <a:rPr lang="en-GB" dirty="0"/>
              <a:t>’</a:t>
            </a:r>
          </a:p>
          <a:p>
            <a:r>
              <a:rPr lang="en-GB" dirty="0" err="1"/>
              <a:t>Cyfeiriwch</a:t>
            </a:r>
            <a:r>
              <a:rPr lang="en-GB" dirty="0"/>
              <a:t> at </a:t>
            </a:r>
            <a:r>
              <a:rPr lang="en-GB" dirty="0" err="1"/>
              <a:t>brosesau</a:t>
            </a:r>
            <a:r>
              <a:rPr lang="en-GB" dirty="0"/>
              <a:t> a </a:t>
            </a:r>
            <a:r>
              <a:rPr lang="en-GB" dirty="0" err="1"/>
              <a:t>chysyniadau</a:t>
            </a:r>
            <a:r>
              <a:rPr lang="en-GB" dirty="0"/>
              <a:t> </a:t>
            </a:r>
            <a:r>
              <a:rPr lang="en-GB" dirty="0" err="1"/>
              <a:t>priodol</a:t>
            </a:r>
            <a:r>
              <a:rPr lang="en-GB" dirty="0"/>
              <a:t>,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fodelau</a:t>
            </a:r>
            <a:r>
              <a:rPr lang="en-GB" dirty="0"/>
              <a:t> </a:t>
            </a:r>
            <a:r>
              <a:rPr lang="en-GB" dirty="0" err="1"/>
              <a:t>megis</a:t>
            </a:r>
            <a:r>
              <a:rPr lang="en-GB" dirty="0"/>
              <a:t> Model Bradshaw pan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astudio</a:t>
            </a:r>
            <a:r>
              <a:rPr lang="en-GB" dirty="0"/>
              <a:t> </a:t>
            </a:r>
            <a:r>
              <a:rPr lang="en-GB" dirty="0" err="1"/>
              <a:t>afonydd</a:t>
            </a:r>
            <a:r>
              <a:rPr lang="en-GB" dirty="0"/>
              <a:t> </a:t>
            </a:r>
          </a:p>
          <a:p>
            <a:r>
              <a:rPr lang="en-GB" dirty="0" err="1"/>
              <a:t>Defnyddiwch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gwybodaeth</a:t>
            </a:r>
            <a:r>
              <a:rPr lang="en-GB" dirty="0"/>
              <a:t> </a:t>
            </a:r>
            <a:r>
              <a:rPr lang="en-GB" dirty="0" err="1"/>
              <a:t>ddaearyddol</a:t>
            </a:r>
            <a:r>
              <a:rPr lang="en-GB" dirty="0"/>
              <a:t> </a:t>
            </a:r>
            <a:r>
              <a:rPr lang="en-GB" dirty="0" err="1"/>
              <a:t>ehangach</a:t>
            </a:r>
            <a:r>
              <a:rPr lang="en-GB" dirty="0"/>
              <a:t> </a:t>
            </a:r>
          </a:p>
          <a:p>
            <a:r>
              <a:rPr lang="en-GB" dirty="0" err="1"/>
              <a:t>Ystyriwch</a:t>
            </a:r>
            <a:r>
              <a:rPr lang="en-GB" dirty="0"/>
              <a:t> </a:t>
            </a:r>
            <a:r>
              <a:rPr lang="en-GB" dirty="0" err="1"/>
              <a:t>resymau</a:t>
            </a:r>
            <a:r>
              <a:rPr lang="en-GB" dirty="0"/>
              <a:t> </a:t>
            </a:r>
            <a:r>
              <a:rPr lang="en-GB" dirty="0" err="1"/>
              <a:t>posibl</a:t>
            </a:r>
            <a:r>
              <a:rPr lang="en-GB" dirty="0"/>
              <a:t> am </a:t>
            </a:r>
            <a:r>
              <a:rPr lang="en-GB" dirty="0" err="1"/>
              <a:t>unrhyw</a:t>
            </a:r>
            <a:r>
              <a:rPr lang="en-GB" dirty="0"/>
              <a:t> </a:t>
            </a:r>
            <a:r>
              <a:rPr lang="en-GB" dirty="0" err="1"/>
              <a:t>eithriadau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005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01588"/>
            <a:ext cx="6554688" cy="659160"/>
          </a:xfrm>
        </p:spPr>
        <p:txBody>
          <a:bodyPr/>
          <a:lstStyle/>
          <a:p>
            <a:r>
              <a:rPr lang="en-GB" dirty="0" err="1"/>
              <a:t>Dadansoddi</a:t>
            </a:r>
            <a:r>
              <a:rPr lang="en-GB" dirty="0"/>
              <a:t> data: </a:t>
            </a:r>
            <a:r>
              <a:rPr lang="en-GB" dirty="0" err="1"/>
              <a:t>arfordiroedd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1484784"/>
            <a:ext cx="8136904" cy="1800200"/>
          </a:xfrm>
        </p:spPr>
        <p:txBody>
          <a:bodyPr/>
          <a:lstStyle/>
          <a:p>
            <a:pPr marL="0" indent="0">
              <a:buNone/>
            </a:pPr>
            <a:r>
              <a:rPr lang="en-GB" dirty="0" err="1"/>
              <a:t>Ceisiwch</a:t>
            </a:r>
            <a:r>
              <a:rPr lang="en-GB" dirty="0"/>
              <a:t> </a:t>
            </a:r>
            <a:r>
              <a:rPr lang="en-GB" dirty="0" err="1"/>
              <a:t>adnabod</a:t>
            </a:r>
            <a:r>
              <a:rPr lang="en-GB" dirty="0"/>
              <a:t> </a:t>
            </a:r>
            <a:r>
              <a:rPr lang="en-GB" dirty="0" err="1"/>
              <a:t>tueddiadau</a:t>
            </a:r>
            <a:r>
              <a:rPr lang="en-GB" dirty="0"/>
              <a:t> a </a:t>
            </a:r>
            <a:r>
              <a:rPr lang="en-GB" dirty="0" err="1"/>
              <a:t>phatrymau</a:t>
            </a:r>
            <a:r>
              <a:rPr lang="en-GB" dirty="0"/>
              <a:t> </a:t>
            </a:r>
            <a:r>
              <a:rPr lang="en-GB" dirty="0" err="1"/>
              <a:t>wrth</a:t>
            </a:r>
            <a:r>
              <a:rPr lang="en-GB" dirty="0"/>
              <a:t> </a:t>
            </a:r>
            <a:r>
              <a:rPr lang="en-GB" dirty="0" err="1"/>
              <a:t>ddisgrifio’r</a:t>
            </a:r>
            <a:r>
              <a:rPr lang="en-GB" dirty="0"/>
              <a:t> </a:t>
            </a:r>
            <a:r>
              <a:rPr lang="en-GB" dirty="0" err="1"/>
              <a:t>graff</a:t>
            </a:r>
            <a:r>
              <a:rPr lang="en-GB" dirty="0"/>
              <a:t> </a:t>
            </a:r>
            <a:r>
              <a:rPr lang="en-GB" dirty="0" err="1"/>
              <a:t>hwn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132856"/>
            <a:ext cx="6554688" cy="4369792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204220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552" y="333205"/>
            <a:ext cx="7200800" cy="67946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sz="4000" dirty="0" err="1"/>
              <a:t>Dadansoddi</a:t>
            </a:r>
            <a:r>
              <a:rPr lang="en-GB" sz="4000" dirty="0"/>
              <a:t> data: </a:t>
            </a:r>
            <a:r>
              <a:rPr lang="en-GB" sz="4000" dirty="0" err="1"/>
              <a:t>arfordiroedd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1140713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>
                <a:latin typeface="+mj-lt"/>
              </a:rPr>
              <a:t>Dyma</a:t>
            </a:r>
            <a:r>
              <a:rPr lang="en-GB" dirty="0">
                <a:latin typeface="+mj-lt"/>
              </a:rPr>
              <a:t> rai </a:t>
            </a:r>
            <a:r>
              <a:rPr lang="en-GB" dirty="0" err="1">
                <a:latin typeface="+mj-lt"/>
              </a:rPr>
              <a:t>o’r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pwyntiau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gallech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fod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wedi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nodi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Sylwch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cyfeiriad</a:t>
            </a:r>
            <a:r>
              <a:rPr lang="en-GB" dirty="0">
                <a:latin typeface="+mj-lt"/>
              </a:rPr>
              <a:t> at </a:t>
            </a:r>
            <a:r>
              <a:rPr lang="en-GB" dirty="0" err="1">
                <a:latin typeface="+mj-lt"/>
              </a:rPr>
              <a:t>dueddiadau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hefyd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defnydd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dystiolaeth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gefnogol</a:t>
            </a:r>
            <a:r>
              <a:rPr lang="en-GB" dirty="0">
                <a:latin typeface="+mj-lt"/>
              </a:rPr>
              <a:t>: </a:t>
            </a:r>
          </a:p>
          <a:p>
            <a:pPr marL="0" indent="0">
              <a:buNone/>
            </a:pPr>
            <a:r>
              <a:rPr lang="en-GB" dirty="0" err="1">
                <a:latin typeface="+mj-lt"/>
              </a:rPr>
              <a:t>Mae’r</a:t>
            </a:r>
            <a:r>
              <a:rPr lang="en-GB" dirty="0">
                <a:latin typeface="+mj-lt"/>
              </a:rPr>
              <a:t> histogram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dangos</a:t>
            </a:r>
            <a:r>
              <a:rPr lang="en-GB" dirty="0">
                <a:latin typeface="+mj-lt"/>
              </a:rPr>
              <a:t> bod </a:t>
            </a:r>
            <a:r>
              <a:rPr lang="en-GB" dirty="0" err="1">
                <a:latin typeface="+mj-lt"/>
              </a:rPr>
              <a:t>cerrig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mynd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llai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onglog</a:t>
            </a:r>
            <a:r>
              <a:rPr lang="en-GB" dirty="0">
                <a:latin typeface="+mj-lt"/>
              </a:rPr>
              <a:t> (</a:t>
            </a:r>
            <a:r>
              <a:rPr lang="en-GB" dirty="0" err="1">
                <a:latin typeface="+mj-lt"/>
              </a:rPr>
              <a:t>mwy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crwn</a:t>
            </a:r>
            <a:r>
              <a:rPr lang="en-GB" dirty="0">
                <a:latin typeface="+mj-lt"/>
              </a:rPr>
              <a:t>) </a:t>
            </a:r>
            <a:r>
              <a:rPr lang="en-GB" dirty="0" err="1">
                <a:latin typeface="+mj-lt"/>
              </a:rPr>
              <a:t>gyda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phellter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traeth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1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6. Mae </a:t>
            </a:r>
            <a:r>
              <a:rPr lang="en-GB" dirty="0" err="1">
                <a:latin typeface="+mj-lt"/>
              </a:rPr>
              <a:t>llai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amrediad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onglogrwydd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cerrig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gyda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phellter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traeth</a:t>
            </a:r>
            <a:r>
              <a:rPr lang="en-GB" dirty="0">
                <a:latin typeface="+mj-lt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672" y="6237312"/>
            <a:ext cx="5681363" cy="40011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rgbClr val="FF0000"/>
                </a:solidFill>
              </a:rPr>
              <a:t>Nawr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rhowch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gynnig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ar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ddadansoddi</a:t>
            </a:r>
            <a:r>
              <a:rPr lang="en-GB" sz="2000" dirty="0">
                <a:solidFill>
                  <a:srgbClr val="FF0000"/>
                </a:solidFill>
              </a:rPr>
              <a:t> a </a:t>
            </a:r>
            <a:r>
              <a:rPr lang="en-GB" sz="2000" dirty="0" err="1">
                <a:solidFill>
                  <a:srgbClr val="FF0000"/>
                </a:solidFill>
              </a:rPr>
              <a:t>dehongli</a:t>
            </a:r>
            <a:r>
              <a:rPr lang="en-GB" sz="20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67544" y="2780928"/>
            <a:ext cx="4032448" cy="31683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1, </a:t>
            </a:r>
            <a:r>
              <a:rPr lang="en-GB" dirty="0" err="1">
                <a:latin typeface="+mj-lt"/>
              </a:rPr>
              <a:t>mae</a:t>
            </a:r>
            <a:r>
              <a:rPr lang="en-GB" dirty="0">
                <a:latin typeface="+mj-lt"/>
              </a:rPr>
              <a:t> 65% o </a:t>
            </a:r>
            <a:r>
              <a:rPr lang="en-GB" dirty="0" err="1">
                <a:latin typeface="+mj-lt"/>
              </a:rPr>
              <a:t>gerrig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naill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onglog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iawn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neu’n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onglog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Roedd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wedi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gostwng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23%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2 ac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0%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Safleoedd</a:t>
            </a:r>
            <a:r>
              <a:rPr lang="en-GB" dirty="0">
                <a:latin typeface="+mj-lt"/>
              </a:rPr>
              <a:t> 5 a 6. </a:t>
            </a:r>
            <a:r>
              <a:rPr lang="en-GB" dirty="0" err="1">
                <a:latin typeface="+mj-lt"/>
              </a:rPr>
              <a:t>Mewn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gwrthgyferbyniad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cynyddodd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gyfran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gerrig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crwn</a:t>
            </a:r>
            <a:r>
              <a:rPr lang="en-GB" dirty="0">
                <a:latin typeface="+mj-lt"/>
              </a:rPr>
              <a:t> a </a:t>
            </a:r>
            <a:r>
              <a:rPr lang="en-GB" dirty="0" err="1">
                <a:latin typeface="+mj-lt"/>
              </a:rPr>
              <a:t>chrwn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iawn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traeth</a:t>
            </a:r>
            <a:r>
              <a:rPr lang="en-GB" dirty="0">
                <a:latin typeface="+mj-lt"/>
              </a:rPr>
              <a:t> o 0%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1,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34%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3 a 88%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5.</a:t>
            </a:r>
          </a:p>
          <a:p>
            <a:pPr marL="0" indent="0">
              <a:buNone/>
            </a:pP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4, </a:t>
            </a:r>
            <a:r>
              <a:rPr lang="en-GB" dirty="0" err="1">
                <a:latin typeface="+mj-lt"/>
              </a:rPr>
              <a:t>roedd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ychydig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ostyngiad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cerrig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crwn</a:t>
            </a:r>
            <a:r>
              <a:rPr lang="en-GB" dirty="0">
                <a:latin typeface="+mj-lt"/>
              </a:rPr>
              <a:t> – o </a:t>
            </a:r>
            <a:r>
              <a:rPr lang="en-GB" dirty="0" err="1">
                <a:latin typeface="+mj-lt"/>
              </a:rPr>
              <a:t>ystyried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niferoedd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Safleoedd</a:t>
            </a:r>
            <a:r>
              <a:rPr lang="en-GB" dirty="0">
                <a:latin typeface="+mj-lt"/>
              </a:rPr>
              <a:t> 3 a 5, </a:t>
            </a:r>
            <a:r>
              <a:rPr lang="en-GB" dirty="0" err="1">
                <a:latin typeface="+mj-lt"/>
              </a:rPr>
              <a:t>byddai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disgwyl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i’r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categori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fod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ychydig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uwch</a:t>
            </a:r>
            <a:r>
              <a:rPr lang="en-GB" dirty="0">
                <a:latin typeface="+mj-lt"/>
              </a:rPr>
              <a:t>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353" y="2684892"/>
            <a:ext cx="4236791" cy="2824527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380134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3" y="269720"/>
            <a:ext cx="6347713" cy="1320800"/>
          </a:xfrm>
        </p:spPr>
        <p:txBody>
          <a:bodyPr>
            <a:normAutofit/>
          </a:bodyPr>
          <a:lstStyle/>
          <a:p>
            <a:r>
              <a:rPr lang="en-GB" sz="4000" dirty="0" err="1"/>
              <a:t>Dadansoddi</a:t>
            </a:r>
            <a:r>
              <a:rPr lang="en-GB" sz="4000" dirty="0"/>
              <a:t> data: </a:t>
            </a:r>
            <a:r>
              <a:rPr lang="en-GB" sz="4000" dirty="0" err="1"/>
              <a:t>arfordiroedd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3" y="1590520"/>
            <a:ext cx="8280921" cy="2736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Dyma</a:t>
            </a:r>
            <a:r>
              <a:rPr lang="en-GB" dirty="0"/>
              <a:t> </a:t>
            </a:r>
            <a:r>
              <a:rPr lang="en-GB" dirty="0" err="1"/>
              <a:t>rywfaint</a:t>
            </a:r>
            <a:r>
              <a:rPr lang="en-GB" dirty="0"/>
              <a:t> o </a:t>
            </a:r>
            <a:r>
              <a:rPr lang="en-GB" b="1" dirty="0" err="1"/>
              <a:t>ddadansoddi</a:t>
            </a:r>
            <a:r>
              <a:rPr lang="en-GB" dirty="0"/>
              <a:t> a </a:t>
            </a:r>
            <a:r>
              <a:rPr lang="en-GB" b="1" dirty="0" err="1"/>
              <a:t>dehongli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“</a:t>
            </a:r>
            <a:r>
              <a:rPr lang="en-GB" dirty="0" err="1">
                <a:latin typeface="+mj-lt"/>
              </a:rPr>
              <a:t>Mae’r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duedd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gyffredinol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leihad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mewn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onglogrwydd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yn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gyson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gyda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chyfeiriad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drifft</a:t>
            </a:r>
            <a:r>
              <a:rPr lang="en-GB" dirty="0">
                <a:latin typeface="+mj-lt"/>
              </a:rPr>
              <a:t> y </a:t>
            </a:r>
            <a:r>
              <a:rPr lang="en-GB" dirty="0" err="1">
                <a:latin typeface="+mj-lt"/>
              </a:rPr>
              <a:t>glannau</a:t>
            </a:r>
            <a:r>
              <a:rPr lang="en-GB" dirty="0">
                <a:latin typeface="+mj-lt"/>
              </a:rPr>
              <a:t> (o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1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Safle</a:t>
            </a:r>
            <a:r>
              <a:rPr lang="en-GB" dirty="0">
                <a:latin typeface="+mj-lt"/>
              </a:rPr>
              <a:t> 5</a:t>
            </a:r>
            <a:r>
              <a:rPr lang="en-GB" dirty="0" smtClean="0">
                <a:latin typeface="+mj-lt"/>
              </a:rPr>
              <a:t>). </a:t>
            </a:r>
            <a:endParaRPr lang="en-GB" dirty="0">
              <a:latin typeface="+mj-lt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67543" y="3012202"/>
            <a:ext cx="3903922" cy="27363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900" dirty="0" err="1">
                <a:latin typeface="+mj-lt"/>
              </a:rPr>
              <a:t>Wrth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i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gerrig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gael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eu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cludo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ar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hyd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yr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arfordir</a:t>
            </a:r>
            <a:r>
              <a:rPr lang="en-GB" sz="1900" dirty="0">
                <a:latin typeface="+mj-lt"/>
              </a:rPr>
              <a:t>, </a:t>
            </a:r>
            <a:r>
              <a:rPr lang="en-GB" sz="1900" dirty="0" err="1">
                <a:latin typeface="+mj-lt"/>
              </a:rPr>
              <a:t>mae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prosesau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athreuliad</a:t>
            </a:r>
            <a:r>
              <a:rPr lang="en-GB" sz="1900" dirty="0">
                <a:latin typeface="+mj-lt"/>
              </a:rPr>
              <a:t> a </a:t>
            </a:r>
            <a:r>
              <a:rPr lang="en-GB" sz="1900" dirty="0" err="1">
                <a:latin typeface="+mj-lt"/>
              </a:rPr>
              <a:t>chyrathiad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llyfnhau’r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cerrig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a’u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gwneud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fwy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crwn</a:t>
            </a:r>
            <a:r>
              <a:rPr lang="en-GB" sz="1900" dirty="0">
                <a:latin typeface="+mj-lt"/>
              </a:rPr>
              <a:t>. </a:t>
            </a:r>
            <a:r>
              <a:rPr lang="en-GB" sz="1900" dirty="0" err="1">
                <a:latin typeface="+mj-lt"/>
              </a:rPr>
              <a:t>Mwy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na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thebyg</a:t>
            </a:r>
            <a:r>
              <a:rPr lang="en-GB" sz="1900" dirty="0">
                <a:latin typeface="+mj-lt"/>
              </a:rPr>
              <a:t>, </a:t>
            </a:r>
            <a:r>
              <a:rPr lang="en-GB" sz="1900" dirty="0" err="1">
                <a:latin typeface="+mj-lt"/>
              </a:rPr>
              <a:t>erydiad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clogwyni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sy’n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gyfrifol</a:t>
            </a:r>
            <a:r>
              <a:rPr lang="en-GB" sz="1900" dirty="0">
                <a:latin typeface="+mj-lt"/>
              </a:rPr>
              <a:t>  am y </a:t>
            </a:r>
            <a:r>
              <a:rPr lang="en-GB" sz="1900" dirty="0" err="1">
                <a:latin typeface="+mj-lt"/>
              </a:rPr>
              <a:t>mwyafrif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o’r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cerrig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onglog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Safle</a:t>
            </a:r>
            <a:r>
              <a:rPr lang="en-GB" sz="1900" dirty="0">
                <a:latin typeface="+mj-lt"/>
              </a:rPr>
              <a:t> 1. </a:t>
            </a:r>
            <a:r>
              <a:rPr lang="en-GB" sz="1900" dirty="0" err="1">
                <a:latin typeface="+mj-lt"/>
              </a:rPr>
              <a:t>Mae’n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debyg</a:t>
            </a:r>
            <a:r>
              <a:rPr lang="en-GB" sz="1900" dirty="0">
                <a:latin typeface="+mj-lt"/>
              </a:rPr>
              <a:t> bod y </a:t>
            </a:r>
            <a:r>
              <a:rPr lang="en-GB" sz="1900" dirty="0" err="1">
                <a:latin typeface="+mj-lt"/>
              </a:rPr>
              <a:t>nifer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ychydig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is o </a:t>
            </a:r>
            <a:r>
              <a:rPr lang="en-GB" sz="1900" dirty="0" err="1">
                <a:latin typeface="+mj-lt"/>
              </a:rPr>
              <a:t>gerrig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crwn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Safle</a:t>
            </a:r>
            <a:r>
              <a:rPr lang="en-GB" sz="1900" dirty="0">
                <a:latin typeface="+mj-lt"/>
              </a:rPr>
              <a:t> 4 </a:t>
            </a:r>
            <a:r>
              <a:rPr lang="en-GB" sz="1900" dirty="0" err="1">
                <a:latin typeface="+mj-lt"/>
              </a:rPr>
              <a:t>yn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ganlyniad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i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gamgymeriad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dynol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wrth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fesur</a:t>
            </a:r>
            <a:r>
              <a:rPr lang="en-GB" sz="1900" dirty="0">
                <a:latin typeface="+mj-lt"/>
              </a:rPr>
              <a:t>.” </a:t>
            </a:r>
          </a:p>
          <a:p>
            <a:pPr marL="0" indent="0">
              <a:buFont typeface="Wingdings 3" charset="2"/>
              <a:buNone/>
            </a:pPr>
            <a:r>
              <a:rPr lang="en-GB" dirty="0" smtClean="0">
                <a:latin typeface="+mj-lt"/>
              </a:rPr>
              <a:t>      </a:t>
            </a:r>
            <a:endParaRPr lang="en-GB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879852"/>
            <a:ext cx="4340916" cy="2893944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73579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874</TotalTime>
  <Words>853</Words>
  <Application>Microsoft Office PowerPoint</Application>
  <PresentationFormat>On-screen Show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Facet</vt:lpstr>
      <vt:lpstr>Ymholiad Gwaith Maes TGAU</vt:lpstr>
      <vt:lpstr>PowerPoint Presentation</vt:lpstr>
      <vt:lpstr>Sut mae dadansoddi tystiolaeth? </vt:lpstr>
      <vt:lpstr>Beth yw ‘tueddiadau’ a ‘phatrymau’?</vt:lpstr>
      <vt:lpstr>Adanabod</vt:lpstr>
      <vt:lpstr>Dadansoddi a dehongli</vt:lpstr>
      <vt:lpstr>Dadansoddi data: arfordiroedd</vt:lpstr>
      <vt:lpstr>Dadansoddi data: arfordiroedd</vt:lpstr>
      <vt:lpstr>Dadansoddi data: arfordiroedd</vt:lpstr>
      <vt:lpstr>Dadansoddi data: trefol</vt:lpstr>
      <vt:lpstr>Dadansoddi data: trefol</vt:lpstr>
      <vt:lpstr>Dadansoddi data: trefol</vt:lpstr>
      <vt:lpstr> Nawr edrychwch!</vt:lpstr>
      <vt:lpstr>Nawr rhowch gynnig arni!</vt:lpstr>
      <vt:lpstr>Nominated criteria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Fieldwork Enquiry</dc:title>
  <dc:creator>Simon</dc:creator>
  <cp:lastModifiedBy>Random Guy A</cp:lastModifiedBy>
  <cp:revision>82</cp:revision>
  <dcterms:created xsi:type="dcterms:W3CDTF">2016-11-04T18:44:52Z</dcterms:created>
  <dcterms:modified xsi:type="dcterms:W3CDTF">2017-05-30T16:17:46Z</dcterms:modified>
</cp:coreProperties>
</file>