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336" r:id="rId3"/>
    <p:sldId id="265" r:id="rId4"/>
    <p:sldId id="333" r:id="rId5"/>
    <p:sldId id="334" r:id="rId6"/>
    <p:sldId id="335" r:id="rId7"/>
    <p:sldId id="328" r:id="rId8"/>
    <p:sldId id="332" r:id="rId9"/>
    <p:sldId id="329" r:id="rId10"/>
    <p:sldId id="325" r:id="rId11"/>
    <p:sldId id="326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t bond" initials="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BCF0C-E0CE-4816-9EFD-79BF1A45C7C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EFE850-00CB-4D84-A0AC-CCE87A94DC71}">
      <dgm:prSet phldrT="[Text]" custT="1"/>
      <dgm:spPr/>
      <dgm:t>
        <a:bodyPr/>
        <a:lstStyle/>
        <a:p>
          <a:r>
            <a:rPr lang="en-GB" sz="2000" dirty="0" err="1" smtClean="0"/>
            <a:t>Gofyn</a:t>
          </a:r>
          <a:r>
            <a:rPr lang="en-GB" sz="2000" dirty="0" smtClean="0"/>
            <a:t> </a:t>
          </a:r>
          <a:r>
            <a:rPr lang="en-GB" sz="2000" dirty="0" err="1" smtClean="0"/>
            <a:t>cwestiynauu</a:t>
          </a:r>
          <a:endParaRPr lang="en-GB" sz="2000" dirty="0"/>
        </a:p>
      </dgm:t>
    </dgm:pt>
    <dgm:pt modelId="{D0864015-ABDD-480F-9870-D6713D99352E}" type="parTrans" cxnId="{FBD0284E-28C4-458A-84D8-5E36E39E7F6A}">
      <dgm:prSet/>
      <dgm:spPr/>
      <dgm:t>
        <a:bodyPr/>
        <a:lstStyle/>
        <a:p>
          <a:endParaRPr lang="en-GB"/>
        </a:p>
      </dgm:t>
    </dgm:pt>
    <dgm:pt modelId="{1D94B371-F566-463A-85CC-87B987507294}" type="sibTrans" cxnId="{FBD0284E-28C4-458A-84D8-5E36E39E7F6A}">
      <dgm:prSet/>
      <dgm:spPr/>
      <dgm:t>
        <a:bodyPr/>
        <a:lstStyle/>
        <a:p>
          <a:endParaRPr lang="en-GB"/>
        </a:p>
      </dgm:t>
    </dgm:pt>
    <dgm:pt modelId="{460A4A4C-917B-45BA-BC0D-2E5B9AC41DE6}">
      <dgm:prSet phldrT="[Text]" custT="1"/>
      <dgm:spPr/>
      <dgm:t>
        <a:bodyPr/>
        <a:lstStyle/>
        <a:p>
          <a:r>
            <a:rPr lang="en-GB" sz="2000" dirty="0" err="1" smtClean="0"/>
            <a:t>Casglu</a:t>
          </a:r>
          <a:r>
            <a:rPr lang="en-GB" sz="2000" dirty="0" smtClean="0"/>
            <a:t> data</a:t>
          </a:r>
          <a:endParaRPr lang="en-GB" sz="2000" dirty="0"/>
        </a:p>
      </dgm:t>
    </dgm:pt>
    <dgm:pt modelId="{B4AC8CE1-572A-43C1-9D48-6FB2E99930AC}" type="parTrans" cxnId="{1BA3471A-F77A-4E01-A8C3-42DECEC58BC6}">
      <dgm:prSet/>
      <dgm:spPr/>
      <dgm:t>
        <a:bodyPr/>
        <a:lstStyle/>
        <a:p>
          <a:endParaRPr lang="en-GB"/>
        </a:p>
      </dgm:t>
    </dgm:pt>
    <dgm:pt modelId="{9D8196F3-6EE0-4DC0-A3AB-12DE916551EF}" type="sibTrans" cxnId="{1BA3471A-F77A-4E01-A8C3-42DECEC58BC6}">
      <dgm:prSet/>
      <dgm:spPr/>
      <dgm:t>
        <a:bodyPr/>
        <a:lstStyle/>
        <a:p>
          <a:endParaRPr lang="en-GB"/>
        </a:p>
      </dgm:t>
    </dgm:pt>
    <dgm:pt modelId="{755D5700-48D1-43C5-9927-F33E86F1EDF5}">
      <dgm:prSet phldrT="[Text]" custT="1"/>
      <dgm:spPr/>
      <dgm:t>
        <a:bodyPr/>
        <a:lstStyle/>
        <a:p>
          <a:r>
            <a:rPr lang="en-GB" sz="2000" dirty="0" err="1" smtClean="0"/>
            <a:t>Prosesu</a:t>
          </a:r>
          <a:r>
            <a:rPr lang="en-GB" sz="2000" dirty="0" smtClean="0"/>
            <a:t> a </a:t>
          </a:r>
          <a:r>
            <a:rPr lang="en-GB" sz="2000" dirty="0" err="1" smtClean="0"/>
            <a:t>chyflwyno</a:t>
          </a:r>
          <a:r>
            <a:rPr lang="en-GB" sz="2000" dirty="0" smtClean="0"/>
            <a:t> data</a:t>
          </a:r>
          <a:endParaRPr lang="en-GB" sz="2000" dirty="0"/>
        </a:p>
      </dgm:t>
    </dgm:pt>
    <dgm:pt modelId="{7FFE2BC6-14A9-457C-931C-E2FFFF23E557}" type="parTrans" cxnId="{9DE34D6A-9274-41AF-AE25-4383812437F4}">
      <dgm:prSet/>
      <dgm:spPr/>
      <dgm:t>
        <a:bodyPr/>
        <a:lstStyle/>
        <a:p>
          <a:endParaRPr lang="en-GB"/>
        </a:p>
      </dgm:t>
    </dgm:pt>
    <dgm:pt modelId="{F4D4B2B5-1334-417D-94E6-C752E23A0274}" type="sibTrans" cxnId="{9DE34D6A-9274-41AF-AE25-4383812437F4}">
      <dgm:prSet/>
      <dgm:spPr/>
      <dgm:t>
        <a:bodyPr/>
        <a:lstStyle/>
        <a:p>
          <a:endParaRPr lang="en-GB"/>
        </a:p>
      </dgm:t>
    </dgm:pt>
    <dgm:pt modelId="{1322D501-8E41-44E9-AD53-A20EDBAB530B}">
      <dgm:prSet phldrT="[Text]" custT="1"/>
      <dgm:spPr/>
      <dgm:t>
        <a:bodyPr/>
        <a:lstStyle/>
        <a:p>
          <a:r>
            <a:rPr lang="en-GB" sz="2000" dirty="0" err="1" smtClean="0"/>
            <a:t>Dod</a:t>
          </a:r>
          <a:r>
            <a:rPr lang="en-GB" sz="2000" dirty="0" smtClean="0"/>
            <a:t> </a:t>
          </a:r>
          <a:r>
            <a:rPr lang="en-GB" sz="2000" dirty="0" err="1" smtClean="0"/>
            <a:t>i</a:t>
          </a:r>
          <a:r>
            <a:rPr lang="en-GB" sz="2000" dirty="0" smtClean="0"/>
            <a:t> </a:t>
          </a:r>
          <a:r>
            <a:rPr lang="en-GB" sz="2000" dirty="0" err="1" smtClean="0"/>
            <a:t>gasgliadau</a:t>
          </a:r>
          <a:endParaRPr lang="en-GB" sz="2000" dirty="0"/>
        </a:p>
      </dgm:t>
    </dgm:pt>
    <dgm:pt modelId="{0BE56B96-CB8B-486E-872B-AC3423288795}" type="parTrans" cxnId="{97AE37E7-D3D7-48FB-8297-14C06659E863}">
      <dgm:prSet/>
      <dgm:spPr/>
      <dgm:t>
        <a:bodyPr/>
        <a:lstStyle/>
        <a:p>
          <a:endParaRPr lang="en-GB"/>
        </a:p>
      </dgm:t>
    </dgm:pt>
    <dgm:pt modelId="{AFF2F518-19A6-4445-910F-56C46B23D236}" type="sibTrans" cxnId="{97AE37E7-D3D7-48FB-8297-14C06659E863}">
      <dgm:prSet/>
      <dgm:spPr/>
      <dgm:t>
        <a:bodyPr/>
        <a:lstStyle/>
        <a:p>
          <a:endParaRPr lang="en-GB"/>
        </a:p>
      </dgm:t>
    </dgm:pt>
    <dgm:pt modelId="{8CBE956E-5609-4715-8D33-BE0AE2B4A413}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err="1" smtClean="0"/>
            <a:t>Gwerthuso’r</a:t>
          </a:r>
          <a:r>
            <a:rPr lang="en-GB" sz="2000" dirty="0" smtClean="0"/>
            <a:t> broses</a:t>
          </a:r>
          <a:endParaRPr lang="en-GB" sz="2000" dirty="0"/>
        </a:p>
      </dgm:t>
    </dgm:pt>
    <dgm:pt modelId="{9A1F5F27-7D14-43D6-B256-F52F185F93AD}" type="parTrans" cxnId="{2667F573-7ACD-40B8-ADFA-30791B0F5B32}">
      <dgm:prSet/>
      <dgm:spPr/>
      <dgm:t>
        <a:bodyPr/>
        <a:lstStyle/>
        <a:p>
          <a:endParaRPr lang="en-GB"/>
        </a:p>
      </dgm:t>
    </dgm:pt>
    <dgm:pt modelId="{A956D613-26B2-4359-B815-F042744D8AD2}" type="sibTrans" cxnId="{2667F573-7ACD-40B8-ADFA-30791B0F5B32}">
      <dgm:prSet/>
      <dgm:spPr/>
      <dgm:t>
        <a:bodyPr/>
        <a:lstStyle/>
        <a:p>
          <a:endParaRPr lang="en-GB"/>
        </a:p>
      </dgm:t>
    </dgm:pt>
    <dgm:pt modelId="{814CFDFC-262A-4243-8C23-3031943BBFB6}">
      <dgm:prSet custT="1"/>
      <dgm:spPr/>
      <dgm:t>
        <a:bodyPr/>
        <a:lstStyle/>
        <a:p>
          <a:r>
            <a:rPr lang="en-GB" sz="1800" dirty="0" err="1" smtClean="0"/>
            <a:t>Dadansoddi</a:t>
          </a:r>
          <a:r>
            <a:rPr lang="en-GB" sz="1800" dirty="0" smtClean="0"/>
            <a:t> a </a:t>
          </a:r>
          <a:r>
            <a:rPr lang="en-GB" sz="1800" dirty="0" err="1" smtClean="0"/>
            <a:t>chymhwyso</a:t>
          </a:r>
          <a:r>
            <a:rPr lang="en-GB" sz="1800" dirty="0" smtClean="0"/>
            <a:t> </a:t>
          </a:r>
          <a:r>
            <a:rPr lang="en-GB" sz="1800" dirty="0" err="1" smtClean="0"/>
            <a:t>dealltwriaeth</a:t>
          </a:r>
          <a:r>
            <a:rPr lang="en-GB" sz="1800" dirty="0" smtClean="0"/>
            <a:t> </a:t>
          </a:r>
          <a:r>
            <a:rPr lang="en-GB" sz="1800" dirty="0" err="1" smtClean="0"/>
            <a:t>ehangach</a:t>
          </a:r>
          <a:endParaRPr lang="en-GB" sz="1800" dirty="0">
            <a:solidFill>
              <a:schemeClr val="bg1"/>
            </a:solidFill>
          </a:endParaRPr>
        </a:p>
      </dgm:t>
    </dgm:pt>
    <dgm:pt modelId="{3759CDDB-48CE-4734-BBCB-110D087B0B1F}" type="parTrans" cxnId="{C2B7F006-3628-4B42-8D69-998F6C1CAF76}">
      <dgm:prSet/>
      <dgm:spPr/>
      <dgm:t>
        <a:bodyPr/>
        <a:lstStyle/>
        <a:p>
          <a:endParaRPr lang="en-GB"/>
        </a:p>
      </dgm:t>
    </dgm:pt>
    <dgm:pt modelId="{9BBE018E-989B-4345-BBC9-24AF1336B27E}" type="sibTrans" cxnId="{C2B7F006-3628-4B42-8D69-998F6C1CAF76}">
      <dgm:prSet/>
      <dgm:spPr/>
      <dgm:t>
        <a:bodyPr/>
        <a:lstStyle/>
        <a:p>
          <a:endParaRPr lang="en-GB"/>
        </a:p>
      </dgm:t>
    </dgm:pt>
    <dgm:pt modelId="{771394E3-122C-4E8D-9BDF-DC77E087BBB6}" type="pres">
      <dgm:prSet presAssocID="{10CBCF0C-E0CE-4816-9EFD-79BF1A45C7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FFEEEE-1C89-40B9-8FF2-D476697323C9}" type="pres">
      <dgm:prSet presAssocID="{94EFE850-00CB-4D84-A0AC-CCE87A94DC71}" presName="node" presStyleLbl="node1" presStyleIdx="0" presStyleCnt="6" custScaleX="122218" custRadScaleRad="100323" custRadScaleInc="-13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14550E-2F74-44DC-98FE-190D8000F1F7}" type="pres">
      <dgm:prSet presAssocID="{94EFE850-00CB-4D84-A0AC-CCE87A94DC71}" presName="spNode" presStyleCnt="0"/>
      <dgm:spPr/>
    </dgm:pt>
    <dgm:pt modelId="{729AC451-7135-4E5E-A8E5-61F584175292}" type="pres">
      <dgm:prSet presAssocID="{1D94B371-F566-463A-85CC-87B987507294}" presName="sibTrans" presStyleLbl="sibTrans1D1" presStyleIdx="0" presStyleCnt="6"/>
      <dgm:spPr/>
      <dgm:t>
        <a:bodyPr/>
        <a:lstStyle/>
        <a:p>
          <a:endParaRPr lang="en-GB"/>
        </a:p>
      </dgm:t>
    </dgm:pt>
    <dgm:pt modelId="{D11F0DF4-73CE-4A71-A405-93981F51BA62}" type="pres">
      <dgm:prSet presAssocID="{460A4A4C-917B-45BA-BC0D-2E5B9AC41DE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B066A-2465-4D90-A971-63C6A0BA8D39}" type="pres">
      <dgm:prSet presAssocID="{460A4A4C-917B-45BA-BC0D-2E5B9AC41DE6}" presName="spNode" presStyleCnt="0"/>
      <dgm:spPr/>
    </dgm:pt>
    <dgm:pt modelId="{C40B7444-EF56-4499-863A-1E94CDE436F0}" type="pres">
      <dgm:prSet presAssocID="{9D8196F3-6EE0-4DC0-A3AB-12DE916551EF}" presName="sibTrans" presStyleLbl="sibTrans1D1" presStyleIdx="1" presStyleCnt="6"/>
      <dgm:spPr/>
      <dgm:t>
        <a:bodyPr/>
        <a:lstStyle/>
        <a:p>
          <a:endParaRPr lang="en-GB"/>
        </a:p>
      </dgm:t>
    </dgm:pt>
    <dgm:pt modelId="{22F9E0D4-4AE6-439E-B532-2FF4F06CE918}" type="pres">
      <dgm:prSet presAssocID="{755D5700-48D1-43C5-9927-F33E86F1EDF5}" presName="node" presStyleLbl="node1" presStyleIdx="2" presStyleCnt="6" custScaleX="144630" custRadScaleRad="100143" custRadScaleInc="-623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DFB8C0-DC9A-496F-BE99-6A3C04F8AC57}" type="pres">
      <dgm:prSet presAssocID="{755D5700-48D1-43C5-9927-F33E86F1EDF5}" presName="spNode" presStyleCnt="0"/>
      <dgm:spPr/>
    </dgm:pt>
    <dgm:pt modelId="{C617B9DE-F283-4306-9A94-93AB7F71241E}" type="pres">
      <dgm:prSet presAssocID="{F4D4B2B5-1334-417D-94E6-C752E23A0274}" presName="sibTrans" presStyleLbl="sibTrans1D1" presStyleIdx="2" presStyleCnt="6"/>
      <dgm:spPr/>
      <dgm:t>
        <a:bodyPr/>
        <a:lstStyle/>
        <a:p>
          <a:endParaRPr lang="en-GB"/>
        </a:p>
      </dgm:t>
    </dgm:pt>
    <dgm:pt modelId="{F1B59174-BB7F-4280-8370-C92BCE8FC49B}" type="pres">
      <dgm:prSet presAssocID="{814CFDFC-262A-4243-8C23-3031943BBFB6}" presName="node" presStyleLbl="node1" presStyleIdx="3" presStyleCnt="6" custScaleX="163837" custScaleY="118731" custRadScaleRad="98641" custRadScaleInc="-1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DE00D5-1325-4AD9-8C57-B40729155FE6}" type="pres">
      <dgm:prSet presAssocID="{814CFDFC-262A-4243-8C23-3031943BBFB6}" presName="spNode" presStyleCnt="0"/>
      <dgm:spPr/>
    </dgm:pt>
    <dgm:pt modelId="{7C67BFB3-92CC-4943-8E4E-3E26A69B70C3}" type="pres">
      <dgm:prSet presAssocID="{9BBE018E-989B-4345-BBC9-24AF1336B27E}" presName="sibTrans" presStyleLbl="sibTrans1D1" presStyleIdx="3" presStyleCnt="6"/>
      <dgm:spPr/>
      <dgm:t>
        <a:bodyPr/>
        <a:lstStyle/>
        <a:p>
          <a:endParaRPr lang="en-GB"/>
        </a:p>
      </dgm:t>
    </dgm:pt>
    <dgm:pt modelId="{52C1999B-37CC-4D8D-8F42-3B1FFA631B08}" type="pres">
      <dgm:prSet presAssocID="{1322D501-8E41-44E9-AD53-A20EDBAB530B}" presName="node" presStyleLbl="node1" presStyleIdx="4" presStyleCnt="6" custScaleX="151864" custRadScaleRad="100811" custRadScaleInc="506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5051B8-F477-45E6-BF0C-49CF8F56881B}" type="pres">
      <dgm:prSet presAssocID="{1322D501-8E41-44E9-AD53-A20EDBAB530B}" presName="spNode" presStyleCnt="0"/>
      <dgm:spPr/>
    </dgm:pt>
    <dgm:pt modelId="{9A7FBC27-79E0-4963-8A55-9FEEAFC98D40}" type="pres">
      <dgm:prSet presAssocID="{AFF2F518-19A6-4445-910F-56C46B23D236}" presName="sibTrans" presStyleLbl="sibTrans1D1" presStyleIdx="4" presStyleCnt="6"/>
      <dgm:spPr/>
      <dgm:t>
        <a:bodyPr/>
        <a:lstStyle/>
        <a:p>
          <a:endParaRPr lang="en-GB"/>
        </a:p>
      </dgm:t>
    </dgm:pt>
    <dgm:pt modelId="{63B43598-80A3-4230-9059-7FF6ABAAA655}" type="pres">
      <dgm:prSet presAssocID="{8CBE956E-5609-4715-8D33-BE0AE2B4A413}" presName="node" presStyleLbl="node1" presStyleIdx="5" presStyleCnt="6" custScaleX="1500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83D303-29E0-4FFC-A963-627236F789EE}" type="pres">
      <dgm:prSet presAssocID="{8CBE956E-5609-4715-8D33-BE0AE2B4A413}" presName="spNode" presStyleCnt="0"/>
      <dgm:spPr/>
    </dgm:pt>
    <dgm:pt modelId="{312A0A7B-3F72-411F-82C4-930CFE90F186}" type="pres">
      <dgm:prSet presAssocID="{A956D613-26B2-4359-B815-F042744D8AD2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CFA56149-E037-4637-B047-979012020DE2}" type="presOf" srcId="{A956D613-26B2-4359-B815-F042744D8AD2}" destId="{312A0A7B-3F72-411F-82C4-930CFE90F186}" srcOrd="0" destOrd="0" presId="urn:microsoft.com/office/officeart/2005/8/layout/cycle5"/>
    <dgm:cxn modelId="{15536C36-2284-484D-BF88-5C45335BB755}" type="presOf" srcId="{F4D4B2B5-1334-417D-94E6-C752E23A0274}" destId="{C617B9DE-F283-4306-9A94-93AB7F71241E}" srcOrd="0" destOrd="0" presId="urn:microsoft.com/office/officeart/2005/8/layout/cycle5"/>
    <dgm:cxn modelId="{C3CA571A-A980-4281-8892-0828F5E09571}" type="presOf" srcId="{94EFE850-00CB-4D84-A0AC-CCE87A94DC71}" destId="{17FFEEEE-1C89-40B9-8FF2-D476697323C9}" srcOrd="0" destOrd="0" presId="urn:microsoft.com/office/officeart/2005/8/layout/cycle5"/>
    <dgm:cxn modelId="{EC60B0BA-A01F-4E93-9837-FA3859F83928}" type="presOf" srcId="{9BBE018E-989B-4345-BBC9-24AF1336B27E}" destId="{7C67BFB3-92CC-4943-8E4E-3E26A69B70C3}" srcOrd="0" destOrd="0" presId="urn:microsoft.com/office/officeart/2005/8/layout/cycle5"/>
    <dgm:cxn modelId="{398369F4-0102-47A1-AEAA-6D0EE56AAA25}" type="presOf" srcId="{1D94B371-F566-463A-85CC-87B987507294}" destId="{729AC451-7135-4E5E-A8E5-61F584175292}" srcOrd="0" destOrd="0" presId="urn:microsoft.com/office/officeart/2005/8/layout/cycle5"/>
    <dgm:cxn modelId="{AD2A116B-40ED-4A31-B66B-D1FFCCFAF9FF}" type="presOf" srcId="{10CBCF0C-E0CE-4816-9EFD-79BF1A45C7CA}" destId="{771394E3-122C-4E8D-9BDF-DC77E087BBB6}" srcOrd="0" destOrd="0" presId="urn:microsoft.com/office/officeart/2005/8/layout/cycle5"/>
    <dgm:cxn modelId="{1BA3471A-F77A-4E01-A8C3-42DECEC58BC6}" srcId="{10CBCF0C-E0CE-4816-9EFD-79BF1A45C7CA}" destId="{460A4A4C-917B-45BA-BC0D-2E5B9AC41DE6}" srcOrd="1" destOrd="0" parTransId="{B4AC8CE1-572A-43C1-9D48-6FB2E99930AC}" sibTransId="{9D8196F3-6EE0-4DC0-A3AB-12DE916551EF}"/>
    <dgm:cxn modelId="{918FD457-F4AF-4271-93D8-AABA615748AD}" type="presOf" srcId="{9D8196F3-6EE0-4DC0-A3AB-12DE916551EF}" destId="{C40B7444-EF56-4499-863A-1E94CDE436F0}" srcOrd="0" destOrd="0" presId="urn:microsoft.com/office/officeart/2005/8/layout/cycle5"/>
    <dgm:cxn modelId="{08D84609-CB35-41D3-B4FF-B6DFB5EA497B}" type="presOf" srcId="{814CFDFC-262A-4243-8C23-3031943BBFB6}" destId="{F1B59174-BB7F-4280-8370-C92BCE8FC49B}" srcOrd="0" destOrd="0" presId="urn:microsoft.com/office/officeart/2005/8/layout/cycle5"/>
    <dgm:cxn modelId="{FBD0284E-28C4-458A-84D8-5E36E39E7F6A}" srcId="{10CBCF0C-E0CE-4816-9EFD-79BF1A45C7CA}" destId="{94EFE850-00CB-4D84-A0AC-CCE87A94DC71}" srcOrd="0" destOrd="0" parTransId="{D0864015-ABDD-480F-9870-D6713D99352E}" sibTransId="{1D94B371-F566-463A-85CC-87B987507294}"/>
    <dgm:cxn modelId="{9BDC0B15-0594-4DF3-96EF-95E52E531CCC}" type="presOf" srcId="{8CBE956E-5609-4715-8D33-BE0AE2B4A413}" destId="{63B43598-80A3-4230-9059-7FF6ABAAA655}" srcOrd="0" destOrd="0" presId="urn:microsoft.com/office/officeart/2005/8/layout/cycle5"/>
    <dgm:cxn modelId="{CEB95018-56C8-441C-A326-C33389F8ED8B}" type="presOf" srcId="{460A4A4C-917B-45BA-BC0D-2E5B9AC41DE6}" destId="{D11F0DF4-73CE-4A71-A405-93981F51BA62}" srcOrd="0" destOrd="0" presId="urn:microsoft.com/office/officeart/2005/8/layout/cycle5"/>
    <dgm:cxn modelId="{0C5FED5D-4F68-49F0-8AA1-2ECBDABBE591}" type="presOf" srcId="{755D5700-48D1-43C5-9927-F33E86F1EDF5}" destId="{22F9E0D4-4AE6-439E-B532-2FF4F06CE918}" srcOrd="0" destOrd="0" presId="urn:microsoft.com/office/officeart/2005/8/layout/cycle5"/>
    <dgm:cxn modelId="{9DE34D6A-9274-41AF-AE25-4383812437F4}" srcId="{10CBCF0C-E0CE-4816-9EFD-79BF1A45C7CA}" destId="{755D5700-48D1-43C5-9927-F33E86F1EDF5}" srcOrd="2" destOrd="0" parTransId="{7FFE2BC6-14A9-457C-931C-E2FFFF23E557}" sibTransId="{F4D4B2B5-1334-417D-94E6-C752E23A0274}"/>
    <dgm:cxn modelId="{2667F573-7ACD-40B8-ADFA-30791B0F5B32}" srcId="{10CBCF0C-E0CE-4816-9EFD-79BF1A45C7CA}" destId="{8CBE956E-5609-4715-8D33-BE0AE2B4A413}" srcOrd="5" destOrd="0" parTransId="{9A1F5F27-7D14-43D6-B256-F52F185F93AD}" sibTransId="{A956D613-26B2-4359-B815-F042744D8AD2}"/>
    <dgm:cxn modelId="{78553CD7-39D4-4B7A-B58A-5CCC945B95F9}" type="presOf" srcId="{1322D501-8E41-44E9-AD53-A20EDBAB530B}" destId="{52C1999B-37CC-4D8D-8F42-3B1FFA631B08}" srcOrd="0" destOrd="0" presId="urn:microsoft.com/office/officeart/2005/8/layout/cycle5"/>
    <dgm:cxn modelId="{8C5EAFE4-9C4B-4C18-86A3-6C46C0D9E910}" type="presOf" srcId="{AFF2F518-19A6-4445-910F-56C46B23D236}" destId="{9A7FBC27-79E0-4963-8A55-9FEEAFC98D40}" srcOrd="0" destOrd="0" presId="urn:microsoft.com/office/officeart/2005/8/layout/cycle5"/>
    <dgm:cxn modelId="{C2B7F006-3628-4B42-8D69-998F6C1CAF76}" srcId="{10CBCF0C-E0CE-4816-9EFD-79BF1A45C7CA}" destId="{814CFDFC-262A-4243-8C23-3031943BBFB6}" srcOrd="3" destOrd="0" parTransId="{3759CDDB-48CE-4734-BBCB-110D087B0B1F}" sibTransId="{9BBE018E-989B-4345-BBC9-24AF1336B27E}"/>
    <dgm:cxn modelId="{97AE37E7-D3D7-48FB-8297-14C06659E863}" srcId="{10CBCF0C-E0CE-4816-9EFD-79BF1A45C7CA}" destId="{1322D501-8E41-44E9-AD53-A20EDBAB530B}" srcOrd="4" destOrd="0" parTransId="{0BE56B96-CB8B-486E-872B-AC3423288795}" sibTransId="{AFF2F518-19A6-4445-910F-56C46B23D236}"/>
    <dgm:cxn modelId="{3E921610-4142-4FC9-ABF2-C6F23319BE02}" type="presParOf" srcId="{771394E3-122C-4E8D-9BDF-DC77E087BBB6}" destId="{17FFEEEE-1C89-40B9-8FF2-D476697323C9}" srcOrd="0" destOrd="0" presId="urn:microsoft.com/office/officeart/2005/8/layout/cycle5"/>
    <dgm:cxn modelId="{E04CB491-D64E-42BC-8E0D-3FCDE3B80741}" type="presParOf" srcId="{771394E3-122C-4E8D-9BDF-DC77E087BBB6}" destId="{AD14550E-2F74-44DC-98FE-190D8000F1F7}" srcOrd="1" destOrd="0" presId="urn:microsoft.com/office/officeart/2005/8/layout/cycle5"/>
    <dgm:cxn modelId="{D8361772-06D8-426C-B259-1B98F863A055}" type="presParOf" srcId="{771394E3-122C-4E8D-9BDF-DC77E087BBB6}" destId="{729AC451-7135-4E5E-A8E5-61F584175292}" srcOrd="2" destOrd="0" presId="urn:microsoft.com/office/officeart/2005/8/layout/cycle5"/>
    <dgm:cxn modelId="{6C5AED4A-17FC-423E-B4D4-589BFB5C37BF}" type="presParOf" srcId="{771394E3-122C-4E8D-9BDF-DC77E087BBB6}" destId="{D11F0DF4-73CE-4A71-A405-93981F51BA62}" srcOrd="3" destOrd="0" presId="urn:microsoft.com/office/officeart/2005/8/layout/cycle5"/>
    <dgm:cxn modelId="{D8623292-A80C-440C-9F47-5A5BA8300698}" type="presParOf" srcId="{771394E3-122C-4E8D-9BDF-DC77E087BBB6}" destId="{8FAB066A-2465-4D90-A971-63C6A0BA8D39}" srcOrd="4" destOrd="0" presId="urn:microsoft.com/office/officeart/2005/8/layout/cycle5"/>
    <dgm:cxn modelId="{01F264B7-F756-4F07-B2E0-FD6AD04FEAAB}" type="presParOf" srcId="{771394E3-122C-4E8D-9BDF-DC77E087BBB6}" destId="{C40B7444-EF56-4499-863A-1E94CDE436F0}" srcOrd="5" destOrd="0" presId="urn:microsoft.com/office/officeart/2005/8/layout/cycle5"/>
    <dgm:cxn modelId="{738F6592-16EB-4463-9EC3-40503218EB2D}" type="presParOf" srcId="{771394E3-122C-4E8D-9BDF-DC77E087BBB6}" destId="{22F9E0D4-4AE6-439E-B532-2FF4F06CE918}" srcOrd="6" destOrd="0" presId="urn:microsoft.com/office/officeart/2005/8/layout/cycle5"/>
    <dgm:cxn modelId="{C933A0BC-891A-4454-AA6D-A1FED1F4B91A}" type="presParOf" srcId="{771394E3-122C-4E8D-9BDF-DC77E087BBB6}" destId="{14DFB8C0-DC9A-496F-BE99-6A3C04F8AC57}" srcOrd="7" destOrd="0" presId="urn:microsoft.com/office/officeart/2005/8/layout/cycle5"/>
    <dgm:cxn modelId="{2B5E175C-850B-4B12-8144-BF5BC7A0F730}" type="presParOf" srcId="{771394E3-122C-4E8D-9BDF-DC77E087BBB6}" destId="{C617B9DE-F283-4306-9A94-93AB7F71241E}" srcOrd="8" destOrd="0" presId="urn:microsoft.com/office/officeart/2005/8/layout/cycle5"/>
    <dgm:cxn modelId="{3F0202F8-0D30-47A0-8200-0B1198584814}" type="presParOf" srcId="{771394E3-122C-4E8D-9BDF-DC77E087BBB6}" destId="{F1B59174-BB7F-4280-8370-C92BCE8FC49B}" srcOrd="9" destOrd="0" presId="urn:microsoft.com/office/officeart/2005/8/layout/cycle5"/>
    <dgm:cxn modelId="{A8726B83-148B-4919-8FD9-9005A565A131}" type="presParOf" srcId="{771394E3-122C-4E8D-9BDF-DC77E087BBB6}" destId="{58DE00D5-1325-4AD9-8C57-B40729155FE6}" srcOrd="10" destOrd="0" presId="urn:microsoft.com/office/officeart/2005/8/layout/cycle5"/>
    <dgm:cxn modelId="{79A32C75-4E5B-4FEC-8CC8-4771B28AA224}" type="presParOf" srcId="{771394E3-122C-4E8D-9BDF-DC77E087BBB6}" destId="{7C67BFB3-92CC-4943-8E4E-3E26A69B70C3}" srcOrd="11" destOrd="0" presId="urn:microsoft.com/office/officeart/2005/8/layout/cycle5"/>
    <dgm:cxn modelId="{CBF54EF5-F724-462C-B93A-B22A05680EC6}" type="presParOf" srcId="{771394E3-122C-4E8D-9BDF-DC77E087BBB6}" destId="{52C1999B-37CC-4D8D-8F42-3B1FFA631B08}" srcOrd="12" destOrd="0" presId="urn:microsoft.com/office/officeart/2005/8/layout/cycle5"/>
    <dgm:cxn modelId="{5FDAB623-299C-4CBE-A795-CF6868C4A3A8}" type="presParOf" srcId="{771394E3-122C-4E8D-9BDF-DC77E087BBB6}" destId="{0A5051B8-F477-45E6-BF0C-49CF8F56881B}" srcOrd="13" destOrd="0" presId="urn:microsoft.com/office/officeart/2005/8/layout/cycle5"/>
    <dgm:cxn modelId="{B081BFDE-B7C7-4DD6-9BBA-945EDE32DD56}" type="presParOf" srcId="{771394E3-122C-4E8D-9BDF-DC77E087BBB6}" destId="{9A7FBC27-79E0-4963-8A55-9FEEAFC98D40}" srcOrd="14" destOrd="0" presId="urn:microsoft.com/office/officeart/2005/8/layout/cycle5"/>
    <dgm:cxn modelId="{A2FFECE1-6947-4E6B-8BE2-DDD1294BF4FA}" type="presParOf" srcId="{771394E3-122C-4E8D-9BDF-DC77E087BBB6}" destId="{63B43598-80A3-4230-9059-7FF6ABAAA655}" srcOrd="15" destOrd="0" presId="urn:microsoft.com/office/officeart/2005/8/layout/cycle5"/>
    <dgm:cxn modelId="{4D7887DD-0DC0-4493-B457-ED9D01585958}" type="presParOf" srcId="{771394E3-122C-4E8D-9BDF-DC77E087BBB6}" destId="{1B83D303-29E0-4FFC-A963-627236F789EE}" srcOrd="16" destOrd="0" presId="urn:microsoft.com/office/officeart/2005/8/layout/cycle5"/>
    <dgm:cxn modelId="{4934E1C3-B55B-461F-AE1E-43F3B50B857E}" type="presParOf" srcId="{771394E3-122C-4E8D-9BDF-DC77E087BBB6}" destId="{312A0A7B-3F72-411F-82C4-930CFE90F18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FEEEE-1C89-40B9-8FF2-D476697323C9}">
      <dsp:nvSpPr>
        <dsp:cNvPr id="0" name=""/>
        <dsp:cNvSpPr/>
      </dsp:nvSpPr>
      <dsp:spPr>
        <a:xfrm>
          <a:off x="3240357" y="-42269"/>
          <a:ext cx="1758517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Gofyn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cwestiynauu</a:t>
          </a:r>
          <a:endParaRPr lang="en-GB" sz="2000" kern="1200" dirty="0"/>
        </a:p>
      </dsp:txBody>
      <dsp:txXfrm>
        <a:off x="3286012" y="3386"/>
        <a:ext cx="1667207" cy="843934"/>
      </dsp:txXfrm>
    </dsp:sp>
    <dsp:sp modelId="{729AC451-7135-4E5E-A8E5-61F584175292}">
      <dsp:nvSpPr>
        <dsp:cNvPr id="0" name=""/>
        <dsp:cNvSpPr/>
      </dsp:nvSpPr>
      <dsp:spPr>
        <a:xfrm>
          <a:off x="1925920" y="425304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220707" y="248421"/>
              </a:moveTo>
              <a:arcTo wR="2204144" hR="2204144" stAng="17847895" swAng="77253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F0DF4-73CE-4A71-A405-93981F51BA62}">
      <dsp:nvSpPr>
        <dsp:cNvPr id="0" name=""/>
        <dsp:cNvSpPr/>
      </dsp:nvSpPr>
      <dsp:spPr>
        <a:xfrm>
          <a:off x="5319539" y="1059802"/>
          <a:ext cx="1438836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Casglu</a:t>
          </a:r>
          <a:r>
            <a:rPr lang="en-GB" sz="2000" kern="1200" dirty="0" smtClean="0"/>
            <a:t> data</a:t>
          </a:r>
          <a:endParaRPr lang="en-GB" sz="2000" kern="1200" dirty="0"/>
        </a:p>
      </dsp:txBody>
      <dsp:txXfrm>
        <a:off x="5365194" y="1105457"/>
        <a:ext cx="1347526" cy="843934"/>
      </dsp:txXfrm>
    </dsp:sp>
    <dsp:sp modelId="{C40B7444-EF56-4499-863A-1E94CDE436F0}">
      <dsp:nvSpPr>
        <dsp:cNvPr id="0" name=""/>
        <dsp:cNvSpPr/>
      </dsp:nvSpPr>
      <dsp:spPr>
        <a:xfrm>
          <a:off x="1928420" y="433450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4355209" y="1723346"/>
              </a:moveTo>
              <a:arcTo wR="2204144" hR="2204144" stAng="20844034" swAng="79086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9E0D4-4AE6-439E-B532-2FF4F06CE918}">
      <dsp:nvSpPr>
        <dsp:cNvPr id="0" name=""/>
        <dsp:cNvSpPr/>
      </dsp:nvSpPr>
      <dsp:spPr>
        <a:xfrm>
          <a:off x="5194301" y="2827053"/>
          <a:ext cx="208098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Prosesu</a:t>
          </a:r>
          <a:r>
            <a:rPr lang="en-GB" sz="2000" kern="1200" dirty="0" smtClean="0"/>
            <a:t> a </a:t>
          </a:r>
          <a:r>
            <a:rPr lang="en-GB" sz="2000" kern="1200" dirty="0" err="1" smtClean="0"/>
            <a:t>chyflwyno</a:t>
          </a:r>
          <a:r>
            <a:rPr lang="en-GB" sz="2000" kern="1200" dirty="0" smtClean="0"/>
            <a:t> data</a:t>
          </a:r>
          <a:endParaRPr lang="en-GB" sz="2000" kern="1200" dirty="0"/>
        </a:p>
      </dsp:txBody>
      <dsp:txXfrm>
        <a:off x="5239956" y="2872708"/>
        <a:ext cx="1989679" cy="843934"/>
      </dsp:txXfrm>
    </dsp:sp>
    <dsp:sp modelId="{C617B9DE-F283-4306-9A94-93AB7F71241E}">
      <dsp:nvSpPr>
        <dsp:cNvPr id="0" name=""/>
        <dsp:cNvSpPr/>
      </dsp:nvSpPr>
      <dsp:spPr>
        <a:xfrm>
          <a:off x="1967826" y="363927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941380" y="3560705"/>
              </a:moveTo>
              <a:arcTo wR="2204144" hR="2204144" stAng="2279120" swAng="94564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59174-BB7F-4280-8370-C92BCE8FC49B}">
      <dsp:nvSpPr>
        <dsp:cNvPr id="0" name=""/>
        <dsp:cNvSpPr/>
      </dsp:nvSpPr>
      <dsp:spPr>
        <a:xfrm>
          <a:off x="2952327" y="4248473"/>
          <a:ext cx="2357347" cy="1110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Dadansoddi</a:t>
          </a:r>
          <a:r>
            <a:rPr lang="en-GB" sz="1800" kern="1200" dirty="0" smtClean="0"/>
            <a:t> a </a:t>
          </a:r>
          <a:r>
            <a:rPr lang="en-GB" sz="1800" kern="1200" dirty="0" err="1" smtClean="0"/>
            <a:t>chymhwyso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dealltwriaeth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ehangach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006533" y="4302679"/>
        <a:ext cx="2248935" cy="1002012"/>
      </dsp:txXfrm>
    </dsp:sp>
    <dsp:sp modelId="{7C67BFB3-92CC-4943-8E4E-3E26A69B70C3}">
      <dsp:nvSpPr>
        <dsp:cNvPr id="0" name=""/>
        <dsp:cNvSpPr/>
      </dsp:nvSpPr>
      <dsp:spPr>
        <a:xfrm>
          <a:off x="1845647" y="341399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953142" y="4018874"/>
              </a:moveTo>
              <a:arcTo wR="2204144" hR="2204144" stAng="7474849" swAng="859626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1999B-37CC-4D8D-8F42-3B1FFA631B08}">
      <dsp:nvSpPr>
        <dsp:cNvPr id="0" name=""/>
        <dsp:cNvSpPr/>
      </dsp:nvSpPr>
      <dsp:spPr>
        <a:xfrm>
          <a:off x="947962" y="2917445"/>
          <a:ext cx="2185075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Dod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i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gasgliadau</a:t>
          </a:r>
          <a:endParaRPr lang="en-GB" sz="2000" kern="1200" dirty="0"/>
        </a:p>
      </dsp:txBody>
      <dsp:txXfrm>
        <a:off x="993617" y="2963100"/>
        <a:ext cx="2093765" cy="843934"/>
      </dsp:txXfrm>
    </dsp:sp>
    <dsp:sp modelId="{9A7FBC27-79E0-4963-8A55-9FEEAFC98D40}">
      <dsp:nvSpPr>
        <dsp:cNvPr id="0" name=""/>
        <dsp:cNvSpPr/>
      </dsp:nvSpPr>
      <dsp:spPr>
        <a:xfrm>
          <a:off x="1913019" y="466943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857" y="2265606"/>
              </a:moveTo>
              <a:arcTo wR="2204144" hR="2204144" stAng="10704125" swAng="87838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43598-80A3-4230-9059-7FF6ABAAA655}">
      <dsp:nvSpPr>
        <dsp:cNvPr id="0" name=""/>
        <dsp:cNvSpPr/>
      </dsp:nvSpPr>
      <dsp:spPr>
        <a:xfrm>
          <a:off x="1141838" y="1059802"/>
          <a:ext cx="2158859" cy="935244"/>
        </a:xfrm>
        <a:prstGeom prst="round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Gwerthuso’r</a:t>
          </a:r>
          <a:r>
            <a:rPr lang="en-GB" sz="2000" kern="1200" dirty="0" smtClean="0"/>
            <a:t> broses</a:t>
          </a:r>
          <a:endParaRPr lang="en-GB" sz="2000" kern="1200" dirty="0"/>
        </a:p>
      </dsp:txBody>
      <dsp:txXfrm>
        <a:off x="1187493" y="1105457"/>
        <a:ext cx="2067549" cy="843934"/>
      </dsp:txXfrm>
    </dsp:sp>
    <dsp:sp modelId="{312A0A7B-3F72-411F-82C4-930CFE90F186}">
      <dsp:nvSpPr>
        <dsp:cNvPr id="0" name=""/>
        <dsp:cNvSpPr/>
      </dsp:nvSpPr>
      <dsp:spPr>
        <a:xfrm>
          <a:off x="1926019" y="425302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773906" y="527041"/>
              </a:moveTo>
              <a:arcTo wR="2204144" hR="2204144" stAng="13772542" swAng="75087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2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89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771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9192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41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82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74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02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72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76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3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63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59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35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6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TGAU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5. </a:t>
            </a:r>
            <a:r>
              <a:rPr lang="en-GB" dirty="0" err="1"/>
              <a:t>Casgliadau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611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6347714" cy="1320800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dirty="0" err="1"/>
              <a:t>Nawr</a:t>
            </a:r>
            <a:r>
              <a:rPr lang="en-GB" dirty="0"/>
              <a:t> </a:t>
            </a:r>
            <a:r>
              <a:rPr lang="en-GB" dirty="0" err="1"/>
              <a:t>edrychwch</a:t>
            </a:r>
            <a:r>
              <a:rPr lang="en-GB" dirty="0"/>
              <a:t>!</a:t>
            </a:r>
          </a:p>
        </p:txBody>
      </p:sp>
      <p:pic>
        <p:nvPicPr>
          <p:cNvPr id="1026" name="Picture 2" descr="E:\geography\Documents\English\Placemats\final\1200\5A poster wel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20880" cy="54112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31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347714" cy="1320800"/>
          </a:xfrm>
        </p:spPr>
        <p:txBody>
          <a:bodyPr/>
          <a:lstStyle/>
          <a:p>
            <a:r>
              <a:rPr lang="en-GB" dirty="0" err="1"/>
              <a:t>Nawr</a:t>
            </a:r>
            <a:r>
              <a:rPr lang="en-GB" dirty="0"/>
              <a:t> </a:t>
            </a:r>
            <a:r>
              <a:rPr lang="en-GB" dirty="0" err="1"/>
              <a:t>rhowch</a:t>
            </a:r>
            <a:r>
              <a:rPr lang="en-GB" dirty="0"/>
              <a:t> </a:t>
            </a:r>
            <a:r>
              <a:rPr lang="en-GB" dirty="0" err="1"/>
              <a:t>gynnig</a:t>
            </a:r>
            <a:r>
              <a:rPr lang="en-GB" dirty="0"/>
              <a:t> </a:t>
            </a:r>
            <a:r>
              <a:rPr lang="en-GB" dirty="0" err="1"/>
              <a:t>arni</a:t>
            </a:r>
            <a:r>
              <a:rPr lang="en-GB" dirty="0"/>
              <a:t>!</a:t>
            </a:r>
          </a:p>
        </p:txBody>
      </p:sp>
      <p:pic>
        <p:nvPicPr>
          <p:cNvPr id="2050" name="Picture 2" descr="E:\geography\Documents\English\Placemats\final\1200\5B poster wel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920880" cy="54159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55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Meini</a:t>
            </a:r>
            <a:r>
              <a:rPr lang="en-GB" dirty="0"/>
              <a:t> </a:t>
            </a:r>
            <a:r>
              <a:rPr lang="en-GB" dirty="0" err="1"/>
              <a:t>prawf</a:t>
            </a:r>
            <a:r>
              <a:rPr lang="en-GB" dirty="0"/>
              <a:t> </a:t>
            </a:r>
            <a:r>
              <a:rPr lang="en-GB" dirty="0" err="1"/>
              <a:t>dewisedig</a:t>
            </a:r>
            <a:r>
              <a:rPr lang="en-GB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314328" cy="3880772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/>
              <a:t>Tabl</a:t>
            </a:r>
            <a:r>
              <a:rPr lang="en-GB" sz="2000" b="1" dirty="0"/>
              <a:t> A: </a:t>
            </a:r>
            <a:r>
              <a:rPr lang="en-GB" sz="2000" b="1" dirty="0" err="1"/>
              <a:t>Methodoleg</a:t>
            </a:r>
            <a:endParaRPr lang="en-GB" sz="2000" b="1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2018: </a:t>
            </a:r>
            <a:r>
              <a:rPr lang="en-GB" dirty="0" err="1"/>
              <a:t>Llifau</a:t>
            </a:r>
            <a:r>
              <a:rPr lang="en-GB" dirty="0"/>
              <a:t> </a:t>
            </a:r>
            <a:r>
              <a:rPr lang="en-GB" dirty="0" err="1"/>
              <a:t>daearyddol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2019: </a:t>
            </a:r>
            <a:r>
              <a:rPr lang="en-GB" dirty="0" err="1"/>
              <a:t>Arolygon</a:t>
            </a:r>
            <a:r>
              <a:rPr lang="en-GB" dirty="0"/>
              <a:t> </a:t>
            </a:r>
            <a:r>
              <a:rPr lang="en-GB" dirty="0" err="1"/>
              <a:t>ansoddol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2020: </a:t>
            </a:r>
            <a:r>
              <a:rPr lang="en-GB" dirty="0" err="1"/>
              <a:t>Defnyddio</a:t>
            </a:r>
            <a:r>
              <a:rPr lang="en-GB" dirty="0"/>
              <a:t>  </a:t>
            </a:r>
            <a:r>
              <a:rPr lang="en-GB" dirty="0" err="1"/>
              <a:t>trawsluniau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39952" y="2160588"/>
            <a:ext cx="4087172" cy="388077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/>
              <a:t>Tabl</a:t>
            </a:r>
            <a:r>
              <a:rPr lang="en-GB" sz="2000" b="1" dirty="0"/>
              <a:t> B: </a:t>
            </a:r>
            <a:r>
              <a:rPr lang="en-GB" sz="2000" b="1" dirty="0" err="1"/>
              <a:t>Fframwaith</a:t>
            </a:r>
            <a:r>
              <a:rPr lang="en-GB" sz="2000" b="1" dirty="0"/>
              <a:t> </a:t>
            </a:r>
            <a:r>
              <a:rPr lang="en-GB" sz="2000" b="1" dirty="0" err="1"/>
              <a:t>cysyniadol</a:t>
            </a:r>
            <a:endParaRPr lang="en-GB" sz="2000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2018: </a:t>
            </a:r>
            <a:r>
              <a:rPr lang="en-GB" dirty="0" err="1"/>
              <a:t>Cylchredau</a:t>
            </a:r>
            <a:r>
              <a:rPr lang="en-GB" dirty="0"/>
              <a:t> a </a:t>
            </a:r>
            <a:r>
              <a:rPr lang="en-GB" dirty="0" err="1"/>
              <a:t>llifau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2019: </a:t>
            </a:r>
            <a:r>
              <a:rPr lang="en-GB" dirty="0" err="1"/>
              <a:t>Lle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2020: </a:t>
            </a:r>
            <a:r>
              <a:rPr lang="en-GB" dirty="0" err="1"/>
              <a:t>Cylch</a:t>
            </a:r>
            <a:r>
              <a:rPr lang="en-GB" dirty="0"/>
              <a:t> </a:t>
            </a:r>
            <a:r>
              <a:rPr lang="en-GB" dirty="0" err="1"/>
              <a:t>dylanwad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108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3540778"/>
              </p:ext>
            </p:extLst>
          </p:nvPr>
        </p:nvGraphicFramePr>
        <p:xfrm>
          <a:off x="-108520" y="1124744"/>
          <a:ext cx="8208184" cy="534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4" y="44369"/>
            <a:ext cx="838225" cy="8382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03648" y="222194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 err="1"/>
              <a:t>Chwe</a:t>
            </a:r>
            <a:r>
              <a:rPr lang="en-GB" sz="2400" dirty="0"/>
              <a:t> </a:t>
            </a:r>
            <a:r>
              <a:rPr lang="en-GB" sz="2400" dirty="0" err="1"/>
              <a:t>cham</a:t>
            </a:r>
            <a:r>
              <a:rPr lang="en-GB" sz="2400" dirty="0"/>
              <a:t> y broses </a:t>
            </a:r>
            <a:r>
              <a:rPr lang="en-GB" sz="2400" dirty="0" err="1"/>
              <a:t>ymholi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66934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599" y="404664"/>
            <a:ext cx="6347713" cy="1320800"/>
          </a:xfrm>
        </p:spPr>
        <p:txBody>
          <a:bodyPr>
            <a:normAutofit/>
          </a:bodyPr>
          <a:lstStyle/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ddod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gasgliadau</a:t>
            </a:r>
            <a:r>
              <a:rPr lang="en-GB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598" y="1412777"/>
            <a:ext cx="6347714" cy="252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err="1">
                <a:latin typeface="+mj-lt"/>
              </a:rPr>
              <a:t>Wrth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ysgrifennu’ch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casgliadau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mae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angen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i</a:t>
            </a:r>
            <a:r>
              <a:rPr lang="en-GB" dirty="0">
                <a:latin typeface="+mj-lt"/>
              </a:rPr>
              <a:t> chi: </a:t>
            </a:r>
          </a:p>
          <a:p>
            <a:r>
              <a:rPr lang="en-GB" b="1" dirty="0" err="1">
                <a:latin typeface="+mj-lt"/>
              </a:rPr>
              <a:t>Cyfosod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eich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canfyddiadau</a:t>
            </a:r>
            <a:r>
              <a:rPr lang="en-GB" b="1" dirty="0">
                <a:latin typeface="+mj-lt"/>
              </a:rPr>
              <a:t> – </a:t>
            </a:r>
            <a:r>
              <a:rPr lang="en-GB" dirty="0" err="1">
                <a:latin typeface="+mj-lt"/>
              </a:rPr>
              <a:t>mae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hyn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yn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golygu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tynnu’r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cyfan</a:t>
            </a:r>
            <a:r>
              <a:rPr lang="en-GB" dirty="0">
                <a:latin typeface="+mj-lt"/>
              </a:rPr>
              <a:t> at </a:t>
            </a:r>
            <a:r>
              <a:rPr lang="en-GB" dirty="0" err="1">
                <a:latin typeface="+mj-lt"/>
              </a:rPr>
              <a:t>ei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gilydd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drwy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ysgrifennu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trosolwg</a:t>
            </a:r>
            <a:r>
              <a:rPr lang="en-GB" dirty="0">
                <a:latin typeface="+mj-lt"/>
              </a:rPr>
              <a:t> bras </a:t>
            </a:r>
            <a:r>
              <a:rPr lang="en-GB" dirty="0" err="1">
                <a:latin typeface="+mj-lt"/>
              </a:rPr>
              <a:t>o’ch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canlyniadau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gyd</a:t>
            </a:r>
            <a:r>
              <a:rPr lang="en-GB" dirty="0">
                <a:latin typeface="+mj-lt"/>
              </a:rPr>
              <a:t> </a:t>
            </a:r>
          </a:p>
          <a:p>
            <a:r>
              <a:rPr lang="en-GB" b="1" dirty="0" err="1">
                <a:latin typeface="+mj-lt"/>
              </a:rPr>
              <a:t>Dod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i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gasgliadau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yn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seiliedig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ar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dystiolaeth</a:t>
            </a:r>
            <a:r>
              <a:rPr lang="en-GB" b="1" dirty="0">
                <a:latin typeface="+mj-lt"/>
              </a:rPr>
              <a:t> – </a:t>
            </a:r>
            <a:r>
              <a:rPr lang="en-GB" dirty="0" err="1">
                <a:latin typeface="+mj-lt"/>
              </a:rPr>
              <a:t>cefnogi’ch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datganiadau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cloi</a:t>
            </a:r>
            <a:r>
              <a:rPr lang="en-GB" dirty="0">
                <a:latin typeface="+mj-lt"/>
              </a:rPr>
              <a:t> (</a:t>
            </a:r>
            <a:r>
              <a:rPr lang="en-GB" dirty="0" err="1">
                <a:latin typeface="+mj-lt"/>
              </a:rPr>
              <a:t>crynodeb</a:t>
            </a:r>
            <a:r>
              <a:rPr lang="en-GB" dirty="0">
                <a:latin typeface="+mj-lt"/>
              </a:rPr>
              <a:t>) â </a:t>
            </a:r>
            <a:r>
              <a:rPr lang="en-GB" dirty="0" err="1">
                <a:latin typeface="+mj-lt"/>
              </a:rPr>
              <a:t>thystiolaeth</a:t>
            </a:r>
            <a:r>
              <a:rPr lang="en-GB" dirty="0">
                <a:latin typeface="+mj-lt"/>
              </a:rPr>
              <a:t>  </a:t>
            </a:r>
          </a:p>
          <a:p>
            <a:r>
              <a:rPr lang="en-GB" b="1" dirty="0" err="1">
                <a:latin typeface="+mj-lt"/>
              </a:rPr>
              <a:t>Gwerthfawrogi</a:t>
            </a:r>
            <a:r>
              <a:rPr lang="en-GB" b="1" dirty="0">
                <a:latin typeface="+mj-lt"/>
              </a:rPr>
              <a:t> y gall </a:t>
            </a:r>
            <a:r>
              <a:rPr lang="en-GB" b="1" dirty="0" err="1">
                <a:latin typeface="+mj-lt"/>
              </a:rPr>
              <a:t>daearyddiaeth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fod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yn</a:t>
            </a:r>
            <a:r>
              <a:rPr lang="en-GB" b="1" dirty="0">
                <a:latin typeface="+mj-lt"/>
              </a:rPr>
              <a:t> ‘</a:t>
            </a:r>
            <a:r>
              <a:rPr lang="en-GB" b="1" dirty="0" err="1">
                <a:latin typeface="+mj-lt"/>
              </a:rPr>
              <a:t>anniben</a:t>
            </a:r>
            <a:r>
              <a:rPr lang="en-GB" b="1" dirty="0">
                <a:latin typeface="+mj-lt"/>
              </a:rPr>
              <a:t>’ – </a:t>
            </a:r>
            <a:r>
              <a:rPr lang="en-GB" dirty="0" err="1">
                <a:latin typeface="+mj-lt"/>
              </a:rPr>
              <a:t>mae’r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byd</a:t>
            </a:r>
            <a:r>
              <a:rPr lang="en-GB" dirty="0">
                <a:latin typeface="+mj-lt"/>
              </a:rPr>
              <a:t> go </a:t>
            </a:r>
            <a:r>
              <a:rPr lang="en-GB" dirty="0" err="1">
                <a:latin typeface="+mj-lt"/>
              </a:rPr>
              <a:t>iawn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yn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gymhleth</a:t>
            </a:r>
            <a:r>
              <a:rPr lang="en-GB" dirty="0">
                <a:latin typeface="+mj-lt"/>
              </a:rPr>
              <a:t> ac </a:t>
            </a:r>
            <a:r>
              <a:rPr lang="en-GB" dirty="0" err="1">
                <a:latin typeface="+mj-lt"/>
              </a:rPr>
              <a:t>ni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chewch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yr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hyn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rydych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yn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ei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ddisgwyl</a:t>
            </a:r>
            <a:r>
              <a:rPr lang="en-GB" dirty="0">
                <a:latin typeface="+mj-lt"/>
              </a:rPr>
              <a:t> bob </a:t>
            </a:r>
            <a:r>
              <a:rPr lang="en-GB" dirty="0" err="1">
                <a:latin typeface="+mj-lt"/>
              </a:rPr>
              <a:t>tro</a:t>
            </a:r>
            <a:r>
              <a:rPr lang="en-GB" dirty="0">
                <a:latin typeface="+mj-lt"/>
              </a:rPr>
              <a:t>! </a:t>
            </a:r>
            <a:r>
              <a:rPr lang="en-GB" dirty="0" err="1">
                <a:latin typeface="+mj-lt"/>
              </a:rPr>
              <a:t>Byddwch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yn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barod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awgrymu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rhesymau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posibl</a:t>
            </a:r>
            <a:r>
              <a:rPr lang="en-GB" dirty="0">
                <a:latin typeface="+mj-lt"/>
              </a:rPr>
              <a:t> am </a:t>
            </a:r>
            <a:r>
              <a:rPr lang="en-GB" dirty="0" err="1">
                <a:latin typeface="+mj-lt"/>
              </a:rPr>
              <a:t>ganlyniadau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annisgwyl</a:t>
            </a:r>
            <a:r>
              <a:rPr lang="en-GB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16786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72808" cy="720080"/>
          </a:xfrm>
        </p:spPr>
        <p:txBody>
          <a:bodyPr>
            <a:normAutofit/>
          </a:bodyPr>
          <a:lstStyle/>
          <a:p>
            <a:r>
              <a:rPr lang="en-GB" sz="4000" dirty="0" err="1"/>
              <a:t>Dod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gasgliadau</a:t>
            </a:r>
            <a:r>
              <a:rPr lang="en-GB" sz="4000" dirty="0"/>
              <a:t>: </a:t>
            </a:r>
            <a:r>
              <a:rPr lang="en-GB" sz="4000" dirty="0" err="1"/>
              <a:t>arfordiroedd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287" y="126104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 err="1"/>
              <a:t>Dyma</a:t>
            </a:r>
            <a:r>
              <a:rPr lang="en-GB" sz="2600" dirty="0"/>
              <a:t> </a:t>
            </a:r>
            <a:r>
              <a:rPr lang="en-GB" sz="2600" dirty="0" err="1"/>
              <a:t>enghraifft</a:t>
            </a:r>
            <a:r>
              <a:rPr lang="en-GB" sz="2600" dirty="0"/>
              <a:t>:</a:t>
            </a:r>
          </a:p>
          <a:p>
            <a:pPr marL="0" indent="0">
              <a:buNone/>
            </a:pPr>
            <a:r>
              <a:rPr lang="en-GB" dirty="0"/>
              <a:t>‘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casgliad</a:t>
            </a:r>
            <a:r>
              <a:rPr lang="en-GB" dirty="0"/>
              <a:t>,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fy</a:t>
            </a:r>
            <a:r>
              <a:rPr lang="en-GB" dirty="0"/>
              <a:t> </a:t>
            </a:r>
            <a:r>
              <a:rPr lang="en-GB" dirty="0" err="1"/>
              <a:t>nghanlyniadau’n</a:t>
            </a:r>
            <a:r>
              <a:rPr lang="en-GB" dirty="0"/>
              <a:t> </a:t>
            </a:r>
            <a:r>
              <a:rPr lang="en-GB" dirty="0" err="1"/>
              <a:t>dangos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glir</a:t>
            </a:r>
            <a:r>
              <a:rPr lang="en-GB" dirty="0"/>
              <a:t> bod </a:t>
            </a:r>
            <a:r>
              <a:rPr lang="en-GB" dirty="0" err="1"/>
              <a:t>drifft</a:t>
            </a:r>
            <a:r>
              <a:rPr lang="en-GB" dirty="0"/>
              <a:t> y </a:t>
            </a:r>
            <a:r>
              <a:rPr lang="en-GB" dirty="0" err="1"/>
              <a:t>glannau’n</a:t>
            </a:r>
            <a:r>
              <a:rPr lang="en-GB" dirty="0"/>
              <a:t> </a:t>
            </a:r>
            <a:r>
              <a:rPr lang="en-GB" dirty="0" err="1"/>
              <a:t>digwydd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hyd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arfordir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de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gogledd</a:t>
            </a:r>
            <a:r>
              <a:rPr lang="en-GB" dirty="0"/>
              <a:t>. </a:t>
            </a:r>
            <a:r>
              <a:rPr lang="en-GB" dirty="0" err="1"/>
              <a:t>Cefnogir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y </a:t>
            </a:r>
            <a:r>
              <a:rPr lang="en-GB" dirty="0" err="1"/>
              <a:t>cynnydd</a:t>
            </a:r>
            <a:r>
              <a:rPr lang="en-GB" dirty="0"/>
              <a:t> </a:t>
            </a:r>
            <a:r>
              <a:rPr lang="en-GB" dirty="0" err="1"/>
              <a:t>ym</a:t>
            </a:r>
            <a:r>
              <a:rPr lang="en-GB" dirty="0"/>
              <a:t> </a:t>
            </a:r>
            <a:r>
              <a:rPr lang="en-GB" dirty="0" err="1"/>
              <a:t>maint</a:t>
            </a:r>
            <a:r>
              <a:rPr lang="en-GB" dirty="0"/>
              <a:t> y </a:t>
            </a:r>
            <a:r>
              <a:rPr lang="en-GB" dirty="0" err="1"/>
              <a:t>traeth</a:t>
            </a:r>
            <a:r>
              <a:rPr lang="en-GB" dirty="0"/>
              <a:t> (</a:t>
            </a:r>
            <a:r>
              <a:rPr lang="en-GB" dirty="0" err="1"/>
              <a:t>ardal</a:t>
            </a:r>
            <a:r>
              <a:rPr lang="en-GB" dirty="0"/>
              <a:t> </a:t>
            </a:r>
            <a:r>
              <a:rPr lang="en-GB" dirty="0" err="1"/>
              <a:t>drawstoriad</a:t>
            </a:r>
            <a:r>
              <a:rPr lang="en-GB" dirty="0"/>
              <a:t>)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gwaddodion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dal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ochr</a:t>
            </a:r>
            <a:r>
              <a:rPr lang="en-GB" dirty="0"/>
              <a:t> </a:t>
            </a:r>
            <a:r>
              <a:rPr lang="en-GB" dirty="0" err="1"/>
              <a:t>ddeheuol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argorau</a:t>
            </a:r>
            <a:r>
              <a:rPr lang="en-GB" dirty="0"/>
              <a:t> </a:t>
            </a:r>
            <a:r>
              <a:rPr lang="en-GB" dirty="0" err="1"/>
              <a:t>pren</a:t>
            </a:r>
            <a:r>
              <a:rPr lang="en-GB" dirty="0"/>
              <a:t> (</a:t>
            </a:r>
            <a:r>
              <a:rPr lang="en-GB" dirty="0" err="1"/>
              <a:t>cwymp</a:t>
            </a:r>
            <a:r>
              <a:rPr lang="en-GB" dirty="0"/>
              <a:t> </a:t>
            </a:r>
            <a:r>
              <a:rPr lang="en-GB" dirty="0" err="1"/>
              <a:t>cyfartalog</a:t>
            </a:r>
            <a:r>
              <a:rPr lang="en-GB" dirty="0"/>
              <a:t> o 45cm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ochr</a:t>
            </a:r>
            <a:r>
              <a:rPr lang="en-GB" dirty="0"/>
              <a:t> </a:t>
            </a:r>
            <a:r>
              <a:rPr lang="en-GB" dirty="0" err="1"/>
              <a:t>ogleddol</a:t>
            </a:r>
            <a:r>
              <a:rPr lang="en-GB" dirty="0"/>
              <a:t>). </a:t>
            </a:r>
            <a:endParaRPr lang="en-GB" sz="1800" dirty="0"/>
          </a:p>
        </p:txBody>
      </p:sp>
      <p:pic>
        <p:nvPicPr>
          <p:cNvPr id="2051" name="Picture 3" descr="C:\Users\Simon\Pictures\Wales 2016\IMG_7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635" y="3304440"/>
            <a:ext cx="4106813" cy="273787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12287" y="2924944"/>
            <a:ext cx="3885348" cy="259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/>
              <a:t>Gellir</a:t>
            </a:r>
            <a:r>
              <a:rPr lang="en-GB" dirty="0"/>
              <a:t> </a:t>
            </a:r>
            <a:r>
              <a:rPr lang="en-GB" dirty="0" err="1"/>
              <a:t>egluro’r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ddrifft</a:t>
            </a:r>
            <a:r>
              <a:rPr lang="en-GB" dirty="0"/>
              <a:t> y </a:t>
            </a:r>
            <a:r>
              <a:rPr lang="en-GB" dirty="0" err="1"/>
              <a:t>glannau’n</a:t>
            </a:r>
            <a:r>
              <a:rPr lang="en-GB" dirty="0"/>
              <a:t> </a:t>
            </a:r>
            <a:r>
              <a:rPr lang="en-GB" dirty="0" err="1"/>
              <a:t>digwydd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de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gogledd</a:t>
            </a:r>
            <a:r>
              <a:rPr lang="en-GB" dirty="0"/>
              <a:t>. Mae </a:t>
            </a:r>
            <a:r>
              <a:rPr lang="en-GB" dirty="0" err="1"/>
              <a:t>yna</a:t>
            </a:r>
            <a:r>
              <a:rPr lang="en-GB" dirty="0"/>
              <a:t> </a:t>
            </a:r>
            <a:r>
              <a:rPr lang="en-GB" dirty="0" err="1"/>
              <a:t>hefyd</a:t>
            </a:r>
            <a:r>
              <a:rPr lang="en-GB" dirty="0"/>
              <a:t> </a:t>
            </a:r>
            <a:r>
              <a:rPr lang="en-GB" dirty="0" err="1"/>
              <a:t>ostyngiad</a:t>
            </a:r>
            <a:r>
              <a:rPr lang="en-GB" dirty="0"/>
              <a:t> </a:t>
            </a:r>
            <a:r>
              <a:rPr lang="en-GB" dirty="0" err="1"/>
              <a:t>ym</a:t>
            </a:r>
            <a:r>
              <a:rPr lang="en-GB" dirty="0"/>
              <a:t> </a:t>
            </a:r>
            <a:r>
              <a:rPr lang="en-GB" dirty="0" err="1"/>
              <a:t>maint</a:t>
            </a:r>
            <a:r>
              <a:rPr lang="en-GB" dirty="0"/>
              <a:t> y </a:t>
            </a:r>
            <a:r>
              <a:rPr lang="en-GB" dirty="0" err="1"/>
              <a:t>cerrig</a:t>
            </a:r>
            <a:r>
              <a:rPr lang="en-GB" dirty="0"/>
              <a:t> (</a:t>
            </a:r>
            <a:r>
              <a:rPr lang="en-GB" dirty="0" err="1"/>
              <a:t>cyfartaledd</a:t>
            </a:r>
            <a:r>
              <a:rPr lang="en-GB" dirty="0"/>
              <a:t> o 28cm </a:t>
            </a:r>
            <a:r>
              <a:rPr lang="en-GB" dirty="0" err="1"/>
              <a:t>Safle</a:t>
            </a:r>
            <a:r>
              <a:rPr lang="en-GB" dirty="0"/>
              <a:t> 1; </a:t>
            </a:r>
            <a:r>
              <a:rPr lang="en-GB" dirty="0" err="1"/>
              <a:t>cyfartaledd</a:t>
            </a:r>
            <a:r>
              <a:rPr lang="en-GB" dirty="0"/>
              <a:t> o 8cm </a:t>
            </a:r>
            <a:r>
              <a:rPr lang="en-GB" dirty="0" err="1"/>
              <a:t>Safle</a:t>
            </a:r>
            <a:r>
              <a:rPr lang="en-GB" dirty="0"/>
              <a:t> 6) ac </a:t>
            </a:r>
            <a:r>
              <a:rPr lang="en-GB" dirty="0" err="1"/>
              <a:t>onglogrwydd</a:t>
            </a:r>
            <a:r>
              <a:rPr lang="en-GB" dirty="0"/>
              <a:t> (65% o </a:t>
            </a:r>
            <a:r>
              <a:rPr lang="en-GB" dirty="0" err="1"/>
              <a:t>gerrig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onglog</a:t>
            </a:r>
            <a:r>
              <a:rPr lang="en-GB" dirty="0"/>
              <a:t> </a:t>
            </a:r>
            <a:r>
              <a:rPr lang="en-GB" dirty="0" err="1"/>
              <a:t>neu’n</a:t>
            </a:r>
            <a:r>
              <a:rPr lang="en-GB" dirty="0"/>
              <a:t> </a:t>
            </a:r>
            <a:r>
              <a:rPr lang="en-GB" dirty="0" err="1"/>
              <a:t>onglog</a:t>
            </a:r>
            <a:r>
              <a:rPr lang="en-GB" dirty="0"/>
              <a:t> </a:t>
            </a:r>
            <a:r>
              <a:rPr lang="en-GB" dirty="0" err="1"/>
              <a:t>iawn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Safle</a:t>
            </a:r>
            <a:r>
              <a:rPr lang="en-GB" dirty="0"/>
              <a:t> 1; 88%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grwn</a:t>
            </a:r>
            <a:r>
              <a:rPr lang="en-GB" dirty="0"/>
              <a:t> </a:t>
            </a:r>
            <a:r>
              <a:rPr lang="en-GB" dirty="0" err="1"/>
              <a:t>neu’n</a:t>
            </a:r>
            <a:r>
              <a:rPr lang="en-GB" dirty="0"/>
              <a:t> </a:t>
            </a:r>
            <a:r>
              <a:rPr lang="en-GB" dirty="0" err="1"/>
              <a:t>grwn</a:t>
            </a:r>
            <a:r>
              <a:rPr lang="en-GB" dirty="0"/>
              <a:t> </a:t>
            </a:r>
            <a:r>
              <a:rPr lang="en-GB" dirty="0" err="1"/>
              <a:t>iawn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Safle</a:t>
            </a:r>
            <a:r>
              <a:rPr lang="en-GB" dirty="0"/>
              <a:t> 6).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gerrig</a:t>
            </a:r>
            <a:r>
              <a:rPr lang="en-GB" dirty="0"/>
              <a:t>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cludo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ddrifft</a:t>
            </a:r>
            <a:r>
              <a:rPr lang="en-GB" dirty="0"/>
              <a:t> y </a:t>
            </a:r>
            <a:r>
              <a:rPr lang="en-GB" dirty="0" err="1" smtClean="0"/>
              <a:t>glannau</a:t>
            </a:r>
            <a:r>
              <a:rPr lang="en-GB" dirty="0"/>
              <a:t>, </a:t>
            </a:r>
            <a:r>
              <a:rPr lang="en-GB" dirty="0" err="1"/>
              <a:t>maent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herydu</a:t>
            </a:r>
            <a:r>
              <a:rPr lang="en-GB" dirty="0"/>
              <a:t> </a:t>
            </a:r>
            <a:r>
              <a:rPr lang="en-GB" dirty="0" err="1" smtClean="0"/>
              <a:t>gan</a:t>
            </a:r>
            <a:r>
              <a:rPr lang="en-GB" dirty="0" smtClean="0"/>
              <a:t> </a:t>
            </a:r>
            <a:r>
              <a:rPr lang="en-GB" dirty="0" err="1"/>
              <a:t>athreuliad</a:t>
            </a:r>
            <a:r>
              <a:rPr lang="en-GB" dirty="0"/>
              <a:t> a </a:t>
            </a:r>
            <a:r>
              <a:rPr lang="en-GB" dirty="0" err="1"/>
              <a:t>chyrathiad</a:t>
            </a:r>
            <a:r>
              <a:rPr lang="en-GB" dirty="0"/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2952038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06" y="548680"/>
            <a:ext cx="6347713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Dod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gasgliadau</a:t>
            </a:r>
            <a:r>
              <a:rPr lang="en-GB" sz="4000" dirty="0"/>
              <a:t>: </a:t>
            </a:r>
            <a:r>
              <a:rPr lang="en-GB" sz="4000" dirty="0" err="1"/>
              <a:t>arfordiroedd</a:t>
            </a:r>
            <a:r>
              <a:rPr lang="en-GB" sz="4000" dirty="0"/>
              <a:t> ‘</a:t>
            </a:r>
            <a:r>
              <a:rPr lang="en-GB" sz="4000" dirty="0" err="1"/>
              <a:t>anniben</a:t>
            </a:r>
            <a:r>
              <a:rPr lang="en-GB" sz="4000" dirty="0"/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6626697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tueddiadau</a:t>
            </a:r>
            <a:r>
              <a:rPr lang="en-GB" dirty="0"/>
              <a:t> a </a:t>
            </a:r>
            <a:r>
              <a:rPr lang="en-GB" dirty="0" err="1"/>
              <a:t>modelau</a:t>
            </a:r>
            <a:r>
              <a:rPr lang="en-GB" dirty="0"/>
              <a:t> </a:t>
            </a:r>
            <a:r>
              <a:rPr lang="en-GB" dirty="0" err="1"/>
              <a:t>disgwyliedig</a:t>
            </a:r>
            <a:r>
              <a:rPr lang="en-GB" dirty="0"/>
              <a:t> bob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hadlewyrchu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byd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,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enghraifft</a:t>
            </a:r>
            <a:r>
              <a:rPr lang="en-GB" dirty="0"/>
              <a:t>: </a:t>
            </a:r>
          </a:p>
          <a:p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drifft</a:t>
            </a:r>
            <a:r>
              <a:rPr lang="en-GB" dirty="0"/>
              <a:t> y </a:t>
            </a:r>
            <a:r>
              <a:rPr lang="en-GB" dirty="0" err="1"/>
              <a:t>glannau</a:t>
            </a:r>
            <a:r>
              <a:rPr lang="en-GB" dirty="0"/>
              <a:t> bob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digwydd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un </a:t>
            </a:r>
            <a:r>
              <a:rPr lang="en-GB" dirty="0" err="1"/>
              <a:t>cyfeiriad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hyd</a:t>
            </a:r>
            <a:r>
              <a:rPr lang="en-GB" dirty="0"/>
              <a:t> </a:t>
            </a:r>
            <a:r>
              <a:rPr lang="en-GB" dirty="0" err="1"/>
              <a:t>traeth</a:t>
            </a:r>
            <a:r>
              <a:rPr lang="en-GB" dirty="0"/>
              <a:t> </a:t>
            </a:r>
            <a:r>
              <a:rPr lang="en-GB" dirty="0" err="1"/>
              <a:t>oherwydd</a:t>
            </a:r>
            <a:r>
              <a:rPr lang="en-GB" dirty="0"/>
              <a:t> </a:t>
            </a:r>
            <a:r>
              <a:rPr lang="en-GB" dirty="0" err="1"/>
              <a:t>newidiadau</a:t>
            </a:r>
            <a:r>
              <a:rPr lang="en-GB" dirty="0"/>
              <a:t> </a:t>
            </a:r>
            <a:r>
              <a:rPr lang="en-GB" dirty="0" err="1"/>
              <a:t>yng</a:t>
            </a:r>
            <a:r>
              <a:rPr lang="en-GB" dirty="0"/>
              <a:t> </a:t>
            </a:r>
            <a:r>
              <a:rPr lang="en-GB" dirty="0" err="1"/>
              <a:t>nghyfeiriad</a:t>
            </a:r>
            <a:r>
              <a:rPr lang="en-GB" dirty="0"/>
              <a:t> y </a:t>
            </a:r>
            <a:r>
              <a:rPr lang="en-GB" dirty="0" err="1"/>
              <a:t>gwynt</a:t>
            </a:r>
            <a:r>
              <a:rPr lang="en-GB" dirty="0"/>
              <a:t> </a:t>
            </a:r>
          </a:p>
          <a:p>
            <a:r>
              <a:rPr lang="en-GB" dirty="0"/>
              <a:t>Gall </a:t>
            </a:r>
            <a:r>
              <a:rPr lang="en-GB" dirty="0" err="1"/>
              <a:t>stormydd</a:t>
            </a:r>
            <a:r>
              <a:rPr lang="en-GB" dirty="0"/>
              <a:t> </a:t>
            </a:r>
            <a:r>
              <a:rPr lang="en-GB" dirty="0" err="1"/>
              <a:t>newid</a:t>
            </a:r>
            <a:r>
              <a:rPr lang="en-GB" dirty="0"/>
              <a:t> </a:t>
            </a:r>
            <a:r>
              <a:rPr lang="en-GB" dirty="0" err="1"/>
              <a:t>tirffurfiau</a:t>
            </a:r>
            <a:r>
              <a:rPr lang="en-GB" dirty="0"/>
              <a:t> </a:t>
            </a:r>
            <a:r>
              <a:rPr lang="en-GB" dirty="0" err="1"/>
              <a:t>traeth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arwyddocaol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cyfnod</a:t>
            </a:r>
            <a:r>
              <a:rPr lang="en-GB" dirty="0"/>
              <a:t> </a:t>
            </a:r>
            <a:r>
              <a:rPr lang="en-GB" dirty="0" err="1"/>
              <a:t>byr</a:t>
            </a:r>
            <a:r>
              <a:rPr lang="en-GB" dirty="0"/>
              <a:t> </a:t>
            </a:r>
            <a:r>
              <a:rPr lang="en-GB" dirty="0" err="1"/>
              <a:t>iawn</a:t>
            </a:r>
            <a:r>
              <a:rPr lang="en-GB" dirty="0"/>
              <a:t> o </a:t>
            </a:r>
            <a:r>
              <a:rPr lang="en-GB" dirty="0" err="1"/>
              <a:t>amser</a:t>
            </a:r>
            <a:r>
              <a:rPr lang="en-GB" dirty="0"/>
              <a:t> </a:t>
            </a:r>
          </a:p>
          <a:p>
            <a:r>
              <a:rPr lang="en-GB" dirty="0"/>
              <a:t>Gall </a:t>
            </a:r>
            <a:r>
              <a:rPr lang="en-GB" dirty="0" err="1"/>
              <a:t>ffactorau</a:t>
            </a:r>
            <a:r>
              <a:rPr lang="en-GB" dirty="0"/>
              <a:t> </a:t>
            </a:r>
            <a:r>
              <a:rPr lang="en-GB" dirty="0" err="1"/>
              <a:t>dynol</a:t>
            </a:r>
            <a:r>
              <a:rPr lang="en-GB" dirty="0"/>
              <a:t> </a:t>
            </a:r>
            <a:r>
              <a:rPr lang="en-GB" dirty="0" err="1"/>
              <a:t>megis</a:t>
            </a:r>
            <a:r>
              <a:rPr lang="en-GB" dirty="0"/>
              <a:t> </a:t>
            </a:r>
            <a:r>
              <a:rPr lang="en-GB" dirty="0" err="1"/>
              <a:t>rheoli’r</a:t>
            </a:r>
            <a:r>
              <a:rPr lang="en-GB" dirty="0"/>
              <a:t> </a:t>
            </a:r>
            <a:r>
              <a:rPr lang="en-GB" dirty="0" err="1"/>
              <a:t>arfordir</a:t>
            </a:r>
            <a:r>
              <a:rPr lang="en-GB" dirty="0"/>
              <a:t>, </a:t>
            </a:r>
            <a:r>
              <a:rPr lang="en-GB" dirty="0" err="1"/>
              <a:t>proffilio</a:t>
            </a:r>
            <a:r>
              <a:rPr lang="en-GB" dirty="0"/>
              <a:t> </a:t>
            </a:r>
            <a:r>
              <a:rPr lang="en-GB" dirty="0" err="1"/>
              <a:t>traeth</a:t>
            </a:r>
            <a:r>
              <a:rPr lang="en-GB" dirty="0"/>
              <a:t> a </a:t>
            </a:r>
            <a:r>
              <a:rPr lang="en-GB" dirty="0" err="1"/>
              <a:t>charthu</a:t>
            </a:r>
            <a:r>
              <a:rPr lang="en-GB" dirty="0"/>
              <a:t> </a:t>
            </a:r>
            <a:r>
              <a:rPr lang="en-GB" dirty="0" err="1"/>
              <a:t>alltraeth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brosesau</a:t>
            </a:r>
            <a:r>
              <a:rPr lang="en-GB" dirty="0"/>
              <a:t> a </a:t>
            </a:r>
            <a:r>
              <a:rPr lang="en-GB" dirty="0" err="1"/>
              <a:t>thirffurfiau</a:t>
            </a:r>
            <a:r>
              <a:rPr lang="en-GB" dirty="0"/>
              <a:t> </a:t>
            </a:r>
            <a:r>
              <a:rPr lang="en-GB" dirty="0" err="1"/>
              <a:t>arfordirol</a:t>
            </a:r>
            <a:r>
              <a:rPr lang="en-GB" dirty="0"/>
              <a:t> </a:t>
            </a:r>
          </a:p>
          <a:p>
            <a:r>
              <a:rPr lang="en-GB" dirty="0"/>
              <a:t>Gall </a:t>
            </a:r>
            <a:r>
              <a:rPr lang="en-GB" dirty="0" err="1"/>
              <a:t>gweithgareddau</a:t>
            </a:r>
            <a:r>
              <a:rPr lang="en-GB" dirty="0"/>
              <a:t> </a:t>
            </a:r>
            <a:r>
              <a:rPr lang="en-GB" dirty="0" err="1"/>
              <a:t>dynol</a:t>
            </a:r>
            <a:r>
              <a:rPr lang="en-GB" dirty="0"/>
              <a:t> </a:t>
            </a:r>
            <a:r>
              <a:rPr lang="en-GB" dirty="0" err="1"/>
              <a:t>megis</a:t>
            </a:r>
            <a:r>
              <a:rPr lang="en-GB" dirty="0"/>
              <a:t> </a:t>
            </a:r>
            <a:r>
              <a:rPr lang="en-GB" dirty="0" err="1"/>
              <a:t>twristiaeth</a:t>
            </a:r>
            <a:r>
              <a:rPr lang="en-GB" dirty="0"/>
              <a:t>, </a:t>
            </a:r>
            <a:r>
              <a:rPr lang="en-GB" dirty="0" err="1"/>
              <a:t>draenio</a:t>
            </a:r>
            <a:r>
              <a:rPr lang="en-GB" dirty="0"/>
              <a:t> </a:t>
            </a:r>
            <a:r>
              <a:rPr lang="en-GB" dirty="0" err="1"/>
              <a:t>dŵr</a:t>
            </a:r>
            <a:r>
              <a:rPr lang="en-GB" dirty="0"/>
              <a:t> ac </a:t>
            </a:r>
            <a:r>
              <a:rPr lang="en-GB" dirty="0" err="1"/>
              <a:t>arferion</a:t>
            </a:r>
            <a:r>
              <a:rPr lang="en-GB" dirty="0"/>
              <a:t> </a:t>
            </a:r>
            <a:r>
              <a:rPr lang="en-GB" dirty="0" err="1"/>
              <a:t>ffermio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systemau</a:t>
            </a:r>
            <a:r>
              <a:rPr lang="en-GB" dirty="0"/>
              <a:t> </a:t>
            </a:r>
            <a:r>
              <a:rPr lang="en-GB" dirty="0" err="1"/>
              <a:t>twyni</a:t>
            </a:r>
            <a:r>
              <a:rPr lang="en-GB" dirty="0"/>
              <a:t> </a:t>
            </a:r>
            <a:r>
              <a:rPr lang="en-GB" dirty="0" err="1"/>
              <a:t>tywod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246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4916"/>
            <a:ext cx="8280920" cy="73972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5: </a:t>
            </a:r>
            <a:r>
              <a:rPr lang="en-GB" sz="4000" dirty="0" err="1"/>
              <a:t>Arfordiroedd</a:t>
            </a:r>
            <a:r>
              <a:rPr lang="en-GB" sz="4000" dirty="0"/>
              <a:t> ‘</a:t>
            </a:r>
            <a:r>
              <a:rPr lang="en-GB" sz="4000" dirty="0" err="1"/>
              <a:t>anniben</a:t>
            </a:r>
            <a:r>
              <a:rPr lang="en-GB" sz="4000" dirty="0"/>
              <a:t>’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79512" y="1044258"/>
            <a:ext cx="8274760" cy="5669000"/>
            <a:chOff x="-205205" y="915432"/>
            <a:chExt cx="8676110" cy="5943962"/>
          </a:xfrm>
        </p:grpSpPr>
        <p:pic>
          <p:nvPicPr>
            <p:cNvPr id="12" name="Picture 11" descr="C:\Users\Simon\Pictures\Wales 2016\IMG_7564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2276872"/>
              <a:ext cx="4690745" cy="31267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5274330" y="1648222"/>
              <a:ext cx="201930" cy="62801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436515" y="3743722"/>
              <a:ext cx="675640" cy="450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455565" y="5001022"/>
              <a:ext cx="637540" cy="5613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5541665" y="5401072"/>
              <a:ext cx="208915" cy="5327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1002805" y="915432"/>
              <a:ext cx="6474340" cy="649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Mae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casglu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data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gallu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cael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ei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effeithio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gan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safle’r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llanw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traeth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Mae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hyn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gallu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arwain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at 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gasgliadau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nad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ydynt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ddibynadwy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-129704" y="2596473"/>
              <a:ext cx="2585269" cy="1754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Gall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fod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mynediad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wedi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ei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gyfyngu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rannau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o’r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traeth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rannau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o’r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twyni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tywod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gan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gyflwyno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tuedd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rhoi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canlyniadau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annisgwyl</a:t>
              </a:r>
              <a:endPara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-205205" y="5610622"/>
              <a:ext cx="4077032" cy="1201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Gall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amodau’r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tywydd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e.e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stormydd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effeithio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tonnau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prosesau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arfordirol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thirffurfiau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arfordirol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gan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roi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canlyniadau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unigol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hytrach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rhai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nodweddiadol</a:t>
              </a:r>
              <a:endPara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4324831" y="5933837"/>
              <a:ext cx="4146074" cy="92555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Gall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gweithgareddau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dynol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fel</a:t>
              </a:r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rheolaeth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twristiaeth</a:t>
              </a:r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amddiffynfeydd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arfordirol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effeithio</a:t>
              </a:r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brosesau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thirffurfiau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arfordirol</a:t>
              </a:r>
              <a:endPara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57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621" y="243296"/>
            <a:ext cx="6347713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Dod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gasgliadau</a:t>
            </a:r>
            <a:r>
              <a:rPr lang="en-GB" sz="4000" dirty="0"/>
              <a:t>: </a:t>
            </a:r>
            <a:r>
              <a:rPr lang="en-GB" sz="4000" dirty="0" err="1"/>
              <a:t>twristiaeth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621" y="163628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/>
              <a:t>Dyma</a:t>
            </a:r>
            <a:r>
              <a:rPr lang="en-GB" b="1" dirty="0"/>
              <a:t> </a:t>
            </a:r>
            <a:r>
              <a:rPr lang="en-GB" b="1" dirty="0" err="1"/>
              <a:t>enghraifft</a:t>
            </a:r>
            <a:r>
              <a:rPr lang="en-GB" b="1" dirty="0"/>
              <a:t>: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‘</a:t>
            </a:r>
            <a:r>
              <a:rPr lang="en-GB" dirty="0" err="1">
                <a:latin typeface="+mj-lt"/>
              </a:rPr>
              <a:t>Fel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casgliad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mae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fy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nghanlyniadau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yn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dangos</a:t>
            </a:r>
            <a:r>
              <a:rPr lang="en-GB" dirty="0">
                <a:latin typeface="+mj-lt"/>
              </a:rPr>
              <a:t> bod </a:t>
            </a:r>
            <a:r>
              <a:rPr lang="en-GB" dirty="0" err="1">
                <a:latin typeface="+mj-lt"/>
              </a:rPr>
              <a:t>twristiaeth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yn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cael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ei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rheoli’n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dda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yn</a:t>
            </a:r>
            <a:r>
              <a:rPr lang="en-GB" dirty="0">
                <a:latin typeface="+mj-lt"/>
              </a:rPr>
              <a:t> y </a:t>
            </a:r>
            <a:r>
              <a:rPr lang="en-GB" dirty="0" err="1">
                <a:latin typeface="+mj-lt"/>
              </a:rPr>
              <a:t>Mwmbwls</a:t>
            </a:r>
            <a:r>
              <a:rPr lang="en-GB" dirty="0">
                <a:latin typeface="+mj-lt"/>
              </a:rPr>
              <a:t>. Mae </a:t>
            </a:r>
            <a:r>
              <a:rPr lang="en-GB" dirty="0" err="1">
                <a:latin typeface="+mj-lt"/>
              </a:rPr>
              <a:t>promenâd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llydan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wedi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ei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farcio’n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glir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wahanu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beicwyr</a:t>
            </a:r>
            <a:r>
              <a:rPr lang="en-GB" dirty="0">
                <a:latin typeface="+mj-lt"/>
              </a:rPr>
              <a:t> a </a:t>
            </a:r>
            <a:r>
              <a:rPr lang="en-GB" dirty="0" err="1">
                <a:latin typeface="+mj-lt"/>
              </a:rPr>
              <a:t>cherddwyr</a:t>
            </a:r>
            <a:r>
              <a:rPr lang="en-GB" dirty="0">
                <a:latin typeface="+mj-lt"/>
              </a:rPr>
              <a:t>. </a:t>
            </a:r>
          </a:p>
        </p:txBody>
      </p:sp>
      <p:pic>
        <p:nvPicPr>
          <p:cNvPr id="8193" name="Picture 1" descr="C:\Users\Simon\Pictures\Wales 2016\785CANON\IMG_85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29063"/>
            <a:ext cx="4536503" cy="302433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68621" y="2852936"/>
            <a:ext cx="35713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+mj-lt"/>
              </a:rPr>
              <a:t>Mae </a:t>
            </a:r>
            <a:r>
              <a:rPr lang="en-GB" dirty="0" err="1">
                <a:latin typeface="+mj-lt"/>
              </a:rPr>
              <a:t>mesurau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rwystro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parcio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ceir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ar</a:t>
            </a:r>
            <a:r>
              <a:rPr lang="en-GB" dirty="0">
                <a:latin typeface="+mj-lt"/>
              </a:rPr>
              <a:t> y </a:t>
            </a:r>
            <a:r>
              <a:rPr lang="en-GB" dirty="0" err="1">
                <a:latin typeface="+mj-lt"/>
              </a:rPr>
              <a:t>ffordd</a:t>
            </a:r>
            <a:r>
              <a:rPr lang="en-GB" dirty="0">
                <a:latin typeface="+mj-lt"/>
              </a:rPr>
              <a:t> (</a:t>
            </a:r>
            <a:r>
              <a:rPr lang="en-GB" dirty="0" err="1">
                <a:latin typeface="+mj-lt"/>
              </a:rPr>
              <a:t>llinellau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melyn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dwbl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ayb</a:t>
            </a:r>
            <a:r>
              <a:rPr lang="en-GB" dirty="0">
                <a:latin typeface="+mj-lt"/>
              </a:rPr>
              <a:t>) ac </a:t>
            </a:r>
            <a:r>
              <a:rPr lang="en-GB" dirty="0" err="1">
                <a:latin typeface="+mj-lt"/>
              </a:rPr>
              <a:t>mae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sawl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maes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parcio</a:t>
            </a:r>
            <a:r>
              <a:rPr lang="en-GB" dirty="0">
                <a:latin typeface="+mj-lt"/>
              </a:rPr>
              <a:t>, ac </a:t>
            </a:r>
            <a:r>
              <a:rPr lang="en-GB" dirty="0" err="1">
                <a:latin typeface="+mj-lt"/>
              </a:rPr>
              <a:t>roedd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digon</a:t>
            </a:r>
            <a:r>
              <a:rPr lang="en-GB" dirty="0">
                <a:latin typeface="+mj-lt"/>
              </a:rPr>
              <a:t> o </a:t>
            </a:r>
            <a:r>
              <a:rPr lang="en-GB" dirty="0" err="1">
                <a:latin typeface="+mj-lt"/>
              </a:rPr>
              <a:t>leoedd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gwag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ym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mhob</a:t>
            </a:r>
            <a:r>
              <a:rPr lang="en-GB" dirty="0">
                <a:latin typeface="+mj-lt"/>
              </a:rPr>
              <a:t> un (</a:t>
            </a:r>
            <a:r>
              <a:rPr lang="en-GB" dirty="0" err="1">
                <a:latin typeface="+mj-lt"/>
              </a:rPr>
              <a:t>dros</a:t>
            </a:r>
            <a:r>
              <a:rPr lang="en-GB" dirty="0">
                <a:latin typeface="+mj-lt"/>
              </a:rPr>
              <a:t> 15%). </a:t>
            </a:r>
            <a:r>
              <a:rPr lang="en-GB" dirty="0" err="1">
                <a:latin typeface="+mj-lt"/>
              </a:rPr>
              <a:t>Caiff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yr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ardal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ei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thendio’n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dda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gyda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borderi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blodau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deniadol</a:t>
            </a:r>
            <a:r>
              <a:rPr lang="en-GB" dirty="0">
                <a:latin typeface="+mj-lt"/>
              </a:rPr>
              <a:t> a </a:t>
            </a:r>
            <a:r>
              <a:rPr lang="en-GB" dirty="0" err="1">
                <a:latin typeface="+mj-lt"/>
              </a:rPr>
              <a:t>basgedi</a:t>
            </a:r>
            <a:r>
              <a:rPr lang="en-GB" dirty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crog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>
                <a:latin typeface="+mj-lt"/>
              </a:rPr>
              <a:t>ar</a:t>
            </a:r>
            <a:r>
              <a:rPr lang="en-GB" dirty="0">
                <a:latin typeface="+mj-lt"/>
              </a:rPr>
              <a:t> y pier. </a:t>
            </a:r>
            <a:r>
              <a:rPr lang="en-GB" dirty="0" err="1">
                <a:latin typeface="+mj-lt"/>
              </a:rPr>
              <a:t>Dangosodd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canlyniadau</a:t>
            </a:r>
            <a:r>
              <a:rPr lang="en-GB" dirty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fy</a:t>
            </a:r>
            <a:r>
              <a:rPr lang="en-GB" dirty="0" smtClean="0">
                <a:latin typeface="+mj-lt"/>
              </a:rPr>
              <a:t> AEA </a:t>
            </a:r>
            <a:r>
              <a:rPr lang="en-GB" dirty="0" err="1">
                <a:latin typeface="+mj-lt"/>
              </a:rPr>
              <a:t>ansawdd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amgylcheddol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uchel</a:t>
            </a:r>
            <a:r>
              <a:rPr lang="en-GB" dirty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(</a:t>
            </a:r>
            <a:r>
              <a:rPr lang="en-GB" dirty="0" err="1">
                <a:latin typeface="+mj-lt"/>
              </a:rPr>
              <a:t>dros</a:t>
            </a:r>
            <a:r>
              <a:rPr lang="en-GB" dirty="0">
                <a:latin typeface="+mj-lt"/>
              </a:rPr>
              <a:t> 90%), </a:t>
            </a:r>
            <a:r>
              <a:rPr lang="en-GB" dirty="0" err="1">
                <a:latin typeface="+mj-lt"/>
              </a:rPr>
              <a:t>er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roedd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pentyrrau</a:t>
            </a:r>
            <a:r>
              <a:rPr lang="en-GB" dirty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sbwriel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mewn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>
                <a:latin typeface="+mj-lt"/>
              </a:rPr>
              <a:t>ambell</a:t>
            </a:r>
            <a:r>
              <a:rPr lang="en-GB" dirty="0">
                <a:latin typeface="+mj-lt"/>
              </a:rPr>
              <a:t> fan a </a:t>
            </a:r>
            <a:r>
              <a:rPr lang="en-GB" dirty="0" err="1">
                <a:latin typeface="+mj-lt"/>
              </a:rPr>
              <a:t>rhywfaint</a:t>
            </a:r>
            <a:r>
              <a:rPr lang="en-GB" dirty="0">
                <a:latin typeface="+mj-lt"/>
              </a:rPr>
              <a:t> o </a:t>
            </a:r>
            <a:r>
              <a:rPr lang="en-GB" dirty="0" err="1">
                <a:latin typeface="+mj-lt"/>
              </a:rPr>
              <a:t>faw</a:t>
            </a:r>
            <a:r>
              <a:rPr lang="en-GB" dirty="0">
                <a:latin typeface="+mj-lt"/>
              </a:rPr>
              <a:t> ci!’</a:t>
            </a:r>
          </a:p>
        </p:txBody>
      </p:sp>
    </p:spTree>
    <p:extLst>
      <p:ext uri="{BB962C8B-B14F-4D97-AF65-F5344CB8AC3E}">
        <p14:creationId xmlns:p14="http://schemas.microsoft.com/office/powerpoint/2010/main" val="2804203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Dod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gasgliadu</a:t>
            </a:r>
            <a:r>
              <a:rPr lang="en-GB" sz="4000" dirty="0"/>
              <a:t>: </a:t>
            </a:r>
            <a:r>
              <a:rPr lang="en-GB" sz="4000" dirty="0" err="1"/>
              <a:t>twristiaeth</a:t>
            </a:r>
            <a:r>
              <a:rPr lang="en-GB" sz="4000" dirty="0"/>
              <a:t> ‘</a:t>
            </a:r>
            <a:r>
              <a:rPr lang="en-GB" sz="4000" dirty="0" err="1" smtClean="0"/>
              <a:t>anniben</a:t>
            </a:r>
            <a:r>
              <a:rPr lang="en-GB" sz="4000" dirty="0" smtClean="0"/>
              <a:t>’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tueddiadau</a:t>
            </a:r>
            <a:r>
              <a:rPr lang="en-GB" dirty="0"/>
              <a:t> a </a:t>
            </a:r>
            <a:r>
              <a:rPr lang="en-GB" dirty="0" err="1"/>
              <a:t>modelau</a:t>
            </a:r>
            <a:r>
              <a:rPr lang="en-GB" dirty="0"/>
              <a:t> </a:t>
            </a:r>
            <a:r>
              <a:rPr lang="en-GB" dirty="0" err="1"/>
              <a:t>disgwyliedig</a:t>
            </a:r>
            <a:r>
              <a:rPr lang="en-GB" dirty="0"/>
              <a:t> bob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hadlewyrchu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byd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,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enghraifft</a:t>
            </a:r>
            <a:r>
              <a:rPr lang="en-GB" dirty="0"/>
              <a:t>: </a:t>
            </a:r>
          </a:p>
          <a:p>
            <a:r>
              <a:rPr lang="en-GB" dirty="0"/>
              <a:t>Gall y </a:t>
            </a:r>
            <a:r>
              <a:rPr lang="en-GB" dirty="0" err="1"/>
              <a:t>tywydd</a:t>
            </a:r>
            <a:r>
              <a:rPr lang="en-GB" dirty="0"/>
              <a:t>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effaith</a:t>
            </a:r>
            <a:r>
              <a:rPr lang="en-GB" dirty="0"/>
              <a:t> </a:t>
            </a:r>
            <a:r>
              <a:rPr lang="en-GB" dirty="0" err="1"/>
              <a:t>enfawr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dwristiaeth</a:t>
            </a:r>
            <a:r>
              <a:rPr lang="en-GB" dirty="0"/>
              <a:t> – </a:t>
            </a:r>
            <a:r>
              <a:rPr lang="en-GB" dirty="0" err="1"/>
              <a:t>niferoedd</a:t>
            </a:r>
            <a:r>
              <a:rPr lang="en-GB" dirty="0"/>
              <a:t> y </a:t>
            </a:r>
            <a:r>
              <a:rPr lang="en-GB" dirty="0" err="1"/>
              <a:t>bobl</a:t>
            </a:r>
            <a:r>
              <a:rPr lang="en-GB" dirty="0"/>
              <a:t> ac </a:t>
            </a:r>
            <a:r>
              <a:rPr lang="en-GB" dirty="0" err="1"/>
              <a:t>ymatebion</a:t>
            </a:r>
            <a:r>
              <a:rPr lang="en-GB" dirty="0"/>
              <a:t> </a:t>
            </a:r>
            <a:r>
              <a:rPr lang="en-GB" dirty="0" err="1"/>
              <a:t>twristiaid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holiaduron</a:t>
            </a:r>
            <a:r>
              <a:rPr lang="en-GB" dirty="0"/>
              <a:t> </a:t>
            </a:r>
          </a:p>
          <a:p>
            <a:r>
              <a:rPr lang="en-GB" dirty="0"/>
              <a:t>Gall </a:t>
            </a:r>
            <a:r>
              <a:rPr lang="en-GB" dirty="0" err="1"/>
              <a:t>amser</a:t>
            </a:r>
            <a:r>
              <a:rPr lang="en-GB" dirty="0"/>
              <a:t> y </a:t>
            </a:r>
            <a:r>
              <a:rPr lang="en-GB" dirty="0" err="1"/>
              <a:t>dydd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ganlyniadau</a:t>
            </a:r>
            <a:r>
              <a:rPr lang="en-GB" dirty="0"/>
              <a:t> (</a:t>
            </a:r>
            <a:r>
              <a:rPr lang="en-GB" dirty="0" err="1"/>
              <a:t>grwpiau</a:t>
            </a:r>
            <a:r>
              <a:rPr lang="en-GB" dirty="0"/>
              <a:t> </a:t>
            </a:r>
            <a:r>
              <a:rPr lang="en-GB" dirty="0" err="1"/>
              <a:t>bws</a:t>
            </a:r>
            <a:r>
              <a:rPr lang="en-GB" dirty="0"/>
              <a:t>,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cinio</a:t>
            </a:r>
            <a:r>
              <a:rPr lang="en-GB" dirty="0"/>
              <a:t>, </a:t>
            </a:r>
            <a:r>
              <a:rPr lang="en-GB" dirty="0" err="1"/>
              <a:t>ayb</a:t>
            </a:r>
            <a:r>
              <a:rPr lang="en-GB" dirty="0"/>
              <a:t>.) </a:t>
            </a:r>
          </a:p>
          <a:p>
            <a:r>
              <a:rPr lang="en-GB" dirty="0"/>
              <a:t>Gall </a:t>
            </a:r>
            <a:r>
              <a:rPr lang="en-GB" dirty="0" err="1"/>
              <a:t>adeg</a:t>
            </a:r>
            <a:r>
              <a:rPr lang="en-GB" dirty="0"/>
              <a:t> y </a:t>
            </a:r>
            <a:r>
              <a:rPr lang="en-GB" dirty="0" err="1"/>
              <a:t>flwyddyn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niferoedd</a:t>
            </a:r>
            <a:r>
              <a:rPr lang="en-GB" dirty="0"/>
              <a:t> </a:t>
            </a:r>
            <a:r>
              <a:rPr lang="en-GB" dirty="0" err="1"/>
              <a:t>twristiaid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mathau</a:t>
            </a:r>
            <a:r>
              <a:rPr lang="en-GB" dirty="0"/>
              <a:t> o </a:t>
            </a:r>
            <a:r>
              <a:rPr lang="en-GB" dirty="0" err="1"/>
              <a:t>dwristiaid</a:t>
            </a:r>
            <a:r>
              <a:rPr lang="en-GB" dirty="0"/>
              <a:t> – </a:t>
            </a:r>
            <a:r>
              <a:rPr lang="en-GB" dirty="0" err="1"/>
              <a:t>caiff</a:t>
            </a:r>
            <a:r>
              <a:rPr lang="en-GB" dirty="0"/>
              <a:t> y </a:t>
            </a:r>
            <a:r>
              <a:rPr lang="en-GB" dirty="0" err="1"/>
              <a:t>rhan</a:t>
            </a:r>
            <a:r>
              <a:rPr lang="en-GB" dirty="0"/>
              <a:t> </a:t>
            </a:r>
            <a:r>
              <a:rPr lang="en-GB" dirty="0" err="1"/>
              <a:t>fwyaf</a:t>
            </a:r>
            <a:r>
              <a:rPr lang="en-GB" dirty="0"/>
              <a:t> o </a:t>
            </a:r>
            <a:r>
              <a:rPr lang="en-GB" dirty="0" err="1"/>
              <a:t>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</a:t>
            </a:r>
            <a:r>
              <a:rPr lang="en-GB" dirty="0" err="1"/>
              <a:t>myfyrwyr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wneud</a:t>
            </a:r>
            <a:r>
              <a:rPr lang="en-GB" dirty="0"/>
              <a:t>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allan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gyfnodau</a:t>
            </a:r>
            <a:r>
              <a:rPr lang="en-GB" dirty="0"/>
              <a:t> </a:t>
            </a:r>
            <a:r>
              <a:rPr lang="en-GB" dirty="0" err="1"/>
              <a:t>gwyliau</a:t>
            </a:r>
            <a:r>
              <a:rPr lang="en-GB" dirty="0"/>
              <a:t> </a:t>
            </a:r>
            <a:r>
              <a:rPr lang="en-GB" dirty="0" err="1"/>
              <a:t>teulu</a:t>
            </a:r>
            <a:r>
              <a:rPr lang="en-GB" dirty="0"/>
              <a:t> </a:t>
            </a:r>
          </a:p>
          <a:p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bob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bosibl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wahaniaethu</a:t>
            </a:r>
            <a:r>
              <a:rPr lang="en-GB" dirty="0"/>
              <a:t> </a:t>
            </a:r>
            <a:r>
              <a:rPr lang="en-GB" dirty="0" err="1"/>
              <a:t>rhwng</a:t>
            </a:r>
            <a:r>
              <a:rPr lang="en-GB" dirty="0"/>
              <a:t> </a:t>
            </a:r>
            <a:r>
              <a:rPr lang="en-GB" dirty="0" err="1"/>
              <a:t>twristiaid</a:t>
            </a:r>
            <a:r>
              <a:rPr lang="en-GB" dirty="0"/>
              <a:t> a </a:t>
            </a:r>
            <a:r>
              <a:rPr lang="en-GB" dirty="0" err="1"/>
              <a:t>thrigolion</a:t>
            </a:r>
            <a:r>
              <a:rPr lang="en-GB" dirty="0"/>
              <a:t> </a:t>
            </a:r>
            <a:r>
              <a:rPr lang="en-GB" dirty="0" err="1"/>
              <a:t>lleol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236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95" y="422016"/>
            <a:ext cx="6347714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Twristiaeth</a:t>
            </a:r>
            <a:r>
              <a:rPr lang="en-GB" sz="4000" dirty="0"/>
              <a:t> ‘</a:t>
            </a:r>
            <a:r>
              <a:rPr lang="en-GB" sz="4000" dirty="0" err="1"/>
              <a:t>anniben</a:t>
            </a:r>
            <a:r>
              <a:rPr lang="en-GB" sz="4000" dirty="0"/>
              <a:t>’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67544" y="1556792"/>
            <a:ext cx="8139714" cy="4850195"/>
            <a:chOff x="0" y="0"/>
            <a:chExt cx="8140065" cy="4850803"/>
          </a:xfrm>
        </p:grpSpPr>
        <p:pic>
          <p:nvPicPr>
            <p:cNvPr id="17" name="Picture 16" descr="C:\Users\Simon\Pictures\Wales 2016\785CANON\IMG_8563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0" y="742950"/>
              <a:ext cx="4139565" cy="27597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</p:pic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104768" y="0"/>
              <a:ext cx="3135732" cy="13476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Bydd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amodau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tywydd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eithafol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effeithio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ymddygiad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pobl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gallant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roi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canlyniadau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annisgwyl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neu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wedi’u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gogwyddo</a:t>
              </a:r>
              <a:endPara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9525" y="1657350"/>
              <a:ext cx="2905125" cy="10145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Gall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mynediad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wedi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ei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gyfyngu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rai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ardaloedd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fydd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effeithio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batrymau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niferoedd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twristiaid</a:t>
              </a:r>
              <a:endPara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0" y="3495675"/>
              <a:ext cx="3061333" cy="10414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Gall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digwyddiadau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anfynych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fel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gwyliau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neu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lond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bws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ymwelwyr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cyrraedd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roi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canlyniadau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annisgwyl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neu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anghynrychioliadol</a:t>
              </a:r>
              <a:endPara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4120460" y="4066836"/>
              <a:ext cx="4002540" cy="7839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Bydd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gan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amser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dydd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adeg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flwyddyn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effaith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enfawr</a:t>
              </a:r>
              <a:r>
                <a:rPr lang="en-GB" sz="1400" b="1" dirty="0" smtClean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dwristiaeth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gall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gyflwyno</a:t>
              </a:r>
              <a:r>
                <a:rPr lang="en-GB" sz="1400" b="1" dirty="0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gogwydd</a:t>
              </a:r>
              <a:endPara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086100" y="400050"/>
              <a:ext cx="882503" cy="34024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762250" y="1952625"/>
              <a:ext cx="1244009" cy="1063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914650" y="3238500"/>
              <a:ext cx="1052136" cy="52099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5867400" y="3524250"/>
              <a:ext cx="138223" cy="52099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482002" y="1556792"/>
            <a:ext cx="3108191" cy="3228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Ydy’r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bobl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gyd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dwristiaid</a:t>
            </a:r>
            <a:r>
              <a:rPr lang="en-GB" sz="1400" b="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036097" y="1928273"/>
            <a:ext cx="127490" cy="3585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120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885</TotalTime>
  <Words>816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Ymholiad Gwaith Maes TGAU</vt:lpstr>
      <vt:lpstr>PowerPoint Presentation</vt:lpstr>
      <vt:lpstr>Sut i ddod i gasgliadau?</vt:lpstr>
      <vt:lpstr>Dod i gasgliadau: arfordiroedd</vt:lpstr>
      <vt:lpstr>Dod i gasgliadau: arfordiroedd ‘anniben’</vt:lpstr>
      <vt:lpstr>Ymholiad 5: Arfordiroedd ‘anniben’</vt:lpstr>
      <vt:lpstr>Dod i gasgliadau: twristiaeth</vt:lpstr>
      <vt:lpstr>Dod i gasgliadu: twristiaeth ‘anniben’</vt:lpstr>
      <vt:lpstr>Twristiaeth ‘anniben’ </vt:lpstr>
      <vt:lpstr> Nawr edrychwch!</vt:lpstr>
      <vt:lpstr>Nawr rhowch gynnig arni!</vt:lpstr>
      <vt:lpstr>Meini prawf dewisedig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Fieldwork Enquiry</dc:title>
  <dc:creator>Simon</dc:creator>
  <cp:lastModifiedBy>Random Guy A</cp:lastModifiedBy>
  <cp:revision>86</cp:revision>
  <dcterms:created xsi:type="dcterms:W3CDTF">2016-11-04T18:44:52Z</dcterms:created>
  <dcterms:modified xsi:type="dcterms:W3CDTF">2017-05-30T16:18:58Z</dcterms:modified>
</cp:coreProperties>
</file>