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336" r:id="rId3"/>
    <p:sldId id="265" r:id="rId4"/>
    <p:sldId id="333" r:id="rId5"/>
    <p:sldId id="334" r:id="rId6"/>
    <p:sldId id="335" r:id="rId7"/>
    <p:sldId id="328" r:id="rId8"/>
    <p:sldId id="332" r:id="rId9"/>
    <p:sldId id="329" r:id="rId10"/>
    <p:sldId id="325" r:id="rId11"/>
    <p:sldId id="326" r:id="rId12"/>
    <p:sldId id="27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t bond" initials="j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9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CBCF0C-E0CE-4816-9EFD-79BF1A45C7C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EFE850-00CB-4D84-A0AC-CCE87A94DC71}">
      <dgm:prSet phldrT="[Text]" custT="1"/>
      <dgm:spPr/>
      <dgm:t>
        <a:bodyPr/>
        <a:lstStyle/>
        <a:p>
          <a:r>
            <a:rPr lang="en-GB" sz="2000" dirty="0" smtClean="0"/>
            <a:t>Ask </a:t>
          </a:r>
          <a:r>
            <a:rPr lang="en-GB" sz="2000" dirty="0"/>
            <a:t>questions</a:t>
          </a:r>
        </a:p>
      </dgm:t>
    </dgm:pt>
    <dgm:pt modelId="{D0864015-ABDD-480F-9870-D6713D99352E}" type="parTrans" cxnId="{FBD0284E-28C4-458A-84D8-5E36E39E7F6A}">
      <dgm:prSet/>
      <dgm:spPr/>
      <dgm:t>
        <a:bodyPr/>
        <a:lstStyle/>
        <a:p>
          <a:endParaRPr lang="en-GB"/>
        </a:p>
      </dgm:t>
    </dgm:pt>
    <dgm:pt modelId="{1D94B371-F566-463A-85CC-87B987507294}" type="sibTrans" cxnId="{FBD0284E-28C4-458A-84D8-5E36E39E7F6A}">
      <dgm:prSet/>
      <dgm:spPr/>
      <dgm:t>
        <a:bodyPr/>
        <a:lstStyle/>
        <a:p>
          <a:endParaRPr lang="en-GB"/>
        </a:p>
      </dgm:t>
    </dgm:pt>
    <dgm:pt modelId="{460A4A4C-917B-45BA-BC0D-2E5B9AC41DE6}">
      <dgm:prSet phldrT="[Text]" custT="1"/>
      <dgm:spPr/>
      <dgm:t>
        <a:bodyPr/>
        <a:lstStyle/>
        <a:p>
          <a:r>
            <a:rPr lang="en-GB" sz="2000" dirty="0" smtClean="0"/>
            <a:t>Collect </a:t>
          </a:r>
          <a:r>
            <a:rPr lang="en-GB" sz="2000" dirty="0"/>
            <a:t>data</a:t>
          </a:r>
        </a:p>
      </dgm:t>
    </dgm:pt>
    <dgm:pt modelId="{B4AC8CE1-572A-43C1-9D48-6FB2E99930AC}" type="parTrans" cxnId="{1BA3471A-F77A-4E01-A8C3-42DECEC58BC6}">
      <dgm:prSet/>
      <dgm:spPr/>
      <dgm:t>
        <a:bodyPr/>
        <a:lstStyle/>
        <a:p>
          <a:endParaRPr lang="en-GB"/>
        </a:p>
      </dgm:t>
    </dgm:pt>
    <dgm:pt modelId="{9D8196F3-6EE0-4DC0-A3AB-12DE916551EF}" type="sibTrans" cxnId="{1BA3471A-F77A-4E01-A8C3-42DECEC58BC6}">
      <dgm:prSet/>
      <dgm:spPr/>
      <dgm:t>
        <a:bodyPr/>
        <a:lstStyle/>
        <a:p>
          <a:endParaRPr lang="en-GB"/>
        </a:p>
      </dgm:t>
    </dgm:pt>
    <dgm:pt modelId="{755D5700-48D1-43C5-9927-F33E86F1EDF5}">
      <dgm:prSet phldrT="[Text]" custT="1"/>
      <dgm:spPr/>
      <dgm:t>
        <a:bodyPr/>
        <a:lstStyle/>
        <a:p>
          <a:r>
            <a:rPr lang="en-GB" sz="2000" dirty="0" smtClean="0"/>
            <a:t>Process </a:t>
          </a:r>
          <a:r>
            <a:rPr lang="en-GB" sz="2000" dirty="0"/>
            <a:t>&amp; present data</a:t>
          </a:r>
        </a:p>
      </dgm:t>
    </dgm:pt>
    <dgm:pt modelId="{7FFE2BC6-14A9-457C-931C-E2FFFF23E557}" type="parTrans" cxnId="{9DE34D6A-9274-41AF-AE25-4383812437F4}">
      <dgm:prSet/>
      <dgm:spPr/>
      <dgm:t>
        <a:bodyPr/>
        <a:lstStyle/>
        <a:p>
          <a:endParaRPr lang="en-GB"/>
        </a:p>
      </dgm:t>
    </dgm:pt>
    <dgm:pt modelId="{F4D4B2B5-1334-417D-94E6-C752E23A0274}" type="sibTrans" cxnId="{9DE34D6A-9274-41AF-AE25-4383812437F4}">
      <dgm:prSet/>
      <dgm:spPr/>
      <dgm:t>
        <a:bodyPr/>
        <a:lstStyle/>
        <a:p>
          <a:endParaRPr lang="en-GB"/>
        </a:p>
      </dgm:t>
    </dgm:pt>
    <dgm:pt modelId="{1322D501-8E41-44E9-AD53-A20EDBAB530B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000" dirty="0" smtClean="0"/>
            <a:t>Draw </a:t>
          </a:r>
          <a:r>
            <a:rPr lang="en-GB" sz="2000" dirty="0"/>
            <a:t>conclusions</a:t>
          </a:r>
        </a:p>
      </dgm:t>
    </dgm:pt>
    <dgm:pt modelId="{0BE56B96-CB8B-486E-872B-AC3423288795}" type="parTrans" cxnId="{97AE37E7-D3D7-48FB-8297-14C06659E863}">
      <dgm:prSet/>
      <dgm:spPr/>
      <dgm:t>
        <a:bodyPr/>
        <a:lstStyle/>
        <a:p>
          <a:endParaRPr lang="en-GB"/>
        </a:p>
      </dgm:t>
    </dgm:pt>
    <dgm:pt modelId="{AFF2F518-19A6-4445-910F-56C46B23D236}" type="sibTrans" cxnId="{97AE37E7-D3D7-48FB-8297-14C06659E863}">
      <dgm:prSet/>
      <dgm:spPr/>
      <dgm:t>
        <a:bodyPr/>
        <a:lstStyle/>
        <a:p>
          <a:endParaRPr lang="en-GB"/>
        </a:p>
      </dgm:t>
    </dgm:pt>
    <dgm:pt modelId="{8CBE956E-5609-4715-8D33-BE0AE2B4A413}">
      <dgm:prSet custT="1"/>
      <dgm:spPr/>
      <dgm:t>
        <a:bodyPr/>
        <a:lstStyle/>
        <a:p>
          <a:r>
            <a:rPr lang="en-GB" sz="2000" dirty="0" smtClean="0"/>
            <a:t>Evaluate the process</a:t>
          </a:r>
          <a:endParaRPr lang="en-GB" sz="2000" dirty="0"/>
        </a:p>
      </dgm:t>
    </dgm:pt>
    <dgm:pt modelId="{9A1F5F27-7D14-43D6-B256-F52F185F93AD}" type="parTrans" cxnId="{2667F573-7ACD-40B8-ADFA-30791B0F5B32}">
      <dgm:prSet/>
      <dgm:spPr/>
      <dgm:t>
        <a:bodyPr/>
        <a:lstStyle/>
        <a:p>
          <a:endParaRPr lang="en-GB"/>
        </a:p>
      </dgm:t>
    </dgm:pt>
    <dgm:pt modelId="{A956D613-26B2-4359-B815-F042744D8AD2}" type="sibTrans" cxnId="{2667F573-7ACD-40B8-ADFA-30791B0F5B32}">
      <dgm:prSet/>
      <dgm:spPr/>
      <dgm:t>
        <a:bodyPr/>
        <a:lstStyle/>
        <a:p>
          <a:endParaRPr lang="en-GB"/>
        </a:p>
      </dgm:t>
    </dgm:pt>
    <dgm:pt modelId="{814CFDFC-262A-4243-8C23-3031943BBFB6}">
      <dgm:prSet custT="1"/>
      <dgm:spPr/>
      <dgm:t>
        <a:bodyPr/>
        <a:lstStyle/>
        <a:p>
          <a:r>
            <a:rPr lang="en-GB" sz="1800" dirty="0" smtClean="0">
              <a:solidFill>
                <a:schemeClr val="bg1"/>
              </a:solidFill>
            </a:rPr>
            <a:t>Analysis and application of wider understanding</a:t>
          </a:r>
          <a:endParaRPr lang="en-GB" sz="1800" dirty="0">
            <a:solidFill>
              <a:schemeClr val="bg1"/>
            </a:solidFill>
          </a:endParaRPr>
        </a:p>
      </dgm:t>
    </dgm:pt>
    <dgm:pt modelId="{3759CDDB-48CE-4734-BBCB-110D087B0B1F}" type="parTrans" cxnId="{C2B7F006-3628-4B42-8D69-998F6C1CAF76}">
      <dgm:prSet/>
      <dgm:spPr/>
      <dgm:t>
        <a:bodyPr/>
        <a:lstStyle/>
        <a:p>
          <a:endParaRPr lang="en-GB"/>
        </a:p>
      </dgm:t>
    </dgm:pt>
    <dgm:pt modelId="{9BBE018E-989B-4345-BBC9-24AF1336B27E}" type="sibTrans" cxnId="{C2B7F006-3628-4B42-8D69-998F6C1CAF76}">
      <dgm:prSet/>
      <dgm:spPr/>
      <dgm:t>
        <a:bodyPr/>
        <a:lstStyle/>
        <a:p>
          <a:endParaRPr lang="en-GB"/>
        </a:p>
      </dgm:t>
    </dgm:pt>
    <dgm:pt modelId="{771394E3-122C-4E8D-9BDF-DC77E087BBB6}" type="pres">
      <dgm:prSet presAssocID="{10CBCF0C-E0CE-4816-9EFD-79BF1A45C7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7FFEEEE-1C89-40B9-8FF2-D476697323C9}" type="pres">
      <dgm:prSet presAssocID="{94EFE850-00CB-4D84-A0AC-CCE87A94DC71}" presName="node" presStyleLbl="node1" presStyleIdx="0" presStyleCnt="6" custScaleX="1222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14550E-2F74-44DC-98FE-190D8000F1F7}" type="pres">
      <dgm:prSet presAssocID="{94EFE850-00CB-4D84-A0AC-CCE87A94DC71}" presName="spNode" presStyleCnt="0"/>
      <dgm:spPr/>
    </dgm:pt>
    <dgm:pt modelId="{729AC451-7135-4E5E-A8E5-61F584175292}" type="pres">
      <dgm:prSet presAssocID="{1D94B371-F566-463A-85CC-87B987507294}" presName="sibTrans" presStyleLbl="sibTrans1D1" presStyleIdx="0" presStyleCnt="6"/>
      <dgm:spPr/>
      <dgm:t>
        <a:bodyPr/>
        <a:lstStyle/>
        <a:p>
          <a:endParaRPr lang="en-GB"/>
        </a:p>
      </dgm:t>
    </dgm:pt>
    <dgm:pt modelId="{D11F0DF4-73CE-4A71-A405-93981F51BA62}" type="pres">
      <dgm:prSet presAssocID="{460A4A4C-917B-45BA-BC0D-2E5B9AC41DE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AB066A-2465-4D90-A971-63C6A0BA8D39}" type="pres">
      <dgm:prSet presAssocID="{460A4A4C-917B-45BA-BC0D-2E5B9AC41DE6}" presName="spNode" presStyleCnt="0"/>
      <dgm:spPr/>
    </dgm:pt>
    <dgm:pt modelId="{C40B7444-EF56-4499-863A-1E94CDE436F0}" type="pres">
      <dgm:prSet presAssocID="{9D8196F3-6EE0-4DC0-A3AB-12DE916551EF}" presName="sibTrans" presStyleLbl="sibTrans1D1" presStyleIdx="1" presStyleCnt="6"/>
      <dgm:spPr/>
      <dgm:t>
        <a:bodyPr/>
        <a:lstStyle/>
        <a:p>
          <a:endParaRPr lang="en-GB"/>
        </a:p>
      </dgm:t>
    </dgm:pt>
    <dgm:pt modelId="{22F9E0D4-4AE6-439E-B532-2FF4F06CE918}" type="pres">
      <dgm:prSet presAssocID="{755D5700-48D1-43C5-9927-F33E86F1EDF5}" presName="node" presStyleLbl="node1" presStyleIdx="2" presStyleCnt="6" custScaleX="144630" custRadScaleRad="100143" custRadScaleInc="-623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DFB8C0-DC9A-496F-BE99-6A3C04F8AC57}" type="pres">
      <dgm:prSet presAssocID="{755D5700-48D1-43C5-9927-F33E86F1EDF5}" presName="spNode" presStyleCnt="0"/>
      <dgm:spPr/>
    </dgm:pt>
    <dgm:pt modelId="{C617B9DE-F283-4306-9A94-93AB7F71241E}" type="pres">
      <dgm:prSet presAssocID="{F4D4B2B5-1334-417D-94E6-C752E23A0274}" presName="sibTrans" presStyleLbl="sibTrans1D1" presStyleIdx="2" presStyleCnt="6"/>
      <dgm:spPr/>
      <dgm:t>
        <a:bodyPr/>
        <a:lstStyle/>
        <a:p>
          <a:endParaRPr lang="en-GB"/>
        </a:p>
      </dgm:t>
    </dgm:pt>
    <dgm:pt modelId="{F1B59174-BB7F-4280-8370-C92BCE8FC49B}" type="pres">
      <dgm:prSet presAssocID="{814CFDFC-262A-4243-8C23-3031943BBFB6}" presName="node" presStyleLbl="node1" presStyleIdx="3" presStyleCnt="6" custScaleX="163837" custScaleY="118731" custRadScaleRad="98641" custRadScaleInc="-1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DE00D5-1325-4AD9-8C57-B40729155FE6}" type="pres">
      <dgm:prSet presAssocID="{814CFDFC-262A-4243-8C23-3031943BBFB6}" presName="spNode" presStyleCnt="0"/>
      <dgm:spPr/>
    </dgm:pt>
    <dgm:pt modelId="{7C67BFB3-92CC-4943-8E4E-3E26A69B70C3}" type="pres">
      <dgm:prSet presAssocID="{9BBE018E-989B-4345-BBC9-24AF1336B27E}" presName="sibTrans" presStyleLbl="sibTrans1D1" presStyleIdx="3" presStyleCnt="6"/>
      <dgm:spPr/>
      <dgm:t>
        <a:bodyPr/>
        <a:lstStyle/>
        <a:p>
          <a:endParaRPr lang="en-GB"/>
        </a:p>
      </dgm:t>
    </dgm:pt>
    <dgm:pt modelId="{52C1999B-37CC-4D8D-8F42-3B1FFA631B08}" type="pres">
      <dgm:prSet presAssocID="{1322D501-8E41-44E9-AD53-A20EDBAB530B}" presName="node" presStyleLbl="node1" presStyleIdx="4" presStyleCnt="6" custScaleX="151864" custRadScaleRad="100811" custRadScaleInc="506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5051B8-F477-45E6-BF0C-49CF8F56881B}" type="pres">
      <dgm:prSet presAssocID="{1322D501-8E41-44E9-AD53-A20EDBAB530B}" presName="spNode" presStyleCnt="0"/>
      <dgm:spPr/>
    </dgm:pt>
    <dgm:pt modelId="{9A7FBC27-79E0-4963-8A55-9FEEAFC98D40}" type="pres">
      <dgm:prSet presAssocID="{AFF2F518-19A6-4445-910F-56C46B23D236}" presName="sibTrans" presStyleLbl="sibTrans1D1" presStyleIdx="4" presStyleCnt="6"/>
      <dgm:spPr/>
      <dgm:t>
        <a:bodyPr/>
        <a:lstStyle/>
        <a:p>
          <a:endParaRPr lang="en-GB"/>
        </a:p>
      </dgm:t>
    </dgm:pt>
    <dgm:pt modelId="{63B43598-80A3-4230-9059-7FF6ABAAA655}" type="pres">
      <dgm:prSet presAssocID="{8CBE956E-5609-4715-8D33-BE0AE2B4A413}" presName="node" presStyleLbl="node1" presStyleIdx="5" presStyleCnt="6" custScaleX="1500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83D303-29E0-4FFC-A963-627236F789EE}" type="pres">
      <dgm:prSet presAssocID="{8CBE956E-5609-4715-8D33-BE0AE2B4A413}" presName="spNode" presStyleCnt="0"/>
      <dgm:spPr/>
    </dgm:pt>
    <dgm:pt modelId="{312A0A7B-3F72-411F-82C4-930CFE90F186}" type="pres">
      <dgm:prSet presAssocID="{A956D613-26B2-4359-B815-F042744D8AD2}" presName="sibTrans" presStyleLbl="sibTrans1D1" presStyleIdx="5" presStyleCnt="6"/>
      <dgm:spPr/>
      <dgm:t>
        <a:bodyPr/>
        <a:lstStyle/>
        <a:p>
          <a:endParaRPr lang="en-GB"/>
        </a:p>
      </dgm:t>
    </dgm:pt>
  </dgm:ptLst>
  <dgm:cxnLst>
    <dgm:cxn modelId="{0E4F8717-1387-4F68-9837-A28604A97DFB}" type="presOf" srcId="{8CBE956E-5609-4715-8D33-BE0AE2B4A413}" destId="{63B43598-80A3-4230-9059-7FF6ABAAA655}" srcOrd="0" destOrd="0" presId="urn:microsoft.com/office/officeart/2005/8/layout/cycle5"/>
    <dgm:cxn modelId="{28C6DC63-BD18-4FC1-9A51-8B160D117BC1}" type="presOf" srcId="{10CBCF0C-E0CE-4816-9EFD-79BF1A45C7CA}" destId="{771394E3-122C-4E8D-9BDF-DC77E087BBB6}" srcOrd="0" destOrd="0" presId="urn:microsoft.com/office/officeart/2005/8/layout/cycle5"/>
    <dgm:cxn modelId="{07B92503-4512-4494-A0B4-F1C8BAB0B978}" type="presOf" srcId="{9D8196F3-6EE0-4DC0-A3AB-12DE916551EF}" destId="{C40B7444-EF56-4499-863A-1E94CDE436F0}" srcOrd="0" destOrd="0" presId="urn:microsoft.com/office/officeart/2005/8/layout/cycle5"/>
    <dgm:cxn modelId="{0EF4BF59-EDDA-485E-AED9-EC7591A20588}" type="presOf" srcId="{9BBE018E-989B-4345-BBC9-24AF1336B27E}" destId="{7C67BFB3-92CC-4943-8E4E-3E26A69B70C3}" srcOrd="0" destOrd="0" presId="urn:microsoft.com/office/officeart/2005/8/layout/cycle5"/>
    <dgm:cxn modelId="{C0FA793F-962C-4E06-BABC-0ADA013F033A}" type="presOf" srcId="{A956D613-26B2-4359-B815-F042744D8AD2}" destId="{312A0A7B-3F72-411F-82C4-930CFE90F186}" srcOrd="0" destOrd="0" presId="urn:microsoft.com/office/officeart/2005/8/layout/cycle5"/>
    <dgm:cxn modelId="{1BA3471A-F77A-4E01-A8C3-42DECEC58BC6}" srcId="{10CBCF0C-E0CE-4816-9EFD-79BF1A45C7CA}" destId="{460A4A4C-917B-45BA-BC0D-2E5B9AC41DE6}" srcOrd="1" destOrd="0" parTransId="{B4AC8CE1-572A-43C1-9D48-6FB2E99930AC}" sibTransId="{9D8196F3-6EE0-4DC0-A3AB-12DE916551EF}"/>
    <dgm:cxn modelId="{2A111AA8-4C9A-4545-9F1E-4F9ABAF88B6D}" type="presOf" srcId="{F4D4B2B5-1334-417D-94E6-C752E23A0274}" destId="{C617B9DE-F283-4306-9A94-93AB7F71241E}" srcOrd="0" destOrd="0" presId="urn:microsoft.com/office/officeart/2005/8/layout/cycle5"/>
    <dgm:cxn modelId="{49262389-D646-4011-A9C6-603DD0952924}" type="presOf" srcId="{1D94B371-F566-463A-85CC-87B987507294}" destId="{729AC451-7135-4E5E-A8E5-61F584175292}" srcOrd="0" destOrd="0" presId="urn:microsoft.com/office/officeart/2005/8/layout/cycle5"/>
    <dgm:cxn modelId="{28F0663D-4AE0-48E8-A528-E4AEC97AEEE6}" type="presOf" srcId="{814CFDFC-262A-4243-8C23-3031943BBFB6}" destId="{F1B59174-BB7F-4280-8370-C92BCE8FC49B}" srcOrd="0" destOrd="0" presId="urn:microsoft.com/office/officeart/2005/8/layout/cycle5"/>
    <dgm:cxn modelId="{B39A4373-412F-4B59-8EEB-D051E7CD4665}" type="presOf" srcId="{94EFE850-00CB-4D84-A0AC-CCE87A94DC71}" destId="{17FFEEEE-1C89-40B9-8FF2-D476697323C9}" srcOrd="0" destOrd="0" presId="urn:microsoft.com/office/officeart/2005/8/layout/cycle5"/>
    <dgm:cxn modelId="{FBD0284E-28C4-458A-84D8-5E36E39E7F6A}" srcId="{10CBCF0C-E0CE-4816-9EFD-79BF1A45C7CA}" destId="{94EFE850-00CB-4D84-A0AC-CCE87A94DC71}" srcOrd="0" destOrd="0" parTransId="{D0864015-ABDD-480F-9870-D6713D99352E}" sibTransId="{1D94B371-F566-463A-85CC-87B987507294}"/>
    <dgm:cxn modelId="{052C7906-C15C-4BF1-8A5B-4BAEA7CC1486}" type="presOf" srcId="{AFF2F518-19A6-4445-910F-56C46B23D236}" destId="{9A7FBC27-79E0-4963-8A55-9FEEAFC98D40}" srcOrd="0" destOrd="0" presId="urn:microsoft.com/office/officeart/2005/8/layout/cycle5"/>
    <dgm:cxn modelId="{747A0890-0984-4A9C-85EE-F803CAEF7CC2}" type="presOf" srcId="{460A4A4C-917B-45BA-BC0D-2E5B9AC41DE6}" destId="{D11F0DF4-73CE-4A71-A405-93981F51BA62}" srcOrd="0" destOrd="0" presId="urn:microsoft.com/office/officeart/2005/8/layout/cycle5"/>
    <dgm:cxn modelId="{9DE34D6A-9274-41AF-AE25-4383812437F4}" srcId="{10CBCF0C-E0CE-4816-9EFD-79BF1A45C7CA}" destId="{755D5700-48D1-43C5-9927-F33E86F1EDF5}" srcOrd="2" destOrd="0" parTransId="{7FFE2BC6-14A9-457C-931C-E2FFFF23E557}" sibTransId="{F4D4B2B5-1334-417D-94E6-C752E23A0274}"/>
    <dgm:cxn modelId="{2667F573-7ACD-40B8-ADFA-30791B0F5B32}" srcId="{10CBCF0C-E0CE-4816-9EFD-79BF1A45C7CA}" destId="{8CBE956E-5609-4715-8D33-BE0AE2B4A413}" srcOrd="5" destOrd="0" parTransId="{9A1F5F27-7D14-43D6-B256-F52F185F93AD}" sibTransId="{A956D613-26B2-4359-B815-F042744D8AD2}"/>
    <dgm:cxn modelId="{363AA32C-F93A-4E1D-B1B7-90B2EDEB0498}" type="presOf" srcId="{1322D501-8E41-44E9-AD53-A20EDBAB530B}" destId="{52C1999B-37CC-4D8D-8F42-3B1FFA631B08}" srcOrd="0" destOrd="0" presId="urn:microsoft.com/office/officeart/2005/8/layout/cycle5"/>
    <dgm:cxn modelId="{C2B7F006-3628-4B42-8D69-998F6C1CAF76}" srcId="{10CBCF0C-E0CE-4816-9EFD-79BF1A45C7CA}" destId="{814CFDFC-262A-4243-8C23-3031943BBFB6}" srcOrd="3" destOrd="0" parTransId="{3759CDDB-48CE-4734-BBCB-110D087B0B1F}" sibTransId="{9BBE018E-989B-4345-BBC9-24AF1336B27E}"/>
    <dgm:cxn modelId="{97AE37E7-D3D7-48FB-8297-14C06659E863}" srcId="{10CBCF0C-E0CE-4816-9EFD-79BF1A45C7CA}" destId="{1322D501-8E41-44E9-AD53-A20EDBAB530B}" srcOrd="4" destOrd="0" parTransId="{0BE56B96-CB8B-486E-872B-AC3423288795}" sibTransId="{AFF2F518-19A6-4445-910F-56C46B23D236}"/>
    <dgm:cxn modelId="{EB00A030-CFF9-4AD3-B424-34960AB232FF}" type="presOf" srcId="{755D5700-48D1-43C5-9927-F33E86F1EDF5}" destId="{22F9E0D4-4AE6-439E-B532-2FF4F06CE918}" srcOrd="0" destOrd="0" presId="urn:microsoft.com/office/officeart/2005/8/layout/cycle5"/>
    <dgm:cxn modelId="{A53A8F74-CEA1-41A6-B8C6-3339E10CAC33}" type="presParOf" srcId="{771394E3-122C-4E8D-9BDF-DC77E087BBB6}" destId="{17FFEEEE-1C89-40B9-8FF2-D476697323C9}" srcOrd="0" destOrd="0" presId="urn:microsoft.com/office/officeart/2005/8/layout/cycle5"/>
    <dgm:cxn modelId="{4A76FDDD-856F-49A9-9D0A-E708F00E19D9}" type="presParOf" srcId="{771394E3-122C-4E8D-9BDF-DC77E087BBB6}" destId="{AD14550E-2F74-44DC-98FE-190D8000F1F7}" srcOrd="1" destOrd="0" presId="urn:microsoft.com/office/officeart/2005/8/layout/cycle5"/>
    <dgm:cxn modelId="{5322675E-66BB-41CF-8318-1C16E209853D}" type="presParOf" srcId="{771394E3-122C-4E8D-9BDF-DC77E087BBB6}" destId="{729AC451-7135-4E5E-A8E5-61F584175292}" srcOrd="2" destOrd="0" presId="urn:microsoft.com/office/officeart/2005/8/layout/cycle5"/>
    <dgm:cxn modelId="{B49DA762-F8DE-4185-8FA3-058C70CC643B}" type="presParOf" srcId="{771394E3-122C-4E8D-9BDF-DC77E087BBB6}" destId="{D11F0DF4-73CE-4A71-A405-93981F51BA62}" srcOrd="3" destOrd="0" presId="urn:microsoft.com/office/officeart/2005/8/layout/cycle5"/>
    <dgm:cxn modelId="{FE7FA74D-9EB2-4D4C-A0EF-3815D822110B}" type="presParOf" srcId="{771394E3-122C-4E8D-9BDF-DC77E087BBB6}" destId="{8FAB066A-2465-4D90-A971-63C6A0BA8D39}" srcOrd="4" destOrd="0" presId="urn:microsoft.com/office/officeart/2005/8/layout/cycle5"/>
    <dgm:cxn modelId="{25A3C765-B296-4DFF-9337-D537D0CA2220}" type="presParOf" srcId="{771394E3-122C-4E8D-9BDF-DC77E087BBB6}" destId="{C40B7444-EF56-4499-863A-1E94CDE436F0}" srcOrd="5" destOrd="0" presId="urn:microsoft.com/office/officeart/2005/8/layout/cycle5"/>
    <dgm:cxn modelId="{FE22DF64-D304-4613-8A2F-948C57C85D2B}" type="presParOf" srcId="{771394E3-122C-4E8D-9BDF-DC77E087BBB6}" destId="{22F9E0D4-4AE6-439E-B532-2FF4F06CE918}" srcOrd="6" destOrd="0" presId="urn:microsoft.com/office/officeart/2005/8/layout/cycle5"/>
    <dgm:cxn modelId="{FEE26865-101C-4F8A-8537-AE6A91CC3FC0}" type="presParOf" srcId="{771394E3-122C-4E8D-9BDF-DC77E087BBB6}" destId="{14DFB8C0-DC9A-496F-BE99-6A3C04F8AC57}" srcOrd="7" destOrd="0" presId="urn:microsoft.com/office/officeart/2005/8/layout/cycle5"/>
    <dgm:cxn modelId="{2492C998-2791-4757-B103-9028CC4E4E94}" type="presParOf" srcId="{771394E3-122C-4E8D-9BDF-DC77E087BBB6}" destId="{C617B9DE-F283-4306-9A94-93AB7F71241E}" srcOrd="8" destOrd="0" presId="urn:microsoft.com/office/officeart/2005/8/layout/cycle5"/>
    <dgm:cxn modelId="{FD16DF17-B195-455A-AA95-9005C2555E74}" type="presParOf" srcId="{771394E3-122C-4E8D-9BDF-DC77E087BBB6}" destId="{F1B59174-BB7F-4280-8370-C92BCE8FC49B}" srcOrd="9" destOrd="0" presId="urn:microsoft.com/office/officeart/2005/8/layout/cycle5"/>
    <dgm:cxn modelId="{6AB88296-52C5-4F90-8D5E-B5994111AE1B}" type="presParOf" srcId="{771394E3-122C-4E8D-9BDF-DC77E087BBB6}" destId="{58DE00D5-1325-4AD9-8C57-B40729155FE6}" srcOrd="10" destOrd="0" presId="urn:microsoft.com/office/officeart/2005/8/layout/cycle5"/>
    <dgm:cxn modelId="{88118F89-FA95-46A0-8E5F-D0236C892DCB}" type="presParOf" srcId="{771394E3-122C-4E8D-9BDF-DC77E087BBB6}" destId="{7C67BFB3-92CC-4943-8E4E-3E26A69B70C3}" srcOrd="11" destOrd="0" presId="urn:microsoft.com/office/officeart/2005/8/layout/cycle5"/>
    <dgm:cxn modelId="{21A3CC00-6A3A-41EC-9B4D-F4D0DE0F792E}" type="presParOf" srcId="{771394E3-122C-4E8D-9BDF-DC77E087BBB6}" destId="{52C1999B-37CC-4D8D-8F42-3B1FFA631B08}" srcOrd="12" destOrd="0" presId="urn:microsoft.com/office/officeart/2005/8/layout/cycle5"/>
    <dgm:cxn modelId="{2AAB31A7-B16B-4A77-903A-449DD3AF8062}" type="presParOf" srcId="{771394E3-122C-4E8D-9BDF-DC77E087BBB6}" destId="{0A5051B8-F477-45E6-BF0C-49CF8F56881B}" srcOrd="13" destOrd="0" presId="urn:microsoft.com/office/officeart/2005/8/layout/cycle5"/>
    <dgm:cxn modelId="{6427AC22-1875-485C-970D-36114A8E29AD}" type="presParOf" srcId="{771394E3-122C-4E8D-9BDF-DC77E087BBB6}" destId="{9A7FBC27-79E0-4963-8A55-9FEEAFC98D40}" srcOrd="14" destOrd="0" presId="urn:microsoft.com/office/officeart/2005/8/layout/cycle5"/>
    <dgm:cxn modelId="{318C619F-CCA9-43CA-A5B6-48719684629F}" type="presParOf" srcId="{771394E3-122C-4E8D-9BDF-DC77E087BBB6}" destId="{63B43598-80A3-4230-9059-7FF6ABAAA655}" srcOrd="15" destOrd="0" presId="urn:microsoft.com/office/officeart/2005/8/layout/cycle5"/>
    <dgm:cxn modelId="{2FF94B16-9713-4902-A596-2FEAA8287633}" type="presParOf" srcId="{771394E3-122C-4E8D-9BDF-DC77E087BBB6}" destId="{1B83D303-29E0-4FFC-A963-627236F789EE}" srcOrd="16" destOrd="0" presId="urn:microsoft.com/office/officeart/2005/8/layout/cycle5"/>
    <dgm:cxn modelId="{14587802-70E5-4864-B9F0-4AC42C67D91F}" type="presParOf" srcId="{771394E3-122C-4E8D-9BDF-DC77E087BBB6}" destId="{312A0A7B-3F72-411F-82C4-930CFE90F186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FEEEE-1C89-40B9-8FF2-D476697323C9}">
      <dsp:nvSpPr>
        <dsp:cNvPr id="0" name=""/>
        <dsp:cNvSpPr/>
      </dsp:nvSpPr>
      <dsp:spPr>
        <a:xfrm>
          <a:off x="3250854" y="-42269"/>
          <a:ext cx="1758517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Ask </a:t>
          </a:r>
          <a:r>
            <a:rPr lang="en-GB" sz="2000" kern="1200" dirty="0"/>
            <a:t>questions</a:t>
          </a:r>
        </a:p>
      </dsp:txBody>
      <dsp:txXfrm>
        <a:off x="3296509" y="3386"/>
        <a:ext cx="1667207" cy="843934"/>
      </dsp:txXfrm>
    </dsp:sp>
    <dsp:sp modelId="{729AC451-7135-4E5E-A8E5-61F584175292}">
      <dsp:nvSpPr>
        <dsp:cNvPr id="0" name=""/>
        <dsp:cNvSpPr/>
      </dsp:nvSpPr>
      <dsp:spPr>
        <a:xfrm>
          <a:off x="1925969" y="425352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3228800" y="252649"/>
              </a:moveTo>
              <a:arcTo wR="2204144" hR="2204144" stAng="17862137" swAng="761701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F0DF4-73CE-4A71-A405-93981F51BA62}">
      <dsp:nvSpPr>
        <dsp:cNvPr id="0" name=""/>
        <dsp:cNvSpPr/>
      </dsp:nvSpPr>
      <dsp:spPr>
        <a:xfrm>
          <a:off x="5319539" y="1059802"/>
          <a:ext cx="1438836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Collect </a:t>
          </a:r>
          <a:r>
            <a:rPr lang="en-GB" sz="2000" kern="1200" dirty="0"/>
            <a:t>data</a:t>
          </a:r>
        </a:p>
      </dsp:txBody>
      <dsp:txXfrm>
        <a:off x="5365194" y="1105457"/>
        <a:ext cx="1347526" cy="843934"/>
      </dsp:txXfrm>
    </dsp:sp>
    <dsp:sp modelId="{C40B7444-EF56-4499-863A-1E94CDE436F0}">
      <dsp:nvSpPr>
        <dsp:cNvPr id="0" name=""/>
        <dsp:cNvSpPr/>
      </dsp:nvSpPr>
      <dsp:spPr>
        <a:xfrm>
          <a:off x="1928420" y="433450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4355209" y="1723346"/>
              </a:moveTo>
              <a:arcTo wR="2204144" hR="2204144" stAng="20844034" swAng="790860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9E0D4-4AE6-439E-B532-2FF4F06CE918}">
      <dsp:nvSpPr>
        <dsp:cNvPr id="0" name=""/>
        <dsp:cNvSpPr/>
      </dsp:nvSpPr>
      <dsp:spPr>
        <a:xfrm>
          <a:off x="5194301" y="2827053"/>
          <a:ext cx="2080989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Process </a:t>
          </a:r>
          <a:r>
            <a:rPr lang="en-GB" sz="2000" kern="1200" dirty="0"/>
            <a:t>&amp; present data</a:t>
          </a:r>
        </a:p>
      </dsp:txBody>
      <dsp:txXfrm>
        <a:off x="5239956" y="2872708"/>
        <a:ext cx="1989679" cy="843934"/>
      </dsp:txXfrm>
    </dsp:sp>
    <dsp:sp modelId="{C617B9DE-F283-4306-9A94-93AB7F71241E}">
      <dsp:nvSpPr>
        <dsp:cNvPr id="0" name=""/>
        <dsp:cNvSpPr/>
      </dsp:nvSpPr>
      <dsp:spPr>
        <a:xfrm>
          <a:off x="1967826" y="363927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3941380" y="3560705"/>
              </a:moveTo>
              <a:arcTo wR="2204144" hR="2204144" stAng="2279120" swAng="94564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59174-BB7F-4280-8370-C92BCE8FC49B}">
      <dsp:nvSpPr>
        <dsp:cNvPr id="0" name=""/>
        <dsp:cNvSpPr/>
      </dsp:nvSpPr>
      <dsp:spPr>
        <a:xfrm>
          <a:off x="2952327" y="4248473"/>
          <a:ext cx="2357347" cy="1110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bg1"/>
              </a:solidFill>
            </a:rPr>
            <a:t>Analysis and application of wider understanding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3006533" y="4302679"/>
        <a:ext cx="2248935" cy="1002012"/>
      </dsp:txXfrm>
    </dsp:sp>
    <dsp:sp modelId="{7C67BFB3-92CC-4943-8E4E-3E26A69B70C3}">
      <dsp:nvSpPr>
        <dsp:cNvPr id="0" name=""/>
        <dsp:cNvSpPr/>
      </dsp:nvSpPr>
      <dsp:spPr>
        <a:xfrm>
          <a:off x="1845647" y="341399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953142" y="4018874"/>
              </a:moveTo>
              <a:arcTo wR="2204144" hR="2204144" stAng="7474849" swAng="859626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1999B-37CC-4D8D-8F42-3B1FFA631B08}">
      <dsp:nvSpPr>
        <dsp:cNvPr id="0" name=""/>
        <dsp:cNvSpPr/>
      </dsp:nvSpPr>
      <dsp:spPr>
        <a:xfrm>
          <a:off x="947962" y="2917445"/>
          <a:ext cx="2185075" cy="935244"/>
        </a:xfrm>
        <a:prstGeom prst="roundRect">
          <a:avLst/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Draw </a:t>
          </a:r>
          <a:r>
            <a:rPr lang="en-GB" sz="2000" kern="1200" dirty="0"/>
            <a:t>conclusions</a:t>
          </a:r>
        </a:p>
      </dsp:txBody>
      <dsp:txXfrm>
        <a:off x="993617" y="2963100"/>
        <a:ext cx="2093765" cy="843934"/>
      </dsp:txXfrm>
    </dsp:sp>
    <dsp:sp modelId="{9A7FBC27-79E0-4963-8A55-9FEEAFC98D40}">
      <dsp:nvSpPr>
        <dsp:cNvPr id="0" name=""/>
        <dsp:cNvSpPr/>
      </dsp:nvSpPr>
      <dsp:spPr>
        <a:xfrm>
          <a:off x="1913019" y="466943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857" y="2265606"/>
              </a:moveTo>
              <a:arcTo wR="2204144" hR="2204144" stAng="10704125" swAng="87838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43598-80A3-4230-9059-7FF6ABAAA655}">
      <dsp:nvSpPr>
        <dsp:cNvPr id="0" name=""/>
        <dsp:cNvSpPr/>
      </dsp:nvSpPr>
      <dsp:spPr>
        <a:xfrm>
          <a:off x="1141838" y="1059802"/>
          <a:ext cx="2158859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Evaluate the process</a:t>
          </a:r>
          <a:endParaRPr lang="en-GB" sz="2000" kern="1200" dirty="0"/>
        </a:p>
      </dsp:txBody>
      <dsp:txXfrm>
        <a:off x="1187493" y="1105457"/>
        <a:ext cx="2067549" cy="843934"/>
      </dsp:txXfrm>
    </dsp:sp>
    <dsp:sp modelId="{312A0A7B-3F72-411F-82C4-930CFE90F186}">
      <dsp:nvSpPr>
        <dsp:cNvPr id="0" name=""/>
        <dsp:cNvSpPr/>
      </dsp:nvSpPr>
      <dsp:spPr>
        <a:xfrm>
          <a:off x="1925969" y="425352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775673" y="525536"/>
              </a:moveTo>
              <a:arcTo wR="2204144" hR="2204144" stAng="13776162" swAng="761701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44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2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1892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771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9192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541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826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74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02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72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76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3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63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59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357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6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Applied Fieldwork Enquiry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5. 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611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332656"/>
            <a:ext cx="6347714" cy="1320800"/>
          </a:xfrm>
        </p:spPr>
        <p:txBody>
          <a:bodyPr/>
          <a:lstStyle/>
          <a:p>
            <a:r>
              <a:rPr lang="en-GB" dirty="0" smtClean="0"/>
              <a:t> Now take a look!</a:t>
            </a:r>
            <a:endParaRPr lang="en-GB" dirty="0"/>
          </a:p>
        </p:txBody>
      </p:sp>
      <p:pic>
        <p:nvPicPr>
          <p:cNvPr id="1026" name="Picture 2" descr="E:\geography\Documents\English\Placemats\final\1200\5A 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8010730" cy="54726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131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347714" cy="1320800"/>
          </a:xfrm>
        </p:spPr>
        <p:txBody>
          <a:bodyPr/>
          <a:lstStyle/>
          <a:p>
            <a:r>
              <a:rPr lang="en-GB" dirty="0" smtClean="0"/>
              <a:t>Now have a go!</a:t>
            </a:r>
            <a:endParaRPr lang="en-GB" dirty="0"/>
          </a:p>
        </p:txBody>
      </p:sp>
      <p:pic>
        <p:nvPicPr>
          <p:cNvPr id="2050" name="Picture 2" descr="E:\geography\Documents\English\Placemats\final\1200\5B 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66720"/>
            <a:ext cx="7992888" cy="54651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55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Nominated criteria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 smtClean="0"/>
              <a:t>Table A: Methodologies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2018: Geographical flows</a:t>
            </a:r>
          </a:p>
          <a:p>
            <a:pPr marL="0" indent="0">
              <a:buNone/>
            </a:pPr>
            <a:r>
              <a:rPr lang="en-GB" dirty="0" smtClean="0"/>
              <a:t>2019: Qualitative surveys</a:t>
            </a:r>
          </a:p>
          <a:p>
            <a:pPr marL="0" indent="0">
              <a:buNone/>
            </a:pPr>
            <a:r>
              <a:rPr lang="en-GB" dirty="0" smtClean="0"/>
              <a:t>2020: Use of transects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4087172" cy="3880773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smtClean="0"/>
              <a:t>Table B: Conceptual framework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2018: Cycles and flows</a:t>
            </a:r>
          </a:p>
          <a:p>
            <a:pPr marL="0" indent="0">
              <a:buNone/>
            </a:pPr>
            <a:r>
              <a:rPr lang="en-GB" dirty="0" smtClean="0"/>
              <a:t>2019: Place</a:t>
            </a:r>
          </a:p>
          <a:p>
            <a:pPr marL="0" indent="0">
              <a:buNone/>
            </a:pPr>
            <a:r>
              <a:rPr lang="en-GB" dirty="0" smtClean="0"/>
              <a:t>2020: Sphere of Influence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108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68304380"/>
              </p:ext>
            </p:extLst>
          </p:nvPr>
        </p:nvGraphicFramePr>
        <p:xfrm>
          <a:off x="-108520" y="1124744"/>
          <a:ext cx="8208184" cy="534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4" y="44369"/>
            <a:ext cx="838225" cy="83822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03648" y="222194"/>
            <a:ext cx="6347714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 smtClean="0"/>
              <a:t>The six stages of the enquiry process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65379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599" y="404664"/>
            <a:ext cx="6347713" cy="1320800"/>
          </a:xfrm>
        </p:spPr>
        <p:txBody>
          <a:bodyPr>
            <a:normAutofit/>
          </a:bodyPr>
          <a:lstStyle/>
          <a:p>
            <a:r>
              <a:rPr lang="en-GB" dirty="0" smtClean="0"/>
              <a:t>How to draw conclusions?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598" y="1412777"/>
            <a:ext cx="6347714" cy="25202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+mj-lt"/>
              </a:rPr>
              <a:t>When writing your conclusion you need to: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+mj-lt"/>
              </a:rPr>
              <a:t>Synthesise your findings </a:t>
            </a:r>
            <a:r>
              <a:rPr lang="en-GB" dirty="0" smtClean="0">
                <a:latin typeface="+mj-lt"/>
              </a:rPr>
              <a:t>– this means pulling it all together by writing a broad overview of your results as a whole 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+mj-lt"/>
              </a:rPr>
              <a:t>Reach evidenced conclusions </a:t>
            </a:r>
            <a:r>
              <a:rPr lang="en-GB" dirty="0" smtClean="0">
                <a:latin typeface="+mj-lt"/>
              </a:rPr>
              <a:t>– back up your overall concluding (summary) statements with evidence 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+mj-lt"/>
              </a:rPr>
              <a:t>Appreciate that geography can be ‘messy’ </a:t>
            </a:r>
            <a:r>
              <a:rPr lang="en-GB" dirty="0" smtClean="0">
                <a:latin typeface="+mj-lt"/>
              </a:rPr>
              <a:t>– the real world is complex and you don’t always get what you expect! Be prepared to suggest possible reasons for unexpected results.  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6786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347713" cy="13208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Drawing conclusions: coasts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39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 smtClean="0"/>
              <a:t>Here’s an example:</a:t>
            </a:r>
          </a:p>
          <a:p>
            <a:pPr marL="0" indent="0">
              <a:buNone/>
            </a:pPr>
            <a:r>
              <a:rPr lang="en-GB" sz="1800" dirty="0" smtClean="0"/>
              <a:t>‘In conclusion, my results clearly show that longshore drift is operating along the coast from south to north. This is supported by the increase in beach size (cross-sectional area) and the trapping of sediment on the southern side of wooden </a:t>
            </a:r>
            <a:r>
              <a:rPr lang="en-GB" sz="1800" dirty="0" err="1" smtClean="0"/>
              <a:t>groynes</a:t>
            </a:r>
            <a:r>
              <a:rPr lang="en-GB" sz="1800" dirty="0" smtClean="0"/>
              <a:t> (average 45cm fall on the northern side).</a:t>
            </a:r>
            <a:endParaRPr lang="en-GB" sz="1800" dirty="0"/>
          </a:p>
        </p:txBody>
      </p:sp>
      <p:pic>
        <p:nvPicPr>
          <p:cNvPr id="2051" name="Picture 3" descr="C:\Users\Simon\Pictures\Wales 2016\IMG_75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73016"/>
            <a:ext cx="4266455" cy="2844303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14644" y="3356992"/>
            <a:ext cx="3744416" cy="2592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dirty="0" smtClean="0"/>
              <a:t>These results can be explained by longshore drift operating from south to north. There is also a decrease in pebble size (Site 1 average of 28cm; Site 6 average of 8cm) and angularity (Site 1 65% of pebbles were angular or very angular; Site 6 88% were either rounded or very rounded). As pebbles are transported by longshore drift, they are eroded by attrition and abrasion.’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2038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06" y="548680"/>
            <a:ext cx="6347713" cy="13208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Drawing conclusions: ‘messy’ coasts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Expected trends and models are not always reflected in the real world, for example:</a:t>
            </a:r>
          </a:p>
          <a:p>
            <a:r>
              <a:rPr lang="en-GB" dirty="0" smtClean="0"/>
              <a:t>Longshore drift does not always occur in the same direction along a beach due to changes in wind direction </a:t>
            </a:r>
          </a:p>
          <a:p>
            <a:r>
              <a:rPr lang="en-GB" dirty="0" smtClean="0"/>
              <a:t>Storms can significantly change beach landforms in a very short period of time</a:t>
            </a:r>
          </a:p>
          <a:p>
            <a:r>
              <a:rPr lang="en-GB" dirty="0" smtClean="0"/>
              <a:t>Human factors such as coastal management, beach profiling and offshore dredging can affect coastal processes and landforms</a:t>
            </a:r>
          </a:p>
          <a:p>
            <a:r>
              <a:rPr lang="en-GB" dirty="0" smtClean="0"/>
              <a:t>Sand dune systems can be affected by human activities such as tourism, water drainage and farming practises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246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529" y="295989"/>
            <a:ext cx="6347714" cy="13208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Enquiry 5: ‘Messy’ coasts</a:t>
            </a:r>
            <a:endParaRPr lang="en-GB" sz="40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755576" y="1044258"/>
            <a:ext cx="7339575" cy="5712378"/>
            <a:chOff x="398800" y="915432"/>
            <a:chExt cx="7695565" cy="5989444"/>
          </a:xfrm>
        </p:grpSpPr>
        <p:pic>
          <p:nvPicPr>
            <p:cNvPr id="12" name="Picture 11" descr="C:\Users\Simon\Pictures\Wales 2016\IMG_7564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2276872"/>
              <a:ext cx="4690745" cy="31267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/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5274330" y="1648222"/>
              <a:ext cx="201930" cy="62801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436515" y="3743722"/>
              <a:ext cx="675640" cy="4508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2455565" y="5001022"/>
              <a:ext cx="637540" cy="5613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5541665" y="5401072"/>
              <a:ext cx="208915" cy="5327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3008015" y="915432"/>
              <a:ext cx="4469130" cy="637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position of the tide on the beach can affect data collection and could lead to unreliable</a:t>
              </a:r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398800" y="3200797"/>
              <a:ext cx="2114550" cy="1189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Access may be limited to parts of the beach or sand dunes</a:t>
              </a:r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521990" y="5610622"/>
              <a:ext cx="3143250" cy="913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Weather conditions (e.g. stroms) can affect waves, coastal processes and coastal landforms</a:t>
              </a:r>
              <a:endParaRPr lang="en-GB" sz="1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4255790" y="5991622"/>
              <a:ext cx="3838575" cy="913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Human activity, such as management, tourism and coastal defences can affect coastal processes and landforms</a:t>
              </a:r>
              <a:endParaRPr lang="en-GB" sz="1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557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621" y="243296"/>
            <a:ext cx="6347713" cy="13208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Drawing conclusions: tourism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621" y="163628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+mj-lt"/>
              </a:rPr>
              <a:t>Here’s an example:</a:t>
            </a:r>
          </a:p>
          <a:p>
            <a:pPr marL="0" indent="0">
              <a:buNone/>
            </a:pPr>
            <a:r>
              <a:rPr lang="en-GB" dirty="0" smtClean="0">
                <a:latin typeface="+mj-lt"/>
              </a:rPr>
              <a:t>‘In conclusion, my results show that tourism is being well managed at Mumbles. There is a wide promenade that is clearly marked to separate cyclists from pedestrians.</a:t>
            </a:r>
            <a:endParaRPr lang="en-GB" dirty="0">
              <a:latin typeface="+mj-lt"/>
            </a:endParaRPr>
          </a:p>
        </p:txBody>
      </p:sp>
      <p:pic>
        <p:nvPicPr>
          <p:cNvPr id="8193" name="Picture 1" descr="C:\Users\Simon\Pictures\Wales 2016\785CANON\IMG_85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15147"/>
            <a:ext cx="4536503" cy="3024336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68621" y="2924944"/>
            <a:ext cx="364333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dirty="0" smtClean="0">
                <a:latin typeface="+mj-lt"/>
              </a:rPr>
              <a:t>Cars are discouraged from parking on the road (double yellow lines, </a:t>
            </a:r>
            <a:r>
              <a:rPr lang="en-GB" dirty="0" err="1" smtClean="0">
                <a:latin typeface="+mj-lt"/>
              </a:rPr>
              <a:t>etc</a:t>
            </a:r>
            <a:r>
              <a:rPr lang="en-GB" dirty="0" smtClean="0">
                <a:latin typeface="+mj-lt"/>
              </a:rPr>
              <a:t>) and there are several car parks, all of which had plenty of spaces (over 15%). The area is well tended, with attractive flower borders and hanging baskets at the pier. My EIA results indicated a high environmental quality (over 90%), although there were a few pockets of litter accumulation and some dog poo!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4203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Drawing conclusions: ‘messy’ tourism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Expected trends and models are not always reflected in the real world, for example:</a:t>
            </a:r>
          </a:p>
          <a:p>
            <a:r>
              <a:rPr lang="en-GB" dirty="0" smtClean="0"/>
              <a:t>The weather can have a huge impact on tourism – numbers of people and tourist responses to questionnaires</a:t>
            </a:r>
          </a:p>
          <a:p>
            <a:r>
              <a:rPr lang="en-GB" dirty="0" smtClean="0"/>
              <a:t>The time of day can affect results (coach parties, lunch time,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r>
              <a:rPr lang="en-GB" dirty="0" smtClean="0"/>
              <a:t>The time of year can affect tourist numbers and types of tourist – most student fieldwork is done outside family holiday periods</a:t>
            </a:r>
          </a:p>
          <a:p>
            <a:r>
              <a:rPr lang="en-GB" dirty="0" smtClean="0"/>
              <a:t>It is not always possible to separate out tourists from local residents</a:t>
            </a:r>
          </a:p>
        </p:txBody>
      </p:sp>
    </p:spTree>
    <p:extLst>
      <p:ext uri="{BB962C8B-B14F-4D97-AF65-F5344CB8AC3E}">
        <p14:creationId xmlns:p14="http://schemas.microsoft.com/office/powerpoint/2010/main" val="4254236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‘Messy’ tourism</a:t>
            </a:r>
            <a:endParaRPr lang="en-GB" sz="4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67544" y="1556792"/>
            <a:ext cx="8139714" cy="4619683"/>
            <a:chOff x="0" y="0"/>
            <a:chExt cx="8140065" cy="4620262"/>
          </a:xfrm>
        </p:grpSpPr>
        <p:pic>
          <p:nvPicPr>
            <p:cNvPr id="17" name="Picture 16" descr="C:\Users\Simon\Pictures\Wales 2016\785CANON\IMG_8563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500" y="742950"/>
              <a:ext cx="4139565" cy="27597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/>
          </p:spPr>
        </p:pic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104768" y="0"/>
              <a:ext cx="3509009" cy="119506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Extreme weather conditions will affect people’s behaviour and may give unexpected or biased results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9524" y="1657350"/>
              <a:ext cx="3051809" cy="8712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Access may be limited to some areas which will affect tourist patterns and numbers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0" y="3495675"/>
              <a:ext cx="3061333" cy="10414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dirty="0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Infrequent events, such as festivals or the arrival of a coach party may give unexpected and unrepresentative results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dirty="0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4120460" y="4066836"/>
              <a:ext cx="4002540" cy="5534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dirty="0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Time of day and time of year will have a huge effect on tourism and might introduce </a:t>
              </a:r>
              <a:r>
                <a:rPr lang="en-GB" sz="1400" b="1" dirty="0" smtClean="0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bias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3086100" y="400050"/>
              <a:ext cx="882503" cy="34024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2762250" y="1952625"/>
              <a:ext cx="1244009" cy="1063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2914650" y="3238500"/>
              <a:ext cx="1052136" cy="52099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5867400" y="3524250"/>
              <a:ext cx="138223" cy="52099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9120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876</TotalTime>
  <Words>737</Words>
  <Application>Microsoft Office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Facet</vt:lpstr>
      <vt:lpstr>Applied Fieldwork Enquiry</vt:lpstr>
      <vt:lpstr>PowerPoint Presentation</vt:lpstr>
      <vt:lpstr>How to draw conclusions?</vt:lpstr>
      <vt:lpstr>Drawing conclusions: coasts</vt:lpstr>
      <vt:lpstr>Drawing conclusions: ‘messy’ coasts</vt:lpstr>
      <vt:lpstr>Enquiry 5: ‘Messy’ coasts</vt:lpstr>
      <vt:lpstr>Drawing conclusions: tourism</vt:lpstr>
      <vt:lpstr>Drawing conclusions: ‘messy’ tourism</vt:lpstr>
      <vt:lpstr>‘Messy’ tourism</vt:lpstr>
      <vt:lpstr> Now take a look!</vt:lpstr>
      <vt:lpstr>Now have a go!</vt:lpstr>
      <vt:lpstr>Nominated criteria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Fieldwork Enquiry</dc:title>
  <dc:creator>Simon</dc:creator>
  <cp:lastModifiedBy>Random Guy A</cp:lastModifiedBy>
  <cp:revision>86</cp:revision>
  <dcterms:created xsi:type="dcterms:W3CDTF">2016-11-04T18:44:52Z</dcterms:created>
  <dcterms:modified xsi:type="dcterms:W3CDTF">2017-05-30T16:01:49Z</dcterms:modified>
</cp:coreProperties>
</file>