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346" r:id="rId3"/>
    <p:sldId id="344" r:id="rId4"/>
    <p:sldId id="345" r:id="rId5"/>
    <p:sldId id="337" r:id="rId6"/>
    <p:sldId id="336" r:id="rId7"/>
    <p:sldId id="339" r:id="rId8"/>
    <p:sldId id="341" r:id="rId9"/>
    <p:sldId id="338" r:id="rId10"/>
    <p:sldId id="340" r:id="rId11"/>
    <p:sldId id="342" r:id="rId12"/>
    <p:sldId id="343" r:id="rId13"/>
    <p:sldId id="325" r:id="rId14"/>
    <p:sldId id="326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C57B1101-0067-4198-AA4F-CA954BF503E3}" type="presOf" srcId="{94EFE850-00CB-4D84-A0AC-CCE87A94DC71}" destId="{17FFEEEE-1C89-40B9-8FF2-D476697323C9}" srcOrd="0" destOrd="0" presId="urn:microsoft.com/office/officeart/2005/8/layout/cycle5"/>
    <dgm:cxn modelId="{FFCCBC10-2474-48CE-85EE-097283888D53}" type="presOf" srcId="{1D94B371-F566-463A-85CC-87B987507294}" destId="{729AC451-7135-4E5E-A8E5-61F584175292}" srcOrd="0" destOrd="0" presId="urn:microsoft.com/office/officeart/2005/8/layout/cycle5"/>
    <dgm:cxn modelId="{8926619F-A678-4C49-A427-1C818CEAEF43}" type="presOf" srcId="{A956D613-26B2-4359-B815-F042744D8AD2}" destId="{312A0A7B-3F72-411F-82C4-930CFE90F186}" srcOrd="0" destOrd="0" presId="urn:microsoft.com/office/officeart/2005/8/layout/cycle5"/>
    <dgm:cxn modelId="{AA19CF60-4ED1-4F9A-B27A-F249D7A81449}" type="presOf" srcId="{9BBE018E-989B-4345-BBC9-24AF1336B27E}" destId="{7C67BFB3-92CC-4943-8E4E-3E26A69B70C3}" srcOrd="0" destOrd="0" presId="urn:microsoft.com/office/officeart/2005/8/layout/cycle5"/>
    <dgm:cxn modelId="{489D5DEB-FB8D-4661-9ABF-B6608C980E2D}" type="presOf" srcId="{460A4A4C-917B-45BA-BC0D-2E5B9AC41DE6}" destId="{D11F0DF4-73CE-4A71-A405-93981F51BA62}" srcOrd="0" destOrd="0" presId="urn:microsoft.com/office/officeart/2005/8/layout/cycle5"/>
    <dgm:cxn modelId="{6642611F-488D-4E53-8075-19BCC93A2FED}" type="presOf" srcId="{F4D4B2B5-1334-417D-94E6-C752E23A0274}" destId="{C617B9DE-F283-4306-9A94-93AB7F71241E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1BD38583-5CC5-4D49-A64A-27186062FB7B}" type="presOf" srcId="{9D8196F3-6EE0-4DC0-A3AB-12DE916551EF}" destId="{C40B7444-EF56-4499-863A-1E94CDE436F0}" srcOrd="0" destOrd="0" presId="urn:microsoft.com/office/officeart/2005/8/layout/cycle5"/>
    <dgm:cxn modelId="{EEF4F08F-815C-4919-9C31-3CB642949B84}" type="presOf" srcId="{10CBCF0C-E0CE-4816-9EFD-79BF1A45C7CA}" destId="{771394E3-122C-4E8D-9BDF-DC77E087BBB6}" srcOrd="0" destOrd="0" presId="urn:microsoft.com/office/officeart/2005/8/layout/cycle5"/>
    <dgm:cxn modelId="{77A8EF0A-9034-4DBD-9B5A-231913EA8924}" type="presOf" srcId="{1322D501-8E41-44E9-AD53-A20EDBAB530B}" destId="{52C1999B-37CC-4D8D-8F42-3B1FFA631B08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10819F02-8CA3-428B-832E-08F7D71A5B15}" type="presOf" srcId="{8CBE956E-5609-4715-8D33-BE0AE2B4A413}" destId="{63B43598-80A3-4230-9059-7FF6ABAAA655}" srcOrd="0" destOrd="0" presId="urn:microsoft.com/office/officeart/2005/8/layout/cycle5"/>
    <dgm:cxn modelId="{50577FBD-9DD7-46FA-83CC-E5955BED223D}" type="presOf" srcId="{814CFDFC-262A-4243-8C23-3031943BBFB6}" destId="{F1B59174-BB7F-4280-8370-C92BCE8FC49B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BDFA7A66-EBB8-4478-82FD-D2363C245F97}" type="presOf" srcId="{755D5700-48D1-43C5-9927-F33E86F1EDF5}" destId="{22F9E0D4-4AE6-439E-B532-2FF4F06CE918}" srcOrd="0" destOrd="0" presId="urn:microsoft.com/office/officeart/2005/8/layout/cycle5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DD6921F9-126C-4416-987F-A379E9405439}" type="presOf" srcId="{AFF2F518-19A6-4445-910F-56C46B23D236}" destId="{9A7FBC27-79E0-4963-8A55-9FEEAFC98D40}" srcOrd="0" destOrd="0" presId="urn:microsoft.com/office/officeart/2005/8/layout/cycle5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58D16755-0B52-4D6E-AEFC-2C7CDF2C22FC}" type="presParOf" srcId="{771394E3-122C-4E8D-9BDF-DC77E087BBB6}" destId="{17FFEEEE-1C89-40B9-8FF2-D476697323C9}" srcOrd="0" destOrd="0" presId="urn:microsoft.com/office/officeart/2005/8/layout/cycle5"/>
    <dgm:cxn modelId="{1B6C3296-7692-4126-A01F-79E949E10F59}" type="presParOf" srcId="{771394E3-122C-4E8D-9BDF-DC77E087BBB6}" destId="{AD14550E-2F74-44DC-98FE-190D8000F1F7}" srcOrd="1" destOrd="0" presId="urn:microsoft.com/office/officeart/2005/8/layout/cycle5"/>
    <dgm:cxn modelId="{01173A09-72CE-4582-8ADE-B8A411AFCF12}" type="presParOf" srcId="{771394E3-122C-4E8D-9BDF-DC77E087BBB6}" destId="{729AC451-7135-4E5E-A8E5-61F584175292}" srcOrd="2" destOrd="0" presId="urn:microsoft.com/office/officeart/2005/8/layout/cycle5"/>
    <dgm:cxn modelId="{78B2439B-69C3-4629-9F5E-6083A2C7680C}" type="presParOf" srcId="{771394E3-122C-4E8D-9BDF-DC77E087BBB6}" destId="{D11F0DF4-73CE-4A71-A405-93981F51BA62}" srcOrd="3" destOrd="0" presId="urn:microsoft.com/office/officeart/2005/8/layout/cycle5"/>
    <dgm:cxn modelId="{DAE337E5-25E5-46ED-A0B0-16DE5EF8FAEC}" type="presParOf" srcId="{771394E3-122C-4E8D-9BDF-DC77E087BBB6}" destId="{8FAB066A-2465-4D90-A971-63C6A0BA8D39}" srcOrd="4" destOrd="0" presId="urn:microsoft.com/office/officeart/2005/8/layout/cycle5"/>
    <dgm:cxn modelId="{8908A3CE-E0C8-479A-9039-163B70E358EB}" type="presParOf" srcId="{771394E3-122C-4E8D-9BDF-DC77E087BBB6}" destId="{C40B7444-EF56-4499-863A-1E94CDE436F0}" srcOrd="5" destOrd="0" presId="urn:microsoft.com/office/officeart/2005/8/layout/cycle5"/>
    <dgm:cxn modelId="{BE655165-42D3-4E58-87D6-CD58E6CE7041}" type="presParOf" srcId="{771394E3-122C-4E8D-9BDF-DC77E087BBB6}" destId="{22F9E0D4-4AE6-439E-B532-2FF4F06CE918}" srcOrd="6" destOrd="0" presId="urn:microsoft.com/office/officeart/2005/8/layout/cycle5"/>
    <dgm:cxn modelId="{60AE10A0-E6BC-4260-92C7-4DE5C0238BDD}" type="presParOf" srcId="{771394E3-122C-4E8D-9BDF-DC77E087BBB6}" destId="{14DFB8C0-DC9A-496F-BE99-6A3C04F8AC57}" srcOrd="7" destOrd="0" presId="urn:microsoft.com/office/officeart/2005/8/layout/cycle5"/>
    <dgm:cxn modelId="{3167AC46-02C7-4511-A5D7-40578BC3FAD1}" type="presParOf" srcId="{771394E3-122C-4E8D-9BDF-DC77E087BBB6}" destId="{C617B9DE-F283-4306-9A94-93AB7F71241E}" srcOrd="8" destOrd="0" presId="urn:microsoft.com/office/officeart/2005/8/layout/cycle5"/>
    <dgm:cxn modelId="{5DC3422F-F2C3-470B-A87E-0C176D697827}" type="presParOf" srcId="{771394E3-122C-4E8D-9BDF-DC77E087BBB6}" destId="{F1B59174-BB7F-4280-8370-C92BCE8FC49B}" srcOrd="9" destOrd="0" presId="urn:microsoft.com/office/officeart/2005/8/layout/cycle5"/>
    <dgm:cxn modelId="{51DDC96E-25D0-454E-A5B9-B567838645BD}" type="presParOf" srcId="{771394E3-122C-4E8D-9BDF-DC77E087BBB6}" destId="{58DE00D5-1325-4AD9-8C57-B40729155FE6}" srcOrd="10" destOrd="0" presId="urn:microsoft.com/office/officeart/2005/8/layout/cycle5"/>
    <dgm:cxn modelId="{37E320CB-0C3D-4128-B1A3-87EA4E2B286B}" type="presParOf" srcId="{771394E3-122C-4E8D-9BDF-DC77E087BBB6}" destId="{7C67BFB3-92CC-4943-8E4E-3E26A69B70C3}" srcOrd="11" destOrd="0" presId="urn:microsoft.com/office/officeart/2005/8/layout/cycle5"/>
    <dgm:cxn modelId="{2F8D6458-4AA0-440B-9C43-D931ABDC52B5}" type="presParOf" srcId="{771394E3-122C-4E8D-9BDF-DC77E087BBB6}" destId="{52C1999B-37CC-4D8D-8F42-3B1FFA631B08}" srcOrd="12" destOrd="0" presId="urn:microsoft.com/office/officeart/2005/8/layout/cycle5"/>
    <dgm:cxn modelId="{3DAC6FBD-66EB-4395-BDBE-54BFA5583C7F}" type="presParOf" srcId="{771394E3-122C-4E8D-9BDF-DC77E087BBB6}" destId="{0A5051B8-F477-45E6-BF0C-49CF8F56881B}" srcOrd="13" destOrd="0" presId="urn:microsoft.com/office/officeart/2005/8/layout/cycle5"/>
    <dgm:cxn modelId="{200381B2-41BB-4E2A-BBF7-697CBAA73F22}" type="presParOf" srcId="{771394E3-122C-4E8D-9BDF-DC77E087BBB6}" destId="{9A7FBC27-79E0-4963-8A55-9FEEAFC98D40}" srcOrd="14" destOrd="0" presId="urn:microsoft.com/office/officeart/2005/8/layout/cycle5"/>
    <dgm:cxn modelId="{AB6E6984-DB31-4126-9C45-C415FA261FF4}" type="presParOf" srcId="{771394E3-122C-4E8D-9BDF-DC77E087BBB6}" destId="{63B43598-80A3-4230-9059-7FF6ABAAA655}" srcOrd="15" destOrd="0" presId="urn:microsoft.com/office/officeart/2005/8/layout/cycle5"/>
    <dgm:cxn modelId="{D3B15E19-4D6D-4F2F-B33F-B8C1CDD7DD23}" type="presParOf" srcId="{771394E3-122C-4E8D-9BDF-DC77E087BBB6}" destId="{1B83D303-29E0-4FFC-A963-627236F789EE}" srcOrd="16" destOrd="0" presId="urn:microsoft.com/office/officeart/2005/8/layout/cycle5"/>
    <dgm:cxn modelId="{1A87F30F-4A55-4228-BBC1-7156CA7B3FA4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70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0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57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1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3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3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1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7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GB" dirty="0" err="1"/>
              <a:t>Gwerthuso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12" y="260648"/>
            <a:ext cx="7618196" cy="720080"/>
          </a:xfrm>
          <a:solidFill>
            <a:schemeClr val="bg1"/>
          </a:solidFill>
        </p:spPr>
        <p:txBody>
          <a:bodyPr/>
          <a:lstStyle/>
          <a:p>
            <a:r>
              <a:rPr lang="en-GB" dirty="0" err="1"/>
              <a:t>Gwerthuso</a:t>
            </a:r>
            <a:r>
              <a:rPr lang="en-GB" dirty="0"/>
              <a:t> data </a:t>
            </a:r>
            <a:r>
              <a:rPr lang="en-GB" dirty="0" err="1"/>
              <a:t>eilaidd</a:t>
            </a:r>
            <a:r>
              <a:rPr lang="en-GB" dirty="0"/>
              <a:t>: </a:t>
            </a:r>
            <a:r>
              <a:rPr lang="en-GB" dirty="0" err="1"/>
              <a:t>twristiaeth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212" y="1124744"/>
            <a:ext cx="3090672" cy="576262"/>
          </a:xfrm>
        </p:spPr>
        <p:txBody>
          <a:bodyPr/>
          <a:lstStyle/>
          <a:p>
            <a:r>
              <a:rPr lang="en-GB" dirty="0" err="1"/>
              <a:t>Cryfderau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12" y="1845022"/>
            <a:ext cx="3657756" cy="3304117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mapiau</a:t>
            </a:r>
            <a:r>
              <a:rPr lang="en-GB" dirty="0"/>
              <a:t> </a:t>
            </a:r>
            <a:r>
              <a:rPr lang="en-GB" dirty="0" err="1"/>
              <a:t>hanesyddol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atyniadau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dwristiaid</a:t>
            </a:r>
            <a:endParaRPr lang="en-GB" dirty="0"/>
          </a:p>
          <a:p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 </a:t>
            </a:r>
            <a:r>
              <a:rPr lang="en-GB" dirty="0" err="1"/>
              <a:t>lleoli’r</a:t>
            </a:r>
            <a:r>
              <a:rPr lang="en-GB" dirty="0"/>
              <a:t> </a:t>
            </a:r>
            <a:r>
              <a:rPr lang="en-GB" dirty="0" err="1"/>
              <a:t>ffotograffau</a:t>
            </a:r>
            <a:r>
              <a:rPr lang="en-GB" dirty="0"/>
              <a:t> </a:t>
            </a:r>
            <a:r>
              <a:rPr lang="en-GB" dirty="0" err="1"/>
              <a:t>hanesyddol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cymharu</a:t>
            </a:r>
            <a:r>
              <a:rPr lang="en-GB" dirty="0"/>
              <a:t> â </a:t>
            </a:r>
            <a:r>
              <a:rPr lang="en-GB" dirty="0" err="1"/>
              <a:t>golygfeydd</a:t>
            </a:r>
            <a:r>
              <a:rPr lang="en-GB" dirty="0"/>
              <a:t> </a:t>
            </a:r>
            <a:r>
              <a:rPr lang="en-GB" dirty="0" err="1"/>
              <a:t>presennol</a:t>
            </a:r>
            <a:r>
              <a:rPr lang="en-GB" dirty="0"/>
              <a:t> </a:t>
            </a:r>
          </a:p>
          <a:p>
            <a:r>
              <a:rPr lang="en-GB" dirty="0"/>
              <a:t>Daw data </a:t>
            </a:r>
            <a:r>
              <a:rPr lang="en-GB" dirty="0" err="1"/>
              <a:t>hanesyddol</a:t>
            </a:r>
            <a:r>
              <a:rPr lang="en-GB" dirty="0"/>
              <a:t> o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academaidd</a:t>
            </a:r>
            <a:r>
              <a:rPr lang="en-GB" dirty="0"/>
              <a:t> </a:t>
            </a:r>
            <a:r>
              <a:rPr lang="en-GB" dirty="0" err="1"/>
              <a:t>barchus</a:t>
            </a:r>
            <a:r>
              <a:rPr lang="en-GB" dirty="0"/>
              <a:t> felly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ddibynadwy</a:t>
            </a:r>
            <a:r>
              <a:rPr lang="en-GB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3302" y="1126875"/>
            <a:ext cx="3090672" cy="576262"/>
          </a:xfrm>
        </p:spPr>
        <p:txBody>
          <a:bodyPr/>
          <a:lstStyle/>
          <a:p>
            <a:r>
              <a:rPr lang="en-GB" dirty="0" err="1"/>
              <a:t>Cyfyngiadau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2372" y="1845022"/>
            <a:ext cx="3718019" cy="330411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Gall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y </a:t>
            </a:r>
            <a:r>
              <a:rPr lang="en-GB" dirty="0" err="1"/>
              <a:t>bwrdd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ychydig</a:t>
            </a:r>
            <a:r>
              <a:rPr lang="en-GB" dirty="0"/>
              <a:t> o </a:t>
            </a:r>
            <a:r>
              <a:rPr lang="en-GB" dirty="0" err="1"/>
              <a:t>duedd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hyrwyddo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o </a:t>
            </a:r>
            <a:r>
              <a:rPr lang="en-GB" dirty="0" err="1"/>
              <a:t>atyniadau’r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 </a:t>
            </a:r>
          </a:p>
          <a:p>
            <a:r>
              <a:rPr lang="en-GB" dirty="0"/>
              <a:t>Mae data </a:t>
            </a:r>
            <a:r>
              <a:rPr lang="en-GB" dirty="0" err="1"/>
              <a:t>twristiaeth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flynyddol</a:t>
            </a:r>
            <a:r>
              <a:rPr lang="en-GB" dirty="0"/>
              <a:t> felly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yw’n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y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</a:t>
            </a:r>
          </a:p>
          <a:p>
            <a:r>
              <a:rPr lang="en-GB" dirty="0"/>
              <a:t>Gall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gwrthwynebu</a:t>
            </a:r>
            <a:r>
              <a:rPr lang="en-GB" dirty="0"/>
              <a:t> </a:t>
            </a:r>
            <a:r>
              <a:rPr lang="en-GB" dirty="0" err="1"/>
              <a:t>datblygiadau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dwristiaid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papur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rhanddeiliaid</a:t>
            </a:r>
            <a:r>
              <a:rPr lang="en-GB" dirty="0"/>
              <a:t> â </a:t>
            </a:r>
            <a:r>
              <a:rPr lang="en-GB" dirty="0" err="1"/>
              <a:t>budd</a:t>
            </a:r>
            <a:r>
              <a:rPr lang="en-GB" dirty="0"/>
              <a:t> </a:t>
            </a:r>
            <a:r>
              <a:rPr lang="en-GB" dirty="0" err="1"/>
              <a:t>personol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395561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Twristiaeth</a:t>
            </a:r>
            <a:r>
              <a:rPr lang="en-GB" dirty="0"/>
              <a:t>: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cryfderau</a:t>
            </a:r>
            <a:r>
              <a:rPr lang="en-GB" dirty="0"/>
              <a:t> a </a:t>
            </a:r>
            <a:r>
              <a:rPr lang="en-GB" dirty="0" err="1"/>
              <a:t>chyfyngiadau</a:t>
            </a:r>
            <a:r>
              <a:rPr lang="en-GB" dirty="0"/>
              <a:t>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/>
              <a:t>hanesyddol</a:t>
            </a:r>
            <a:r>
              <a:rPr lang="en-GB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2" y="1614369"/>
            <a:ext cx="3915612" cy="2556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1767"/>
            <a:ext cx="4248777" cy="2549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2" y="4295493"/>
            <a:ext cx="2974531" cy="1924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6" y="4297084"/>
            <a:ext cx="2416543" cy="1922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5492"/>
            <a:ext cx="2344060" cy="19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Gwerthuso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1531402"/>
            <a:ext cx="6347714" cy="3880773"/>
          </a:xfrm>
        </p:spPr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? </a:t>
            </a:r>
          </a:p>
          <a:p>
            <a:r>
              <a:rPr lang="en-GB" dirty="0"/>
              <a:t>I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raddau</a:t>
            </a:r>
            <a:r>
              <a:rPr lang="en-GB" dirty="0"/>
              <a:t> </a:t>
            </a:r>
            <a:r>
              <a:rPr lang="en-GB" dirty="0" err="1"/>
              <a:t>gwnaeth</a:t>
            </a:r>
            <a:r>
              <a:rPr lang="en-GB" dirty="0"/>
              <a:t> y </a:t>
            </a:r>
            <a:r>
              <a:rPr lang="en-GB" dirty="0" err="1"/>
              <a:t>tywydd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ddibynadwyedd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ymholiad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cyfyngiadau</a:t>
            </a:r>
            <a:r>
              <a:rPr lang="en-GB" dirty="0"/>
              <a:t> a </a:t>
            </a:r>
            <a:r>
              <a:rPr lang="en-GB" dirty="0" err="1"/>
              <a:t>chamgymeriadau</a:t>
            </a:r>
            <a:r>
              <a:rPr lang="en-GB" dirty="0"/>
              <a:t> </a:t>
            </a:r>
            <a:r>
              <a:rPr lang="en-GB" dirty="0" err="1"/>
              <a:t>posibl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ddibynadwyedd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amhriodol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6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4" cy="13208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edrychwch</a:t>
            </a:r>
            <a:r>
              <a:rPr lang="en-GB" dirty="0"/>
              <a:t>!</a:t>
            </a:r>
          </a:p>
        </p:txBody>
      </p:sp>
      <p:pic>
        <p:nvPicPr>
          <p:cNvPr id="1026" name="Picture 2" descr="E:\geography\Documents\English\Placemats\final\1200\6A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0" y="926111"/>
            <a:ext cx="7920880" cy="5411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rhowch</a:t>
            </a:r>
            <a:r>
              <a:rPr lang="en-GB" dirty="0"/>
              <a:t> </a:t>
            </a:r>
            <a:r>
              <a:rPr lang="en-GB" dirty="0" err="1"/>
              <a:t>gynnig</a:t>
            </a:r>
            <a:r>
              <a:rPr lang="en-GB" dirty="0"/>
              <a:t> </a:t>
            </a:r>
            <a:r>
              <a:rPr lang="en-GB" dirty="0" err="1"/>
              <a:t>arni</a:t>
            </a:r>
            <a:r>
              <a:rPr lang="en-GB" dirty="0"/>
              <a:t>!</a:t>
            </a:r>
          </a:p>
        </p:txBody>
      </p:sp>
      <p:pic>
        <p:nvPicPr>
          <p:cNvPr id="2050" name="Picture 2" descr="E:\geography\Documents\English\Placemats\final\1200\6B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48872" cy="5430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dewisedig</a:t>
            </a:r>
            <a:r>
              <a:rPr lang="en-GB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86336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24361" y="2173200"/>
            <a:ext cx="4015164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1587291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23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6734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Sut</a:t>
            </a:r>
            <a:r>
              <a:rPr lang="en-GB" sz="4000" dirty="0"/>
              <a:t> </a:t>
            </a:r>
            <a:r>
              <a:rPr lang="en-GB" sz="4000" dirty="0" err="1"/>
              <a:t>mae</a:t>
            </a:r>
            <a:r>
              <a:rPr lang="en-GB" sz="4000" dirty="0"/>
              <a:t> </a:t>
            </a:r>
            <a:r>
              <a:rPr lang="en-GB" sz="4000" dirty="0" err="1"/>
              <a:t>gwerthuso’r</a:t>
            </a:r>
            <a:r>
              <a:rPr lang="en-GB" sz="4000" dirty="0"/>
              <a:t> broses </a:t>
            </a:r>
            <a:r>
              <a:rPr lang="en-GB" sz="4000" dirty="0" err="1"/>
              <a:t>ymholi</a:t>
            </a:r>
            <a:r>
              <a:rPr lang="en-GB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482680" cy="227652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+mj-lt"/>
              </a:rPr>
              <a:t>Nodi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cyfyngiadau</a:t>
            </a:r>
            <a:r>
              <a:rPr lang="en-GB" b="1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tystiolaeth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ddaearyddol</a:t>
            </a:r>
            <a:r>
              <a:rPr lang="en-GB" dirty="0">
                <a:latin typeface="+mj-lt"/>
              </a:rPr>
              <a:t> - </a:t>
            </a:r>
            <a:r>
              <a:rPr lang="en-GB" dirty="0" err="1">
                <a:latin typeface="+mj-lt"/>
              </a:rPr>
              <a:t>manwl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gywirdeb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dibynadwyedd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thuedd</a:t>
            </a:r>
            <a:r>
              <a:rPr lang="en-GB" dirty="0">
                <a:latin typeface="+mj-lt"/>
              </a:rPr>
              <a:t> </a:t>
            </a:r>
          </a:p>
          <a:p>
            <a:r>
              <a:rPr lang="en-GB" b="1" dirty="0" err="1">
                <a:latin typeface="+mj-lt"/>
              </a:rPr>
              <a:t>Myfyrio’n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feirniadol</a:t>
            </a:r>
            <a:r>
              <a:rPr lang="en-GB" b="1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gryfderau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chyfyngiadau’r</a:t>
            </a:r>
            <a:r>
              <a:rPr lang="en-GB" dirty="0">
                <a:latin typeface="+mj-lt"/>
              </a:rPr>
              <a:t> data </a:t>
            </a:r>
            <a:r>
              <a:rPr lang="en-GB" dirty="0" err="1">
                <a:latin typeface="+mj-lt"/>
              </a:rPr>
              <a:t>cynradd</a:t>
            </a:r>
            <a:r>
              <a:rPr lang="en-GB" dirty="0">
                <a:latin typeface="+mj-lt"/>
              </a:rPr>
              <a:t> ac </a:t>
            </a:r>
            <a:r>
              <a:rPr lang="en-GB" dirty="0" err="1">
                <a:latin typeface="+mj-lt"/>
              </a:rPr>
              <a:t>eilaidd</a:t>
            </a:r>
            <a:r>
              <a:rPr lang="en-GB" dirty="0">
                <a:latin typeface="+mj-lt"/>
              </a:rPr>
              <a:t>, y </a:t>
            </a:r>
            <a:r>
              <a:rPr lang="en-GB" dirty="0" err="1">
                <a:latin typeface="+mj-lt"/>
              </a:rPr>
              <a:t>dulliau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ddefnyddiwyd</a:t>
            </a:r>
            <a:r>
              <a:rPr lang="en-GB" dirty="0">
                <a:latin typeface="+mj-lt"/>
              </a:rPr>
              <a:t>, y </a:t>
            </a:r>
            <a:r>
              <a:rPr lang="en-GB" dirty="0" err="1">
                <a:latin typeface="+mj-lt"/>
              </a:rPr>
              <a:t>casgliadau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wnaed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a’r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wybodaeth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gafwyd</a:t>
            </a:r>
            <a:endParaRPr lang="en-GB" dirty="0">
              <a:latin typeface="+mj-lt"/>
            </a:endParaRPr>
          </a:p>
          <a:p>
            <a:r>
              <a:rPr lang="en-GB" b="1" dirty="0" err="1">
                <a:latin typeface="+mj-lt"/>
              </a:rPr>
              <a:t>Gwerthfawrogi</a:t>
            </a:r>
            <a:r>
              <a:rPr lang="en-GB" dirty="0">
                <a:latin typeface="+mj-lt"/>
              </a:rPr>
              <a:t> y gall </a:t>
            </a:r>
            <a:r>
              <a:rPr lang="en-GB" dirty="0" err="1">
                <a:latin typeface="+mj-lt"/>
              </a:rPr>
              <a:t>fod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mantais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randdeiliaid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gan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gyflwyno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tuedd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6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8866" y="375166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gwerthuso’r</a:t>
            </a:r>
            <a:r>
              <a:rPr lang="en-GB" dirty="0"/>
              <a:t> broses </a:t>
            </a:r>
            <a:r>
              <a:rPr lang="en-GB" dirty="0" err="1"/>
              <a:t>ymholi</a:t>
            </a:r>
            <a:r>
              <a:rPr lang="en-GB" dirty="0"/>
              <a:t>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8865" y="1844824"/>
            <a:ext cx="6347715" cy="3880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Pan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gwerthuso’r</a:t>
            </a:r>
            <a:r>
              <a:rPr lang="en-GB" dirty="0">
                <a:latin typeface="+mj-lt"/>
              </a:rPr>
              <a:t> broses </a:t>
            </a:r>
            <a:r>
              <a:rPr lang="en-GB" dirty="0" err="1">
                <a:latin typeface="+mj-lt"/>
              </a:rPr>
              <a:t>ymholi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mae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angen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chi </a:t>
            </a:r>
            <a:r>
              <a:rPr lang="en-GB" dirty="0" err="1">
                <a:latin typeface="+mj-lt"/>
              </a:rPr>
              <a:t>wneud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sylwadau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</a:t>
            </a:r>
            <a:r>
              <a:rPr lang="en-GB" dirty="0">
                <a:latin typeface="+mj-lt"/>
              </a:rPr>
              <a:t>: </a:t>
            </a:r>
          </a:p>
          <a:p>
            <a:r>
              <a:rPr lang="en-GB" b="1" dirty="0" err="1">
                <a:latin typeface="+mj-lt"/>
              </a:rPr>
              <a:t>Manwl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gywirdeb</a:t>
            </a:r>
            <a:r>
              <a:rPr lang="en-GB" b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pa </a:t>
            </a:r>
            <a:r>
              <a:rPr lang="en-GB" dirty="0" err="1">
                <a:latin typeface="+mj-lt"/>
              </a:rPr>
              <a:t>mor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fanwl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gywir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oedd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mesuriadau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ffurfiau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eraill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gasglu</a:t>
            </a:r>
            <a:r>
              <a:rPr lang="en-GB" dirty="0">
                <a:latin typeface="+mj-lt"/>
              </a:rPr>
              <a:t> data</a:t>
            </a:r>
          </a:p>
          <a:p>
            <a:r>
              <a:rPr lang="en-GB" b="1" dirty="0" err="1">
                <a:latin typeface="+mj-lt"/>
              </a:rPr>
              <a:t>Dibynadwyedd</a:t>
            </a:r>
            <a:r>
              <a:rPr lang="en-GB" b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pa </a:t>
            </a:r>
            <a:r>
              <a:rPr lang="en-GB" dirty="0" err="1">
                <a:latin typeface="+mj-lt"/>
              </a:rPr>
              <a:t>mor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ddibynadwy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oedd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canlyniadau</a:t>
            </a:r>
            <a:r>
              <a:rPr lang="en-GB" dirty="0">
                <a:latin typeface="+mj-lt"/>
              </a:rPr>
              <a:t> ac </a:t>
            </a:r>
            <a:r>
              <a:rPr lang="en-GB" dirty="0" err="1">
                <a:latin typeface="+mj-lt"/>
              </a:rPr>
              <a:t>wedyn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casgliadau</a:t>
            </a:r>
            <a:r>
              <a:rPr lang="en-GB" dirty="0">
                <a:latin typeface="+mj-lt"/>
              </a:rPr>
              <a:t>? </a:t>
            </a:r>
          </a:p>
          <a:p>
            <a:r>
              <a:rPr lang="en-GB" b="1" dirty="0" err="1">
                <a:latin typeface="+mj-lt"/>
              </a:rPr>
              <a:t>Tuedd</a:t>
            </a:r>
            <a:r>
              <a:rPr lang="en-GB" b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raddau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oedd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canlyniadau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gynrychioliadol</a:t>
            </a:r>
            <a:r>
              <a:rPr lang="en-GB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31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Gwerthuso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6192688" cy="3880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b="1" dirty="0" err="1"/>
              <a:t>cryfderau</a:t>
            </a:r>
            <a:r>
              <a:rPr lang="en-GB" dirty="0"/>
              <a:t> a </a:t>
            </a:r>
            <a:r>
              <a:rPr lang="en-GB" b="1" dirty="0" err="1"/>
              <a:t>chyfyngiadau</a:t>
            </a:r>
            <a:r>
              <a:rPr lang="en-GB" b="1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data: </a:t>
            </a:r>
          </a:p>
          <a:p>
            <a:r>
              <a:rPr lang="en-GB" b="1" dirty="0" err="1"/>
              <a:t>Techneg</a:t>
            </a:r>
            <a:r>
              <a:rPr lang="en-GB" b="1" dirty="0"/>
              <a:t> </a:t>
            </a:r>
            <a:r>
              <a:rPr lang="en-GB" b="1" dirty="0" err="1"/>
              <a:t>samplu</a:t>
            </a:r>
            <a:r>
              <a:rPr lang="en-GB" b="1" dirty="0"/>
              <a:t> </a:t>
            </a:r>
            <a:r>
              <a:rPr lang="en-GB" dirty="0"/>
              <a:t>– a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 ac a </a:t>
            </a:r>
            <a:r>
              <a:rPr lang="en-GB" dirty="0" err="1"/>
              <a:t>gynhyrchodd</a:t>
            </a:r>
            <a:r>
              <a:rPr lang="en-GB" dirty="0"/>
              <a:t> </a:t>
            </a:r>
            <a:r>
              <a:rPr lang="en-GB" dirty="0" err="1"/>
              <a:t>ddata</a:t>
            </a:r>
            <a:r>
              <a:rPr lang="en-GB" dirty="0"/>
              <a:t> </a:t>
            </a:r>
            <a:r>
              <a:rPr lang="en-GB" dirty="0" err="1"/>
              <a:t>cynrychioliadol</a:t>
            </a:r>
            <a:r>
              <a:rPr lang="en-GB" dirty="0"/>
              <a:t>?</a:t>
            </a:r>
          </a:p>
          <a:p>
            <a:r>
              <a:rPr lang="en-GB" b="1" dirty="0" err="1"/>
              <a:t>Maint</a:t>
            </a:r>
            <a:r>
              <a:rPr lang="en-GB" b="1" dirty="0"/>
              <a:t> y </a:t>
            </a:r>
            <a:r>
              <a:rPr lang="en-GB" b="1" dirty="0" err="1"/>
              <a:t>sampl</a:t>
            </a:r>
            <a:r>
              <a:rPr lang="en-GB" b="1" dirty="0"/>
              <a:t> </a:t>
            </a:r>
            <a:r>
              <a:rPr lang="en-GB" dirty="0"/>
              <a:t>– a </a:t>
            </a:r>
            <a:r>
              <a:rPr lang="en-GB" dirty="0" err="1"/>
              <a:t>wnaethoch</a:t>
            </a:r>
            <a:r>
              <a:rPr lang="en-GB" dirty="0"/>
              <a:t> chi </a:t>
            </a:r>
            <a:r>
              <a:rPr lang="en-GB" dirty="0" err="1"/>
              <a:t>gasglu</a:t>
            </a:r>
            <a:r>
              <a:rPr lang="en-GB" dirty="0"/>
              <a:t> </a:t>
            </a:r>
            <a:r>
              <a:rPr lang="en-GB" dirty="0" err="1"/>
              <a:t>digon</a:t>
            </a:r>
            <a:r>
              <a:rPr lang="en-GB" dirty="0"/>
              <a:t> o </a:t>
            </a:r>
            <a:r>
              <a:rPr lang="en-GB" dirty="0" err="1"/>
              <a:t>ddata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cynrychioli’r</a:t>
            </a:r>
            <a:r>
              <a:rPr lang="en-GB" dirty="0"/>
              <a:t> </a:t>
            </a:r>
            <a:r>
              <a:rPr lang="en-GB" dirty="0" err="1"/>
              <a:t>byd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b="1" dirty="0" err="1"/>
              <a:t>Tuedd</a:t>
            </a:r>
            <a:r>
              <a:rPr lang="en-GB" dirty="0"/>
              <a:t> – a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 ac o </a:t>
            </a:r>
            <a:r>
              <a:rPr lang="en-GB" dirty="0" err="1"/>
              <a:t>bosibl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gamarweiniol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300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12186"/>
            <a:ext cx="8138865" cy="696534"/>
          </a:xfrm>
          <a:solidFill>
            <a:schemeClr val="bg1"/>
          </a:solidFill>
        </p:spPr>
        <p:txBody>
          <a:bodyPr/>
          <a:lstStyle/>
          <a:p>
            <a:r>
              <a:rPr lang="en-GB" dirty="0" err="1"/>
              <a:t>Gwerthuso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: </a:t>
            </a:r>
            <a:r>
              <a:rPr lang="en-GB" dirty="0" err="1"/>
              <a:t>arfordiroedd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146288"/>
            <a:ext cx="3090672" cy="576262"/>
          </a:xfrm>
        </p:spPr>
        <p:txBody>
          <a:bodyPr/>
          <a:lstStyle/>
          <a:p>
            <a:r>
              <a:rPr lang="en-GB" dirty="0" err="1"/>
              <a:t>Cryfderau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8" y="1960118"/>
            <a:ext cx="3746377" cy="3304117"/>
          </a:xfrm>
        </p:spPr>
        <p:txBody>
          <a:bodyPr>
            <a:noAutofit/>
          </a:bodyPr>
          <a:lstStyle/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techneg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systematig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cerrig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draws y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</a:t>
            </a:r>
            <a:r>
              <a:rPr lang="en-GB" dirty="0"/>
              <a:t> </a:t>
            </a:r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mesur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echelin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caliprau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   </a:t>
            </a:r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mesuriadau</a:t>
            </a:r>
            <a:r>
              <a:rPr lang="en-GB" dirty="0"/>
              <a:t> o ben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argor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wyneb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</a:t>
            </a:r>
            <a:r>
              <a:rPr lang="en-GB" dirty="0" err="1"/>
              <a:t>gywir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74154" y="1146288"/>
            <a:ext cx="3090672" cy="576262"/>
          </a:xfrm>
        </p:spPr>
        <p:txBody>
          <a:bodyPr/>
          <a:lstStyle/>
          <a:p>
            <a:r>
              <a:rPr lang="en-GB" dirty="0" err="1"/>
              <a:t>Cyfyngiadau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74154" y="1960118"/>
            <a:ext cx="4041775" cy="3951288"/>
          </a:xfrm>
        </p:spPr>
        <p:txBody>
          <a:bodyPr>
            <a:noAutofit/>
          </a:bodyPr>
          <a:lstStyle/>
          <a:p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20 </a:t>
            </a:r>
            <a:r>
              <a:rPr lang="en-GB" dirty="0" err="1"/>
              <a:t>carreg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mhob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gynrychioliadol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traeth</a:t>
            </a:r>
            <a:r>
              <a:rPr lang="en-GB" dirty="0"/>
              <a:t> </a:t>
            </a:r>
          </a:p>
          <a:p>
            <a:r>
              <a:rPr lang="en-GB" dirty="0" err="1"/>
              <a:t>Gwnaeth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asesu</a:t>
            </a:r>
            <a:r>
              <a:rPr lang="en-GB" dirty="0"/>
              <a:t> </a:t>
            </a:r>
            <a:r>
              <a:rPr lang="en-GB" dirty="0" err="1"/>
              <a:t>onglogrwydd</a:t>
            </a:r>
            <a:r>
              <a:rPr lang="en-GB" dirty="0"/>
              <a:t> </a:t>
            </a:r>
            <a:r>
              <a:rPr lang="en-GB" dirty="0" err="1"/>
              <a:t>cerrig</a:t>
            </a:r>
            <a:r>
              <a:rPr lang="en-GB" dirty="0"/>
              <a:t> –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diffyg</a:t>
            </a:r>
            <a:r>
              <a:rPr lang="en-GB" dirty="0"/>
              <a:t> </a:t>
            </a:r>
            <a:r>
              <a:rPr lang="en-GB" dirty="0" err="1"/>
              <a:t>gwrthrychedd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 </a:t>
            </a:r>
            <a:r>
              <a:rPr lang="en-GB" dirty="0" err="1"/>
              <a:t>camgymeriad</a:t>
            </a:r>
            <a:r>
              <a:rPr lang="en-GB" dirty="0"/>
              <a:t> </a:t>
            </a:r>
            <a:r>
              <a:rPr lang="en-GB" dirty="0" err="1"/>
              <a:t>dynol</a:t>
            </a:r>
            <a:endParaRPr lang="en-GB" dirty="0"/>
          </a:p>
          <a:p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dim </a:t>
            </a:r>
            <a:r>
              <a:rPr lang="en-GB" dirty="0" err="1"/>
              <a:t>ond</a:t>
            </a:r>
            <a:r>
              <a:rPr lang="en-GB" dirty="0"/>
              <a:t> 3 </a:t>
            </a:r>
            <a:r>
              <a:rPr lang="en-GB" dirty="0" err="1"/>
              <a:t>phroffil</a:t>
            </a:r>
            <a:r>
              <a:rPr lang="en-GB" dirty="0"/>
              <a:t>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cynrychioli’r</a:t>
            </a:r>
            <a:r>
              <a:rPr lang="en-GB" dirty="0"/>
              <a:t>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</a:t>
            </a:r>
            <a:r>
              <a:rPr lang="en-GB" dirty="0" err="1"/>
              <a:t>gywir</a:t>
            </a:r>
            <a:endParaRPr lang="en-GB" dirty="0"/>
          </a:p>
          <a:p>
            <a:r>
              <a:rPr lang="en-GB" dirty="0" err="1"/>
              <a:t>Gallai’r</a:t>
            </a:r>
            <a:r>
              <a:rPr lang="en-GB" dirty="0"/>
              <a:t> </a:t>
            </a:r>
            <a:r>
              <a:rPr lang="en-GB" dirty="0" err="1"/>
              <a:t>defnydd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o offer </a:t>
            </a:r>
            <a:r>
              <a:rPr lang="en-GB" dirty="0" err="1"/>
              <a:t>technegol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canlyniadau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401" y="332656"/>
            <a:ext cx="7910039" cy="648072"/>
          </a:xfrm>
          <a:solidFill>
            <a:schemeClr val="bg1"/>
          </a:solidFill>
        </p:spPr>
        <p:txBody>
          <a:bodyPr/>
          <a:lstStyle/>
          <a:p>
            <a:r>
              <a:rPr lang="en-GB" dirty="0" err="1"/>
              <a:t>Gwerthuso</a:t>
            </a:r>
            <a:r>
              <a:rPr lang="en-GB" dirty="0"/>
              <a:t> data </a:t>
            </a:r>
            <a:r>
              <a:rPr lang="en-GB" dirty="0" err="1"/>
              <a:t>eilaidd</a:t>
            </a:r>
            <a:r>
              <a:rPr lang="en-GB" dirty="0"/>
              <a:t>: </a:t>
            </a:r>
            <a:r>
              <a:rPr lang="en-GB" dirty="0" err="1"/>
              <a:t>arfordiroedd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4394" y="1282724"/>
            <a:ext cx="3090672" cy="576262"/>
          </a:xfrm>
        </p:spPr>
        <p:txBody>
          <a:bodyPr/>
          <a:lstStyle/>
          <a:p>
            <a:r>
              <a:rPr lang="en-GB" dirty="0" err="1"/>
              <a:t>Cryfderau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400" y="1988840"/>
            <a:ext cx="3373535" cy="3304117"/>
          </a:xfrm>
        </p:spPr>
        <p:txBody>
          <a:bodyPr>
            <a:noAutofit/>
          </a:bodyPr>
          <a:lstStyle/>
          <a:p>
            <a:r>
              <a:rPr lang="en-GB" dirty="0" err="1"/>
              <a:t>Gwnaeth</a:t>
            </a:r>
            <a:r>
              <a:rPr lang="en-GB" dirty="0"/>
              <a:t> </a:t>
            </a:r>
            <a:r>
              <a:rPr lang="en-GB" dirty="0" err="1"/>
              <a:t>delwedd</a:t>
            </a:r>
            <a:r>
              <a:rPr lang="en-GB" dirty="0"/>
              <a:t> </a:t>
            </a:r>
            <a:r>
              <a:rPr lang="en-GB" dirty="0" err="1"/>
              <a:t>fap</a:t>
            </a:r>
            <a:r>
              <a:rPr lang="en-GB" dirty="0"/>
              <a:t> </a:t>
            </a:r>
            <a:r>
              <a:rPr lang="en-GB" dirty="0" err="1"/>
              <a:t>lloeren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strategaethau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 all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brosesau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 </a:t>
            </a:r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ddelwedd</a:t>
            </a:r>
            <a:r>
              <a:rPr lang="en-GB" dirty="0"/>
              <a:t> </a:t>
            </a:r>
            <a:r>
              <a:rPr lang="en-GB" dirty="0" err="1"/>
              <a:t>loeren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amrywiadau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maint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  </a:t>
            </a:r>
          </a:p>
          <a:p>
            <a:r>
              <a:rPr lang="en-GB" dirty="0" err="1"/>
              <a:t>Gwnaeth</a:t>
            </a:r>
            <a:r>
              <a:rPr lang="en-GB" dirty="0"/>
              <a:t> map </a:t>
            </a:r>
            <a:r>
              <a:rPr lang="en-GB" dirty="0" err="1"/>
              <a:t>hanesyddol</a:t>
            </a:r>
            <a:r>
              <a:rPr lang="en-GB" dirty="0"/>
              <a:t> </a:t>
            </a:r>
            <a:r>
              <a:rPr lang="en-GB" dirty="0" err="1"/>
              <a:t>alluogi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hadnabod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67944" y="1280112"/>
            <a:ext cx="3090672" cy="576262"/>
          </a:xfrm>
        </p:spPr>
        <p:txBody>
          <a:bodyPr/>
          <a:lstStyle/>
          <a:p>
            <a:r>
              <a:rPr lang="en-GB" dirty="0" err="1"/>
              <a:t>Cyfyngiadau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67944" y="1988840"/>
            <a:ext cx="3744416" cy="3304117"/>
          </a:xfrm>
        </p:spPr>
        <p:txBody>
          <a:bodyPr>
            <a:noAutofit/>
          </a:bodyPr>
          <a:lstStyle/>
          <a:p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ddelwedd</a:t>
            </a:r>
            <a:r>
              <a:rPr lang="en-GB" dirty="0"/>
              <a:t> </a:t>
            </a:r>
            <a:r>
              <a:rPr lang="en-GB" dirty="0" err="1"/>
              <a:t>loeren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15 </a:t>
            </a:r>
            <a:r>
              <a:rPr lang="en-GB" dirty="0" err="1"/>
              <a:t>mlwydd</a:t>
            </a:r>
            <a:r>
              <a:rPr lang="en-GB" dirty="0"/>
              <a:t> </a:t>
            </a:r>
            <a:r>
              <a:rPr lang="en-GB" dirty="0" err="1"/>
              <a:t>oed</a:t>
            </a:r>
            <a:r>
              <a:rPr lang="en-GB" dirty="0"/>
              <a:t> felly </a:t>
            </a:r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yw’n</a:t>
            </a:r>
            <a:r>
              <a:rPr lang="en-GB" dirty="0"/>
              <a:t> </a:t>
            </a:r>
            <a:r>
              <a:rPr lang="en-GB" dirty="0" err="1"/>
              <a:t>adlewyrchiad</a:t>
            </a:r>
            <a:r>
              <a:rPr lang="en-GB" dirty="0"/>
              <a:t> </a:t>
            </a:r>
            <a:r>
              <a:rPr lang="en-GB" dirty="0" err="1"/>
              <a:t>dibynadwy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presennol</a:t>
            </a:r>
            <a:r>
              <a:rPr lang="en-GB" dirty="0"/>
              <a:t> 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hawdd</a:t>
            </a:r>
            <a:r>
              <a:rPr lang="en-GB" dirty="0"/>
              <a:t> </a:t>
            </a:r>
            <a:r>
              <a:rPr lang="en-GB" dirty="0" err="1"/>
              <a:t>lleoli</a:t>
            </a:r>
            <a:r>
              <a:rPr lang="en-GB" dirty="0"/>
              <a:t> </a:t>
            </a:r>
            <a:r>
              <a:rPr lang="en-GB" dirty="0" err="1"/>
              <a:t>ffotograffau</a:t>
            </a:r>
            <a:r>
              <a:rPr lang="en-GB" dirty="0"/>
              <a:t> </a:t>
            </a:r>
            <a:r>
              <a:rPr lang="en-GB" dirty="0" err="1"/>
              <a:t>hanesyddol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ddaear</a:t>
            </a:r>
            <a:r>
              <a:rPr lang="en-GB" dirty="0"/>
              <a:t> 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y map 1:50,000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amrywiadau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nefnydd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mathau</a:t>
            </a:r>
            <a:r>
              <a:rPr lang="en-GB" dirty="0"/>
              <a:t> o </a:t>
            </a:r>
            <a:r>
              <a:rPr lang="en-GB" dirty="0" err="1"/>
              <a:t>lystyfiant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308000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Arfordiroedd</a:t>
            </a:r>
            <a:r>
              <a:rPr lang="en-GB" dirty="0"/>
              <a:t>: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cryfderau</a:t>
            </a:r>
            <a:r>
              <a:rPr lang="en-GB" dirty="0"/>
              <a:t> a </a:t>
            </a:r>
            <a:r>
              <a:rPr lang="en-GB" dirty="0" err="1"/>
              <a:t>chyfyngiadau</a:t>
            </a:r>
            <a:r>
              <a:rPr lang="en-GB" dirty="0"/>
              <a:t>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/>
              <a:t>lloeren</a:t>
            </a:r>
            <a:r>
              <a:rPr lang="en-GB" dirty="0"/>
              <a:t>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9404" r="23212" b="3521"/>
          <a:stretch/>
        </p:blipFill>
        <p:spPr bwMode="auto">
          <a:xfrm>
            <a:off x="755576" y="1988840"/>
            <a:ext cx="4680520" cy="39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1996"/>
            <a:ext cx="7778825" cy="698732"/>
          </a:xfrm>
          <a:solidFill>
            <a:schemeClr val="bg1"/>
          </a:solidFill>
        </p:spPr>
        <p:txBody>
          <a:bodyPr/>
          <a:lstStyle/>
          <a:p>
            <a:r>
              <a:rPr lang="en-GB" dirty="0" err="1"/>
              <a:t>Gwerthuso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: </a:t>
            </a:r>
            <a:r>
              <a:rPr lang="en-GB" dirty="0" err="1"/>
              <a:t>twristiaeth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38" y="1124744"/>
            <a:ext cx="3090672" cy="576262"/>
          </a:xfrm>
        </p:spPr>
        <p:txBody>
          <a:bodyPr/>
          <a:lstStyle/>
          <a:p>
            <a:r>
              <a:rPr lang="en-GB" dirty="0" err="1"/>
              <a:t>Cryfderau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8" y="1845022"/>
            <a:ext cx="3493367" cy="3304117"/>
          </a:xfrm>
        </p:spPr>
        <p:txBody>
          <a:bodyPr/>
          <a:lstStyle/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holiadur</a:t>
            </a:r>
            <a:r>
              <a:rPr lang="en-GB" dirty="0"/>
              <a:t> </a:t>
            </a:r>
            <a:r>
              <a:rPr lang="en-GB" dirty="0" err="1"/>
              <a:t>gyfuniad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o </a:t>
            </a:r>
            <a:r>
              <a:rPr lang="en-GB" dirty="0" err="1"/>
              <a:t>gwestiynau</a:t>
            </a:r>
            <a:r>
              <a:rPr lang="en-GB" dirty="0"/>
              <a:t> </a:t>
            </a:r>
            <a:r>
              <a:rPr lang="en-GB" dirty="0" err="1"/>
              <a:t>agored</a:t>
            </a:r>
            <a:r>
              <a:rPr lang="en-GB" dirty="0"/>
              <a:t> a </a:t>
            </a:r>
            <a:r>
              <a:rPr lang="en-GB" dirty="0" err="1"/>
              <a:t>chaeëdig</a:t>
            </a:r>
            <a:r>
              <a:rPr lang="en-GB" dirty="0"/>
              <a:t> </a:t>
            </a:r>
          </a:p>
          <a:p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 (100) o </a:t>
            </a:r>
            <a:r>
              <a:rPr lang="en-GB" dirty="0" err="1"/>
              <a:t>holiaduron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cwblhau</a:t>
            </a:r>
            <a:r>
              <a:rPr lang="en-GB" dirty="0"/>
              <a:t> </a:t>
            </a:r>
          </a:p>
          <a:p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ffotograffau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tynnu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gydol</a:t>
            </a:r>
            <a:r>
              <a:rPr lang="en-GB" dirty="0"/>
              <a:t> y </a:t>
            </a:r>
            <a:r>
              <a:rPr lang="en-GB" dirty="0" err="1"/>
              <a:t>dydd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 </a:t>
            </a:r>
            <a:r>
              <a:rPr lang="en-GB" dirty="0" err="1"/>
              <a:t>nodi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02967" y="1138573"/>
            <a:ext cx="3090672" cy="576262"/>
          </a:xfrm>
        </p:spPr>
        <p:txBody>
          <a:bodyPr/>
          <a:lstStyle/>
          <a:p>
            <a:r>
              <a:rPr lang="en-GB" dirty="0" err="1"/>
              <a:t>Cyfyngiadau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2966" y="1845022"/>
            <a:ext cx="3781401" cy="3304117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mwyafrif</a:t>
            </a:r>
            <a:r>
              <a:rPr lang="en-GB" dirty="0"/>
              <a:t> o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atebodd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holiadur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oedrannus</a:t>
            </a:r>
            <a:r>
              <a:rPr lang="en-GB" dirty="0"/>
              <a:t> –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adlewyrchu’r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</a:t>
            </a:r>
            <a:endParaRPr lang="en-GB" dirty="0"/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 o </a:t>
            </a:r>
            <a:r>
              <a:rPr lang="en-GB" dirty="0" err="1"/>
              <a:t>atebwyr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o un </a:t>
            </a:r>
            <a:r>
              <a:rPr lang="en-GB" dirty="0" err="1"/>
              <a:t>grŵp</a:t>
            </a:r>
            <a:r>
              <a:rPr lang="en-GB" dirty="0"/>
              <a:t> o </a:t>
            </a:r>
            <a:r>
              <a:rPr lang="en-GB" dirty="0" err="1"/>
              <a:t>deithwyr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bws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gogwydd</a:t>
            </a:r>
            <a:r>
              <a:rPr lang="en-GB" dirty="0"/>
              <a:t> </a:t>
            </a:r>
          </a:p>
          <a:p>
            <a:r>
              <a:rPr lang="en-GB" dirty="0" err="1"/>
              <a:t>Cafodd</a:t>
            </a:r>
            <a:r>
              <a:rPr lang="en-GB" dirty="0"/>
              <a:t> y </a:t>
            </a:r>
            <a:r>
              <a:rPr lang="en-GB" dirty="0" err="1"/>
              <a:t>gwaith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ganolbwyntio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un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unig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5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716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Ymholiad Gwaith Maes TGAU</vt:lpstr>
      <vt:lpstr>PowerPoint Presentation</vt:lpstr>
      <vt:lpstr>Sut mae gwerthuso’r broses ymholi?</vt:lpstr>
      <vt:lpstr>Sut mae gwerthuso’r broses ymholi?</vt:lpstr>
      <vt:lpstr>Gwerthuso casglu data</vt:lpstr>
      <vt:lpstr>Gwerthuso data cynradd: arfordiroedd</vt:lpstr>
      <vt:lpstr>Gwerthuso data eilaidd: arfordiroedd</vt:lpstr>
      <vt:lpstr>Arfordiroedd: beth yw cryfderau a chyfyngiadau lluniau lloeren? </vt:lpstr>
      <vt:lpstr>Gwerthuso data cynradd: twristiaeth</vt:lpstr>
      <vt:lpstr>Gwerthuso data eilaidd: twristiaeth</vt:lpstr>
      <vt:lpstr>Twristiaeth: beth yw cryfderau a chyfyngiadau lluniau hanesyddol?</vt:lpstr>
      <vt:lpstr>Gwerthuso eich casgliad</vt:lpstr>
      <vt:lpstr> Nawr edrychwch!</vt:lpstr>
      <vt:lpstr>Nawr rhowch gynnig arni!</vt:lpstr>
      <vt:lpstr>Meini prawf dewisedig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103</cp:revision>
  <dcterms:created xsi:type="dcterms:W3CDTF">2016-11-04T18:44:52Z</dcterms:created>
  <dcterms:modified xsi:type="dcterms:W3CDTF">2017-05-30T16:19:57Z</dcterms:modified>
</cp:coreProperties>
</file>