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346" r:id="rId3"/>
    <p:sldId id="344" r:id="rId4"/>
    <p:sldId id="345" r:id="rId5"/>
    <p:sldId id="337" r:id="rId6"/>
    <p:sldId id="336" r:id="rId7"/>
    <p:sldId id="339" r:id="rId8"/>
    <p:sldId id="341" r:id="rId9"/>
    <p:sldId id="338" r:id="rId10"/>
    <p:sldId id="340" r:id="rId11"/>
    <p:sldId id="342" r:id="rId12"/>
    <p:sldId id="343" r:id="rId13"/>
    <p:sldId id="325" r:id="rId14"/>
    <p:sldId id="326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t bond" initials="j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9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BCF0C-E0CE-4816-9EFD-79BF1A45C7C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EFE850-00CB-4D84-A0AC-CCE87A94DC71}">
      <dgm:prSet phldrT="[Text]" custT="1"/>
      <dgm:spPr/>
      <dgm:t>
        <a:bodyPr/>
        <a:lstStyle/>
        <a:p>
          <a:r>
            <a:rPr lang="en-GB" sz="2000" dirty="0" smtClean="0"/>
            <a:t>Ask </a:t>
          </a:r>
          <a:r>
            <a:rPr lang="en-GB" sz="2000" dirty="0"/>
            <a:t>questions</a:t>
          </a:r>
        </a:p>
      </dgm:t>
    </dgm:pt>
    <dgm:pt modelId="{D0864015-ABDD-480F-9870-D6713D99352E}" type="parTrans" cxnId="{FBD0284E-28C4-458A-84D8-5E36E39E7F6A}">
      <dgm:prSet/>
      <dgm:spPr/>
      <dgm:t>
        <a:bodyPr/>
        <a:lstStyle/>
        <a:p>
          <a:endParaRPr lang="en-GB"/>
        </a:p>
      </dgm:t>
    </dgm:pt>
    <dgm:pt modelId="{1D94B371-F566-463A-85CC-87B987507294}" type="sibTrans" cxnId="{FBD0284E-28C4-458A-84D8-5E36E39E7F6A}">
      <dgm:prSet/>
      <dgm:spPr/>
      <dgm:t>
        <a:bodyPr/>
        <a:lstStyle/>
        <a:p>
          <a:endParaRPr lang="en-GB"/>
        </a:p>
      </dgm:t>
    </dgm:pt>
    <dgm:pt modelId="{460A4A4C-917B-45BA-BC0D-2E5B9AC41DE6}">
      <dgm:prSet phldrT="[Text]" custT="1"/>
      <dgm:spPr/>
      <dgm:t>
        <a:bodyPr/>
        <a:lstStyle/>
        <a:p>
          <a:r>
            <a:rPr lang="en-GB" sz="2000" dirty="0" smtClean="0"/>
            <a:t>Collect </a:t>
          </a:r>
          <a:r>
            <a:rPr lang="en-GB" sz="2000" dirty="0"/>
            <a:t>data</a:t>
          </a:r>
        </a:p>
      </dgm:t>
    </dgm:pt>
    <dgm:pt modelId="{B4AC8CE1-572A-43C1-9D48-6FB2E99930AC}" type="parTrans" cxnId="{1BA3471A-F77A-4E01-A8C3-42DECEC58BC6}">
      <dgm:prSet/>
      <dgm:spPr/>
      <dgm:t>
        <a:bodyPr/>
        <a:lstStyle/>
        <a:p>
          <a:endParaRPr lang="en-GB"/>
        </a:p>
      </dgm:t>
    </dgm:pt>
    <dgm:pt modelId="{9D8196F3-6EE0-4DC0-A3AB-12DE916551EF}" type="sibTrans" cxnId="{1BA3471A-F77A-4E01-A8C3-42DECEC58BC6}">
      <dgm:prSet/>
      <dgm:spPr/>
      <dgm:t>
        <a:bodyPr/>
        <a:lstStyle/>
        <a:p>
          <a:endParaRPr lang="en-GB"/>
        </a:p>
      </dgm:t>
    </dgm:pt>
    <dgm:pt modelId="{755D5700-48D1-43C5-9927-F33E86F1EDF5}">
      <dgm:prSet phldrT="[Text]" custT="1"/>
      <dgm:spPr/>
      <dgm:t>
        <a:bodyPr/>
        <a:lstStyle/>
        <a:p>
          <a:r>
            <a:rPr lang="en-GB" sz="2000" dirty="0" smtClean="0"/>
            <a:t>Process </a:t>
          </a:r>
          <a:r>
            <a:rPr lang="en-GB" sz="2000" dirty="0"/>
            <a:t>&amp; present data</a:t>
          </a:r>
        </a:p>
      </dgm:t>
    </dgm:pt>
    <dgm:pt modelId="{7FFE2BC6-14A9-457C-931C-E2FFFF23E557}" type="parTrans" cxnId="{9DE34D6A-9274-41AF-AE25-4383812437F4}">
      <dgm:prSet/>
      <dgm:spPr/>
      <dgm:t>
        <a:bodyPr/>
        <a:lstStyle/>
        <a:p>
          <a:endParaRPr lang="en-GB"/>
        </a:p>
      </dgm:t>
    </dgm:pt>
    <dgm:pt modelId="{F4D4B2B5-1334-417D-94E6-C752E23A0274}" type="sibTrans" cxnId="{9DE34D6A-9274-41AF-AE25-4383812437F4}">
      <dgm:prSet/>
      <dgm:spPr/>
      <dgm:t>
        <a:bodyPr/>
        <a:lstStyle/>
        <a:p>
          <a:endParaRPr lang="en-GB"/>
        </a:p>
      </dgm:t>
    </dgm:pt>
    <dgm:pt modelId="{1322D501-8E41-44E9-AD53-A20EDBAB530B}">
      <dgm:prSet phldrT="[Text]" custT="1"/>
      <dgm:spPr/>
      <dgm:t>
        <a:bodyPr/>
        <a:lstStyle/>
        <a:p>
          <a:r>
            <a:rPr lang="en-GB" sz="2000" dirty="0" smtClean="0"/>
            <a:t>Draw </a:t>
          </a:r>
          <a:r>
            <a:rPr lang="en-GB" sz="2000" dirty="0"/>
            <a:t>conclusions</a:t>
          </a:r>
        </a:p>
      </dgm:t>
    </dgm:pt>
    <dgm:pt modelId="{0BE56B96-CB8B-486E-872B-AC3423288795}" type="parTrans" cxnId="{97AE37E7-D3D7-48FB-8297-14C06659E863}">
      <dgm:prSet/>
      <dgm:spPr/>
      <dgm:t>
        <a:bodyPr/>
        <a:lstStyle/>
        <a:p>
          <a:endParaRPr lang="en-GB"/>
        </a:p>
      </dgm:t>
    </dgm:pt>
    <dgm:pt modelId="{AFF2F518-19A6-4445-910F-56C46B23D236}" type="sibTrans" cxnId="{97AE37E7-D3D7-48FB-8297-14C06659E863}">
      <dgm:prSet/>
      <dgm:spPr/>
      <dgm:t>
        <a:bodyPr/>
        <a:lstStyle/>
        <a:p>
          <a:endParaRPr lang="en-GB"/>
        </a:p>
      </dgm:t>
    </dgm:pt>
    <dgm:pt modelId="{8CBE956E-5609-4715-8D33-BE0AE2B4A413}">
      <dgm:prSet custT="1"/>
      <dgm:spPr>
        <a:solidFill>
          <a:srgbClr val="C00000"/>
        </a:solidFill>
      </dgm:spPr>
      <dgm:t>
        <a:bodyPr/>
        <a:lstStyle/>
        <a:p>
          <a:r>
            <a:rPr lang="en-GB" sz="2000" dirty="0" smtClean="0"/>
            <a:t>Evaluate the process</a:t>
          </a:r>
          <a:endParaRPr lang="en-GB" sz="2000" dirty="0"/>
        </a:p>
      </dgm:t>
    </dgm:pt>
    <dgm:pt modelId="{9A1F5F27-7D14-43D6-B256-F52F185F93AD}" type="parTrans" cxnId="{2667F573-7ACD-40B8-ADFA-30791B0F5B32}">
      <dgm:prSet/>
      <dgm:spPr/>
      <dgm:t>
        <a:bodyPr/>
        <a:lstStyle/>
        <a:p>
          <a:endParaRPr lang="en-GB"/>
        </a:p>
      </dgm:t>
    </dgm:pt>
    <dgm:pt modelId="{A956D613-26B2-4359-B815-F042744D8AD2}" type="sibTrans" cxnId="{2667F573-7ACD-40B8-ADFA-30791B0F5B32}">
      <dgm:prSet/>
      <dgm:spPr/>
      <dgm:t>
        <a:bodyPr/>
        <a:lstStyle/>
        <a:p>
          <a:endParaRPr lang="en-GB"/>
        </a:p>
      </dgm:t>
    </dgm:pt>
    <dgm:pt modelId="{814CFDFC-262A-4243-8C23-3031943BBFB6}">
      <dgm:prSet custT="1"/>
      <dgm:spPr/>
      <dgm:t>
        <a:bodyPr/>
        <a:lstStyle/>
        <a:p>
          <a:r>
            <a:rPr lang="en-GB" sz="1800" dirty="0" smtClean="0">
              <a:solidFill>
                <a:schemeClr val="bg1"/>
              </a:solidFill>
            </a:rPr>
            <a:t>Analysis and application of wider understanding</a:t>
          </a:r>
          <a:endParaRPr lang="en-GB" sz="1800" dirty="0">
            <a:solidFill>
              <a:schemeClr val="bg1"/>
            </a:solidFill>
          </a:endParaRPr>
        </a:p>
      </dgm:t>
    </dgm:pt>
    <dgm:pt modelId="{3759CDDB-48CE-4734-BBCB-110D087B0B1F}" type="parTrans" cxnId="{C2B7F006-3628-4B42-8D69-998F6C1CAF76}">
      <dgm:prSet/>
      <dgm:spPr/>
      <dgm:t>
        <a:bodyPr/>
        <a:lstStyle/>
        <a:p>
          <a:endParaRPr lang="en-GB"/>
        </a:p>
      </dgm:t>
    </dgm:pt>
    <dgm:pt modelId="{9BBE018E-989B-4345-BBC9-24AF1336B27E}" type="sibTrans" cxnId="{C2B7F006-3628-4B42-8D69-998F6C1CAF76}">
      <dgm:prSet/>
      <dgm:spPr/>
      <dgm:t>
        <a:bodyPr/>
        <a:lstStyle/>
        <a:p>
          <a:endParaRPr lang="en-GB"/>
        </a:p>
      </dgm:t>
    </dgm:pt>
    <dgm:pt modelId="{771394E3-122C-4E8D-9BDF-DC77E087BBB6}" type="pres">
      <dgm:prSet presAssocID="{10CBCF0C-E0CE-4816-9EFD-79BF1A45C7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7FFEEEE-1C89-40B9-8FF2-D476697323C9}" type="pres">
      <dgm:prSet presAssocID="{94EFE850-00CB-4D84-A0AC-CCE87A94DC71}" presName="node" presStyleLbl="node1" presStyleIdx="0" presStyleCnt="6" custScaleX="1222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14550E-2F74-44DC-98FE-190D8000F1F7}" type="pres">
      <dgm:prSet presAssocID="{94EFE850-00CB-4D84-A0AC-CCE87A94DC71}" presName="spNode" presStyleCnt="0"/>
      <dgm:spPr/>
    </dgm:pt>
    <dgm:pt modelId="{729AC451-7135-4E5E-A8E5-61F584175292}" type="pres">
      <dgm:prSet presAssocID="{1D94B371-F566-463A-85CC-87B987507294}" presName="sibTrans" presStyleLbl="sibTrans1D1" presStyleIdx="0" presStyleCnt="6"/>
      <dgm:spPr/>
      <dgm:t>
        <a:bodyPr/>
        <a:lstStyle/>
        <a:p>
          <a:endParaRPr lang="en-GB"/>
        </a:p>
      </dgm:t>
    </dgm:pt>
    <dgm:pt modelId="{D11F0DF4-73CE-4A71-A405-93981F51BA62}" type="pres">
      <dgm:prSet presAssocID="{460A4A4C-917B-45BA-BC0D-2E5B9AC41DE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AB066A-2465-4D90-A971-63C6A0BA8D39}" type="pres">
      <dgm:prSet presAssocID="{460A4A4C-917B-45BA-BC0D-2E5B9AC41DE6}" presName="spNode" presStyleCnt="0"/>
      <dgm:spPr/>
    </dgm:pt>
    <dgm:pt modelId="{C40B7444-EF56-4499-863A-1E94CDE436F0}" type="pres">
      <dgm:prSet presAssocID="{9D8196F3-6EE0-4DC0-A3AB-12DE916551EF}" presName="sibTrans" presStyleLbl="sibTrans1D1" presStyleIdx="1" presStyleCnt="6"/>
      <dgm:spPr/>
      <dgm:t>
        <a:bodyPr/>
        <a:lstStyle/>
        <a:p>
          <a:endParaRPr lang="en-GB"/>
        </a:p>
      </dgm:t>
    </dgm:pt>
    <dgm:pt modelId="{22F9E0D4-4AE6-439E-B532-2FF4F06CE918}" type="pres">
      <dgm:prSet presAssocID="{755D5700-48D1-43C5-9927-F33E86F1EDF5}" presName="node" presStyleLbl="node1" presStyleIdx="2" presStyleCnt="6" custScaleX="144630" custRadScaleRad="100143" custRadScaleInc="-623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DFB8C0-DC9A-496F-BE99-6A3C04F8AC57}" type="pres">
      <dgm:prSet presAssocID="{755D5700-48D1-43C5-9927-F33E86F1EDF5}" presName="spNode" presStyleCnt="0"/>
      <dgm:spPr/>
    </dgm:pt>
    <dgm:pt modelId="{C617B9DE-F283-4306-9A94-93AB7F71241E}" type="pres">
      <dgm:prSet presAssocID="{F4D4B2B5-1334-417D-94E6-C752E23A0274}" presName="sibTrans" presStyleLbl="sibTrans1D1" presStyleIdx="2" presStyleCnt="6"/>
      <dgm:spPr/>
      <dgm:t>
        <a:bodyPr/>
        <a:lstStyle/>
        <a:p>
          <a:endParaRPr lang="en-GB"/>
        </a:p>
      </dgm:t>
    </dgm:pt>
    <dgm:pt modelId="{F1B59174-BB7F-4280-8370-C92BCE8FC49B}" type="pres">
      <dgm:prSet presAssocID="{814CFDFC-262A-4243-8C23-3031943BBFB6}" presName="node" presStyleLbl="node1" presStyleIdx="3" presStyleCnt="6" custScaleX="163837" custScaleY="118731" custRadScaleRad="98641" custRadScaleInc="-1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DE00D5-1325-4AD9-8C57-B40729155FE6}" type="pres">
      <dgm:prSet presAssocID="{814CFDFC-262A-4243-8C23-3031943BBFB6}" presName="spNode" presStyleCnt="0"/>
      <dgm:spPr/>
    </dgm:pt>
    <dgm:pt modelId="{7C67BFB3-92CC-4943-8E4E-3E26A69B70C3}" type="pres">
      <dgm:prSet presAssocID="{9BBE018E-989B-4345-BBC9-24AF1336B27E}" presName="sibTrans" presStyleLbl="sibTrans1D1" presStyleIdx="3" presStyleCnt="6"/>
      <dgm:spPr/>
      <dgm:t>
        <a:bodyPr/>
        <a:lstStyle/>
        <a:p>
          <a:endParaRPr lang="en-GB"/>
        </a:p>
      </dgm:t>
    </dgm:pt>
    <dgm:pt modelId="{52C1999B-37CC-4D8D-8F42-3B1FFA631B08}" type="pres">
      <dgm:prSet presAssocID="{1322D501-8E41-44E9-AD53-A20EDBAB530B}" presName="node" presStyleLbl="node1" presStyleIdx="4" presStyleCnt="6" custScaleX="151864" custRadScaleRad="100811" custRadScaleInc="506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5051B8-F477-45E6-BF0C-49CF8F56881B}" type="pres">
      <dgm:prSet presAssocID="{1322D501-8E41-44E9-AD53-A20EDBAB530B}" presName="spNode" presStyleCnt="0"/>
      <dgm:spPr/>
    </dgm:pt>
    <dgm:pt modelId="{9A7FBC27-79E0-4963-8A55-9FEEAFC98D40}" type="pres">
      <dgm:prSet presAssocID="{AFF2F518-19A6-4445-910F-56C46B23D236}" presName="sibTrans" presStyleLbl="sibTrans1D1" presStyleIdx="4" presStyleCnt="6"/>
      <dgm:spPr/>
      <dgm:t>
        <a:bodyPr/>
        <a:lstStyle/>
        <a:p>
          <a:endParaRPr lang="en-GB"/>
        </a:p>
      </dgm:t>
    </dgm:pt>
    <dgm:pt modelId="{63B43598-80A3-4230-9059-7FF6ABAAA655}" type="pres">
      <dgm:prSet presAssocID="{8CBE956E-5609-4715-8D33-BE0AE2B4A413}" presName="node" presStyleLbl="node1" presStyleIdx="5" presStyleCnt="6" custScaleX="1500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83D303-29E0-4FFC-A963-627236F789EE}" type="pres">
      <dgm:prSet presAssocID="{8CBE956E-5609-4715-8D33-BE0AE2B4A413}" presName="spNode" presStyleCnt="0"/>
      <dgm:spPr/>
    </dgm:pt>
    <dgm:pt modelId="{312A0A7B-3F72-411F-82C4-930CFE90F186}" type="pres">
      <dgm:prSet presAssocID="{A956D613-26B2-4359-B815-F042744D8AD2}" presName="sibTrans" presStyleLbl="sibTrans1D1" presStyleIdx="5" presStyleCnt="6"/>
      <dgm:spPr/>
      <dgm:t>
        <a:bodyPr/>
        <a:lstStyle/>
        <a:p>
          <a:endParaRPr lang="en-GB"/>
        </a:p>
      </dgm:t>
    </dgm:pt>
  </dgm:ptLst>
  <dgm:cxnLst>
    <dgm:cxn modelId="{BA2A12EE-179E-441C-84D3-DAA74FA1F398}" type="presOf" srcId="{1D94B371-F566-463A-85CC-87B987507294}" destId="{729AC451-7135-4E5E-A8E5-61F584175292}" srcOrd="0" destOrd="0" presId="urn:microsoft.com/office/officeart/2005/8/layout/cycle5"/>
    <dgm:cxn modelId="{A831A1BA-315E-4BF5-95A0-1CC99CA99C96}" type="presOf" srcId="{460A4A4C-917B-45BA-BC0D-2E5B9AC41DE6}" destId="{D11F0DF4-73CE-4A71-A405-93981F51BA62}" srcOrd="0" destOrd="0" presId="urn:microsoft.com/office/officeart/2005/8/layout/cycle5"/>
    <dgm:cxn modelId="{1BA3471A-F77A-4E01-A8C3-42DECEC58BC6}" srcId="{10CBCF0C-E0CE-4816-9EFD-79BF1A45C7CA}" destId="{460A4A4C-917B-45BA-BC0D-2E5B9AC41DE6}" srcOrd="1" destOrd="0" parTransId="{B4AC8CE1-572A-43C1-9D48-6FB2E99930AC}" sibTransId="{9D8196F3-6EE0-4DC0-A3AB-12DE916551EF}"/>
    <dgm:cxn modelId="{595ED028-B4B7-4329-81E5-B4139CB50872}" type="presOf" srcId="{9BBE018E-989B-4345-BBC9-24AF1336B27E}" destId="{7C67BFB3-92CC-4943-8E4E-3E26A69B70C3}" srcOrd="0" destOrd="0" presId="urn:microsoft.com/office/officeart/2005/8/layout/cycle5"/>
    <dgm:cxn modelId="{D4FE36CE-7E8D-4B1A-841A-1D3F9B74CD80}" type="presOf" srcId="{8CBE956E-5609-4715-8D33-BE0AE2B4A413}" destId="{63B43598-80A3-4230-9059-7FF6ABAAA655}" srcOrd="0" destOrd="0" presId="urn:microsoft.com/office/officeart/2005/8/layout/cycle5"/>
    <dgm:cxn modelId="{FBD0284E-28C4-458A-84D8-5E36E39E7F6A}" srcId="{10CBCF0C-E0CE-4816-9EFD-79BF1A45C7CA}" destId="{94EFE850-00CB-4D84-A0AC-CCE87A94DC71}" srcOrd="0" destOrd="0" parTransId="{D0864015-ABDD-480F-9870-D6713D99352E}" sibTransId="{1D94B371-F566-463A-85CC-87B987507294}"/>
    <dgm:cxn modelId="{B26EE839-8C93-4187-966F-472E31936FCB}" type="presOf" srcId="{814CFDFC-262A-4243-8C23-3031943BBFB6}" destId="{F1B59174-BB7F-4280-8370-C92BCE8FC49B}" srcOrd="0" destOrd="0" presId="urn:microsoft.com/office/officeart/2005/8/layout/cycle5"/>
    <dgm:cxn modelId="{6E08BB30-0B61-4467-B376-2A8937B94D76}" type="presOf" srcId="{F4D4B2B5-1334-417D-94E6-C752E23A0274}" destId="{C617B9DE-F283-4306-9A94-93AB7F71241E}" srcOrd="0" destOrd="0" presId="urn:microsoft.com/office/officeart/2005/8/layout/cycle5"/>
    <dgm:cxn modelId="{38573495-C971-438F-8D23-F2D8DB9FB3D9}" type="presOf" srcId="{10CBCF0C-E0CE-4816-9EFD-79BF1A45C7CA}" destId="{771394E3-122C-4E8D-9BDF-DC77E087BBB6}" srcOrd="0" destOrd="0" presId="urn:microsoft.com/office/officeart/2005/8/layout/cycle5"/>
    <dgm:cxn modelId="{95E74E70-ABF9-4B9A-A4B0-52F192120B5E}" type="presOf" srcId="{AFF2F518-19A6-4445-910F-56C46B23D236}" destId="{9A7FBC27-79E0-4963-8A55-9FEEAFC98D40}" srcOrd="0" destOrd="0" presId="urn:microsoft.com/office/officeart/2005/8/layout/cycle5"/>
    <dgm:cxn modelId="{9DE34D6A-9274-41AF-AE25-4383812437F4}" srcId="{10CBCF0C-E0CE-4816-9EFD-79BF1A45C7CA}" destId="{755D5700-48D1-43C5-9927-F33E86F1EDF5}" srcOrd="2" destOrd="0" parTransId="{7FFE2BC6-14A9-457C-931C-E2FFFF23E557}" sibTransId="{F4D4B2B5-1334-417D-94E6-C752E23A0274}"/>
    <dgm:cxn modelId="{2667F573-7ACD-40B8-ADFA-30791B0F5B32}" srcId="{10CBCF0C-E0CE-4816-9EFD-79BF1A45C7CA}" destId="{8CBE956E-5609-4715-8D33-BE0AE2B4A413}" srcOrd="5" destOrd="0" parTransId="{9A1F5F27-7D14-43D6-B256-F52F185F93AD}" sibTransId="{A956D613-26B2-4359-B815-F042744D8AD2}"/>
    <dgm:cxn modelId="{F32FD5F0-C8C2-4C3B-B2E0-BD4D4662FF4C}" type="presOf" srcId="{755D5700-48D1-43C5-9927-F33E86F1EDF5}" destId="{22F9E0D4-4AE6-439E-B532-2FF4F06CE918}" srcOrd="0" destOrd="0" presId="urn:microsoft.com/office/officeart/2005/8/layout/cycle5"/>
    <dgm:cxn modelId="{DC2FDEA2-601E-4009-BD49-D2DF71B3E1F0}" type="presOf" srcId="{A956D613-26B2-4359-B815-F042744D8AD2}" destId="{312A0A7B-3F72-411F-82C4-930CFE90F186}" srcOrd="0" destOrd="0" presId="urn:microsoft.com/office/officeart/2005/8/layout/cycle5"/>
    <dgm:cxn modelId="{C2B7F006-3628-4B42-8D69-998F6C1CAF76}" srcId="{10CBCF0C-E0CE-4816-9EFD-79BF1A45C7CA}" destId="{814CFDFC-262A-4243-8C23-3031943BBFB6}" srcOrd="3" destOrd="0" parTransId="{3759CDDB-48CE-4734-BBCB-110D087B0B1F}" sibTransId="{9BBE018E-989B-4345-BBC9-24AF1336B27E}"/>
    <dgm:cxn modelId="{73CB4DAC-96E5-4C21-9812-12D95E525EF2}" type="presOf" srcId="{94EFE850-00CB-4D84-A0AC-CCE87A94DC71}" destId="{17FFEEEE-1C89-40B9-8FF2-D476697323C9}" srcOrd="0" destOrd="0" presId="urn:microsoft.com/office/officeart/2005/8/layout/cycle5"/>
    <dgm:cxn modelId="{97AE37E7-D3D7-48FB-8297-14C06659E863}" srcId="{10CBCF0C-E0CE-4816-9EFD-79BF1A45C7CA}" destId="{1322D501-8E41-44E9-AD53-A20EDBAB530B}" srcOrd="4" destOrd="0" parTransId="{0BE56B96-CB8B-486E-872B-AC3423288795}" sibTransId="{AFF2F518-19A6-4445-910F-56C46B23D236}"/>
    <dgm:cxn modelId="{5D758440-408C-44C5-A960-D91B371F1447}" type="presOf" srcId="{9D8196F3-6EE0-4DC0-A3AB-12DE916551EF}" destId="{C40B7444-EF56-4499-863A-1E94CDE436F0}" srcOrd="0" destOrd="0" presId="urn:microsoft.com/office/officeart/2005/8/layout/cycle5"/>
    <dgm:cxn modelId="{D7A25A84-F9C7-46D0-95F3-1B33EB9CA9F3}" type="presOf" srcId="{1322D501-8E41-44E9-AD53-A20EDBAB530B}" destId="{52C1999B-37CC-4D8D-8F42-3B1FFA631B08}" srcOrd="0" destOrd="0" presId="urn:microsoft.com/office/officeart/2005/8/layout/cycle5"/>
    <dgm:cxn modelId="{4506D70E-F0D7-4A2C-B390-193759B77238}" type="presParOf" srcId="{771394E3-122C-4E8D-9BDF-DC77E087BBB6}" destId="{17FFEEEE-1C89-40B9-8FF2-D476697323C9}" srcOrd="0" destOrd="0" presId="urn:microsoft.com/office/officeart/2005/8/layout/cycle5"/>
    <dgm:cxn modelId="{C332A52F-84EA-4328-9CCF-64CA69087666}" type="presParOf" srcId="{771394E3-122C-4E8D-9BDF-DC77E087BBB6}" destId="{AD14550E-2F74-44DC-98FE-190D8000F1F7}" srcOrd="1" destOrd="0" presId="urn:microsoft.com/office/officeart/2005/8/layout/cycle5"/>
    <dgm:cxn modelId="{78FE88E3-DEB6-4990-AAB7-D20B245F19E3}" type="presParOf" srcId="{771394E3-122C-4E8D-9BDF-DC77E087BBB6}" destId="{729AC451-7135-4E5E-A8E5-61F584175292}" srcOrd="2" destOrd="0" presId="urn:microsoft.com/office/officeart/2005/8/layout/cycle5"/>
    <dgm:cxn modelId="{E5789F09-B8A6-44B5-86D3-30730C1980FE}" type="presParOf" srcId="{771394E3-122C-4E8D-9BDF-DC77E087BBB6}" destId="{D11F0DF4-73CE-4A71-A405-93981F51BA62}" srcOrd="3" destOrd="0" presId="urn:microsoft.com/office/officeart/2005/8/layout/cycle5"/>
    <dgm:cxn modelId="{7CDDBA8E-474F-4E09-9159-D1A9C6E07CE1}" type="presParOf" srcId="{771394E3-122C-4E8D-9BDF-DC77E087BBB6}" destId="{8FAB066A-2465-4D90-A971-63C6A0BA8D39}" srcOrd="4" destOrd="0" presId="urn:microsoft.com/office/officeart/2005/8/layout/cycle5"/>
    <dgm:cxn modelId="{51B942E6-E8BF-4091-ADE1-A43D0D246DB2}" type="presParOf" srcId="{771394E3-122C-4E8D-9BDF-DC77E087BBB6}" destId="{C40B7444-EF56-4499-863A-1E94CDE436F0}" srcOrd="5" destOrd="0" presId="urn:microsoft.com/office/officeart/2005/8/layout/cycle5"/>
    <dgm:cxn modelId="{F62394F4-DE58-4937-9EC6-3B8B102E623E}" type="presParOf" srcId="{771394E3-122C-4E8D-9BDF-DC77E087BBB6}" destId="{22F9E0D4-4AE6-439E-B532-2FF4F06CE918}" srcOrd="6" destOrd="0" presId="urn:microsoft.com/office/officeart/2005/8/layout/cycle5"/>
    <dgm:cxn modelId="{CDB9ED8E-60A8-4DD3-B04E-6B86C5FC0146}" type="presParOf" srcId="{771394E3-122C-4E8D-9BDF-DC77E087BBB6}" destId="{14DFB8C0-DC9A-496F-BE99-6A3C04F8AC57}" srcOrd="7" destOrd="0" presId="urn:microsoft.com/office/officeart/2005/8/layout/cycle5"/>
    <dgm:cxn modelId="{E5F51CB9-24F0-41E5-B883-A57C04ECA217}" type="presParOf" srcId="{771394E3-122C-4E8D-9BDF-DC77E087BBB6}" destId="{C617B9DE-F283-4306-9A94-93AB7F71241E}" srcOrd="8" destOrd="0" presId="urn:microsoft.com/office/officeart/2005/8/layout/cycle5"/>
    <dgm:cxn modelId="{C2626C70-CC4C-40F5-AD3F-3CAC78B83A7E}" type="presParOf" srcId="{771394E3-122C-4E8D-9BDF-DC77E087BBB6}" destId="{F1B59174-BB7F-4280-8370-C92BCE8FC49B}" srcOrd="9" destOrd="0" presId="urn:microsoft.com/office/officeart/2005/8/layout/cycle5"/>
    <dgm:cxn modelId="{E5537388-7857-4FF6-AD0F-39CEA9B1C41C}" type="presParOf" srcId="{771394E3-122C-4E8D-9BDF-DC77E087BBB6}" destId="{58DE00D5-1325-4AD9-8C57-B40729155FE6}" srcOrd="10" destOrd="0" presId="urn:microsoft.com/office/officeart/2005/8/layout/cycle5"/>
    <dgm:cxn modelId="{00792B2C-7788-4AEE-98A6-2090113FDD54}" type="presParOf" srcId="{771394E3-122C-4E8D-9BDF-DC77E087BBB6}" destId="{7C67BFB3-92CC-4943-8E4E-3E26A69B70C3}" srcOrd="11" destOrd="0" presId="urn:microsoft.com/office/officeart/2005/8/layout/cycle5"/>
    <dgm:cxn modelId="{40D13C98-4015-4C7B-8F33-E78DFE35AF81}" type="presParOf" srcId="{771394E3-122C-4E8D-9BDF-DC77E087BBB6}" destId="{52C1999B-37CC-4D8D-8F42-3B1FFA631B08}" srcOrd="12" destOrd="0" presId="urn:microsoft.com/office/officeart/2005/8/layout/cycle5"/>
    <dgm:cxn modelId="{DEC70682-E8C0-4797-BEB2-D8905568F199}" type="presParOf" srcId="{771394E3-122C-4E8D-9BDF-DC77E087BBB6}" destId="{0A5051B8-F477-45E6-BF0C-49CF8F56881B}" srcOrd="13" destOrd="0" presId="urn:microsoft.com/office/officeart/2005/8/layout/cycle5"/>
    <dgm:cxn modelId="{4BEA1A89-CA74-4936-B1BD-048E787D0209}" type="presParOf" srcId="{771394E3-122C-4E8D-9BDF-DC77E087BBB6}" destId="{9A7FBC27-79E0-4963-8A55-9FEEAFC98D40}" srcOrd="14" destOrd="0" presId="urn:microsoft.com/office/officeart/2005/8/layout/cycle5"/>
    <dgm:cxn modelId="{502C9CC5-C427-4719-8D8B-04178FEE6E88}" type="presParOf" srcId="{771394E3-122C-4E8D-9BDF-DC77E087BBB6}" destId="{63B43598-80A3-4230-9059-7FF6ABAAA655}" srcOrd="15" destOrd="0" presId="urn:microsoft.com/office/officeart/2005/8/layout/cycle5"/>
    <dgm:cxn modelId="{42643FD6-2E6E-4EA9-9153-A62065BC747B}" type="presParOf" srcId="{771394E3-122C-4E8D-9BDF-DC77E087BBB6}" destId="{1B83D303-29E0-4FFC-A963-627236F789EE}" srcOrd="16" destOrd="0" presId="urn:microsoft.com/office/officeart/2005/8/layout/cycle5"/>
    <dgm:cxn modelId="{5BFFA636-A0C9-4AEF-8DB4-34D6A4679DF4}" type="presParOf" srcId="{771394E3-122C-4E8D-9BDF-DC77E087BBB6}" destId="{312A0A7B-3F72-411F-82C4-930CFE90F186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FEEEE-1C89-40B9-8FF2-D476697323C9}">
      <dsp:nvSpPr>
        <dsp:cNvPr id="0" name=""/>
        <dsp:cNvSpPr/>
      </dsp:nvSpPr>
      <dsp:spPr>
        <a:xfrm>
          <a:off x="3250854" y="-42269"/>
          <a:ext cx="1758517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Ask </a:t>
          </a:r>
          <a:r>
            <a:rPr lang="en-GB" sz="2000" kern="1200" dirty="0"/>
            <a:t>questions</a:t>
          </a:r>
        </a:p>
      </dsp:txBody>
      <dsp:txXfrm>
        <a:off x="3296509" y="3386"/>
        <a:ext cx="1667207" cy="843934"/>
      </dsp:txXfrm>
    </dsp:sp>
    <dsp:sp modelId="{729AC451-7135-4E5E-A8E5-61F584175292}">
      <dsp:nvSpPr>
        <dsp:cNvPr id="0" name=""/>
        <dsp:cNvSpPr/>
      </dsp:nvSpPr>
      <dsp:spPr>
        <a:xfrm>
          <a:off x="1925969" y="425352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3228800" y="252649"/>
              </a:moveTo>
              <a:arcTo wR="2204144" hR="2204144" stAng="17862137" swAng="761701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F0DF4-73CE-4A71-A405-93981F51BA62}">
      <dsp:nvSpPr>
        <dsp:cNvPr id="0" name=""/>
        <dsp:cNvSpPr/>
      </dsp:nvSpPr>
      <dsp:spPr>
        <a:xfrm>
          <a:off x="5319539" y="1059802"/>
          <a:ext cx="1438836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Collect </a:t>
          </a:r>
          <a:r>
            <a:rPr lang="en-GB" sz="2000" kern="1200" dirty="0"/>
            <a:t>data</a:t>
          </a:r>
        </a:p>
      </dsp:txBody>
      <dsp:txXfrm>
        <a:off x="5365194" y="1105457"/>
        <a:ext cx="1347526" cy="843934"/>
      </dsp:txXfrm>
    </dsp:sp>
    <dsp:sp modelId="{C40B7444-EF56-4499-863A-1E94CDE436F0}">
      <dsp:nvSpPr>
        <dsp:cNvPr id="0" name=""/>
        <dsp:cNvSpPr/>
      </dsp:nvSpPr>
      <dsp:spPr>
        <a:xfrm>
          <a:off x="1928420" y="433450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4355209" y="1723346"/>
              </a:moveTo>
              <a:arcTo wR="2204144" hR="2204144" stAng="20844034" swAng="790860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9E0D4-4AE6-439E-B532-2FF4F06CE918}">
      <dsp:nvSpPr>
        <dsp:cNvPr id="0" name=""/>
        <dsp:cNvSpPr/>
      </dsp:nvSpPr>
      <dsp:spPr>
        <a:xfrm>
          <a:off x="5194301" y="2827053"/>
          <a:ext cx="2080989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Process </a:t>
          </a:r>
          <a:r>
            <a:rPr lang="en-GB" sz="2000" kern="1200" dirty="0"/>
            <a:t>&amp; present data</a:t>
          </a:r>
        </a:p>
      </dsp:txBody>
      <dsp:txXfrm>
        <a:off x="5239956" y="2872708"/>
        <a:ext cx="1989679" cy="843934"/>
      </dsp:txXfrm>
    </dsp:sp>
    <dsp:sp modelId="{C617B9DE-F283-4306-9A94-93AB7F71241E}">
      <dsp:nvSpPr>
        <dsp:cNvPr id="0" name=""/>
        <dsp:cNvSpPr/>
      </dsp:nvSpPr>
      <dsp:spPr>
        <a:xfrm>
          <a:off x="1967826" y="363927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3941380" y="3560705"/>
              </a:moveTo>
              <a:arcTo wR="2204144" hR="2204144" stAng="2279120" swAng="94564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59174-BB7F-4280-8370-C92BCE8FC49B}">
      <dsp:nvSpPr>
        <dsp:cNvPr id="0" name=""/>
        <dsp:cNvSpPr/>
      </dsp:nvSpPr>
      <dsp:spPr>
        <a:xfrm>
          <a:off x="2952327" y="4248473"/>
          <a:ext cx="2357347" cy="1110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bg1"/>
              </a:solidFill>
            </a:rPr>
            <a:t>Analysis and application of wider understanding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3006533" y="4302679"/>
        <a:ext cx="2248935" cy="1002012"/>
      </dsp:txXfrm>
    </dsp:sp>
    <dsp:sp modelId="{7C67BFB3-92CC-4943-8E4E-3E26A69B70C3}">
      <dsp:nvSpPr>
        <dsp:cNvPr id="0" name=""/>
        <dsp:cNvSpPr/>
      </dsp:nvSpPr>
      <dsp:spPr>
        <a:xfrm>
          <a:off x="1845647" y="341399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953142" y="4018874"/>
              </a:moveTo>
              <a:arcTo wR="2204144" hR="2204144" stAng="7474849" swAng="859626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1999B-37CC-4D8D-8F42-3B1FFA631B08}">
      <dsp:nvSpPr>
        <dsp:cNvPr id="0" name=""/>
        <dsp:cNvSpPr/>
      </dsp:nvSpPr>
      <dsp:spPr>
        <a:xfrm>
          <a:off x="947962" y="2917445"/>
          <a:ext cx="2185075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Draw </a:t>
          </a:r>
          <a:r>
            <a:rPr lang="en-GB" sz="2000" kern="1200" dirty="0"/>
            <a:t>conclusions</a:t>
          </a:r>
        </a:p>
      </dsp:txBody>
      <dsp:txXfrm>
        <a:off x="993617" y="2963100"/>
        <a:ext cx="2093765" cy="843934"/>
      </dsp:txXfrm>
    </dsp:sp>
    <dsp:sp modelId="{9A7FBC27-79E0-4963-8A55-9FEEAFC98D40}">
      <dsp:nvSpPr>
        <dsp:cNvPr id="0" name=""/>
        <dsp:cNvSpPr/>
      </dsp:nvSpPr>
      <dsp:spPr>
        <a:xfrm>
          <a:off x="1913019" y="466943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857" y="2265606"/>
              </a:moveTo>
              <a:arcTo wR="2204144" hR="2204144" stAng="10704125" swAng="87838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43598-80A3-4230-9059-7FF6ABAAA655}">
      <dsp:nvSpPr>
        <dsp:cNvPr id="0" name=""/>
        <dsp:cNvSpPr/>
      </dsp:nvSpPr>
      <dsp:spPr>
        <a:xfrm>
          <a:off x="1141838" y="1059802"/>
          <a:ext cx="2158859" cy="935244"/>
        </a:xfrm>
        <a:prstGeom prst="roundRect">
          <a:avLst/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Evaluate the process</a:t>
          </a:r>
          <a:endParaRPr lang="en-GB" sz="2000" kern="1200" dirty="0"/>
        </a:p>
      </dsp:txBody>
      <dsp:txXfrm>
        <a:off x="1187493" y="1105457"/>
        <a:ext cx="2067549" cy="843934"/>
      </dsp:txXfrm>
    </dsp:sp>
    <dsp:sp modelId="{312A0A7B-3F72-411F-82C4-930CFE90F186}">
      <dsp:nvSpPr>
        <dsp:cNvPr id="0" name=""/>
        <dsp:cNvSpPr/>
      </dsp:nvSpPr>
      <dsp:spPr>
        <a:xfrm>
          <a:off x="1925969" y="425352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775673" y="525536"/>
              </a:moveTo>
              <a:arcTo wR="2204144" hR="2204144" stAng="13776162" swAng="761701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65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6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9700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707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5577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613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438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1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23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0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47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3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41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97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15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21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6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Applied Fieldwork Enquiry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6. Evaluation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61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212" y="260648"/>
            <a:ext cx="7474180" cy="720080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Evaluating </a:t>
            </a:r>
            <a:r>
              <a:rPr lang="en-GB" dirty="0" smtClean="0"/>
              <a:t>secondary </a:t>
            </a:r>
            <a:r>
              <a:rPr lang="en-GB" dirty="0"/>
              <a:t>data: </a:t>
            </a:r>
            <a:r>
              <a:rPr lang="en-GB" dirty="0" smtClean="0"/>
              <a:t>tourism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212" y="1124744"/>
            <a:ext cx="3090672" cy="576262"/>
          </a:xfrm>
        </p:spPr>
        <p:txBody>
          <a:bodyPr/>
          <a:lstStyle/>
          <a:p>
            <a:r>
              <a:rPr lang="en-GB" dirty="0" smtClean="0"/>
              <a:t>Strengths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12" y="1845022"/>
            <a:ext cx="3657756" cy="330411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 historic maps show detailed changes in tourist attractions</a:t>
            </a:r>
          </a:p>
          <a:p>
            <a:r>
              <a:rPr lang="en-GB" dirty="0" smtClean="0"/>
              <a:t>The historic photos can easily be located and compared with present day views</a:t>
            </a:r>
          </a:p>
          <a:p>
            <a:r>
              <a:rPr lang="en-GB" dirty="0" smtClean="0"/>
              <a:t>Historic data comes from a reputable academic source so can be considered to be reliable</a:t>
            </a:r>
          </a:p>
          <a:p>
            <a:r>
              <a:rPr lang="en-GB" dirty="0" smtClean="0"/>
              <a:t>Photos were taken throughout the day to indicate trends and patterns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3302" y="1126875"/>
            <a:ext cx="3090672" cy="576262"/>
          </a:xfrm>
        </p:spPr>
        <p:txBody>
          <a:bodyPr/>
          <a:lstStyle/>
          <a:p>
            <a:r>
              <a:rPr lang="en-GB" dirty="0" smtClean="0"/>
              <a:t>Limitations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82372" y="1845022"/>
            <a:ext cx="3718019" cy="3304117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Local tourist board information might be slightly bias in promoting certain attractions of the area</a:t>
            </a:r>
          </a:p>
          <a:p>
            <a:r>
              <a:rPr lang="en-GB" dirty="0" smtClean="0"/>
              <a:t>Tourist data is annual so doesn’t show the trends and patterns throughout the year</a:t>
            </a:r>
          </a:p>
          <a:p>
            <a:r>
              <a:rPr lang="en-GB" dirty="0" smtClean="0"/>
              <a:t>People objecting to new tourist developments in the local newspaper may be stakeholders with vested interests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31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3228" y="232347"/>
            <a:ext cx="6969092" cy="110842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Tourism: what are the strengths and limitations of historic photos?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2" y="1614369"/>
            <a:ext cx="3915612" cy="25566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21767"/>
            <a:ext cx="4248777" cy="25492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2" y="4295493"/>
            <a:ext cx="2974531" cy="19241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226" y="4297084"/>
            <a:ext cx="2416543" cy="1922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295492"/>
            <a:ext cx="2344060" cy="192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8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Evaluating your conclusion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598" y="1531402"/>
            <a:ext cx="6347714" cy="3880773"/>
          </a:xfrm>
        </p:spPr>
        <p:txBody>
          <a:bodyPr>
            <a:normAutofit/>
          </a:bodyPr>
          <a:lstStyle/>
          <a:p>
            <a:r>
              <a:rPr lang="en-GB" dirty="0"/>
              <a:t>How might your results be different on another day or at a different time of </a:t>
            </a:r>
            <a:r>
              <a:rPr lang="en-GB" dirty="0" smtClean="0"/>
              <a:t>year?</a:t>
            </a:r>
          </a:p>
          <a:p>
            <a:r>
              <a:rPr lang="en-GB" dirty="0" smtClean="0"/>
              <a:t>To what extent did the weather affect the reliability your enquiry conclusions?</a:t>
            </a:r>
            <a:endParaRPr lang="en-GB" dirty="0"/>
          </a:p>
          <a:p>
            <a:r>
              <a:rPr lang="en-GB" dirty="0"/>
              <a:t>How might </a:t>
            </a:r>
            <a:r>
              <a:rPr lang="en-GB" dirty="0" smtClean="0"/>
              <a:t>limitations and potential inaccuracies in your data collection have affected the reliability of your conclusions?</a:t>
            </a:r>
            <a:endParaRPr lang="en-GB" dirty="0"/>
          </a:p>
          <a:p>
            <a:r>
              <a:rPr lang="en-GB" dirty="0" smtClean="0"/>
              <a:t>Could </a:t>
            </a:r>
            <a:r>
              <a:rPr lang="en-GB" dirty="0"/>
              <a:t>inaccurate </a:t>
            </a:r>
            <a:r>
              <a:rPr lang="en-GB" dirty="0" smtClean="0"/>
              <a:t>or inappropriate diagram </a:t>
            </a:r>
            <a:r>
              <a:rPr lang="en-GB" dirty="0"/>
              <a:t>construction have affected your conclusions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6347714" cy="1320800"/>
          </a:xfrm>
        </p:spPr>
        <p:txBody>
          <a:bodyPr/>
          <a:lstStyle/>
          <a:p>
            <a:r>
              <a:rPr lang="en-GB" dirty="0" smtClean="0"/>
              <a:t> Now take a look!</a:t>
            </a:r>
            <a:endParaRPr lang="en-GB" dirty="0"/>
          </a:p>
        </p:txBody>
      </p:sp>
      <p:pic>
        <p:nvPicPr>
          <p:cNvPr id="1026" name="Picture 2" descr="E:\geography\Documents\English\Placemats\final\1200\6A 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920880" cy="54112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13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347714" cy="1320800"/>
          </a:xfrm>
        </p:spPr>
        <p:txBody>
          <a:bodyPr/>
          <a:lstStyle/>
          <a:p>
            <a:r>
              <a:rPr lang="en-GB" dirty="0" smtClean="0"/>
              <a:t>Now have a go!</a:t>
            </a:r>
            <a:endParaRPr lang="en-GB" dirty="0"/>
          </a:p>
        </p:txBody>
      </p:sp>
      <p:pic>
        <p:nvPicPr>
          <p:cNvPr id="2050" name="Picture 2" descr="E:\geography\Documents\English\Placemats\final\1200\6B 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986399" cy="5525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Nominated criteria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 smtClean="0">
                <a:solidFill>
                  <a:schemeClr val="tx1"/>
                </a:solidFill>
              </a:rPr>
              <a:t>Table A: Methodologies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2018: Geographical flows</a:t>
            </a:r>
          </a:p>
          <a:p>
            <a:pPr marL="0" indent="0">
              <a:buNone/>
            </a:pPr>
            <a:r>
              <a:rPr lang="en-GB" dirty="0" smtClean="0"/>
              <a:t>2019: Qualitative surveys</a:t>
            </a:r>
          </a:p>
          <a:p>
            <a:pPr marL="0" indent="0">
              <a:buNone/>
            </a:pPr>
            <a:r>
              <a:rPr lang="en-GB" dirty="0" smtClean="0"/>
              <a:t>2020: Use of transects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4015164" cy="3880773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smtClean="0">
                <a:solidFill>
                  <a:schemeClr val="tx1"/>
                </a:solidFill>
              </a:rPr>
              <a:t>Table B: Conceptual framework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/>
              <a:t>2018: Cycles and flows</a:t>
            </a:r>
          </a:p>
          <a:p>
            <a:pPr marL="0" indent="0">
              <a:buNone/>
            </a:pPr>
            <a:r>
              <a:rPr lang="en-GB" dirty="0" smtClean="0"/>
              <a:t>2019: Place</a:t>
            </a:r>
          </a:p>
          <a:p>
            <a:pPr marL="0" indent="0">
              <a:buNone/>
            </a:pPr>
            <a:r>
              <a:rPr lang="en-GB" dirty="0" smtClean="0"/>
              <a:t>2020: Sphere of Influence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1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88306355"/>
              </p:ext>
            </p:extLst>
          </p:nvPr>
        </p:nvGraphicFramePr>
        <p:xfrm>
          <a:off x="-108520" y="1124744"/>
          <a:ext cx="8208184" cy="534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4" y="44369"/>
            <a:ext cx="838225" cy="8382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03648" y="222194"/>
            <a:ext cx="6347714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 smtClean="0"/>
              <a:t>The six stages of the enquiry process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60668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6734"/>
            <a:ext cx="6347714" cy="13208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How to evaluate the enquiry process?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6347714" cy="2060499"/>
          </a:xfrm>
        </p:spPr>
        <p:txBody>
          <a:bodyPr>
            <a:normAutofit/>
          </a:bodyPr>
          <a:lstStyle/>
          <a:p>
            <a:r>
              <a:rPr lang="en-GB" sz="1600" b="1" dirty="0">
                <a:solidFill>
                  <a:schemeClr val="tx1"/>
                </a:solidFill>
              </a:rPr>
              <a:t>Identify the limitations </a:t>
            </a:r>
            <a:r>
              <a:rPr lang="en-GB" sz="1600" dirty="0"/>
              <a:t>of geographical </a:t>
            </a:r>
            <a:r>
              <a:rPr lang="en-GB" sz="1600" dirty="0" smtClean="0"/>
              <a:t>evidence - accuracy</a:t>
            </a:r>
            <a:r>
              <a:rPr lang="en-GB" sz="1600" dirty="0"/>
              <a:t>, reliability and </a:t>
            </a:r>
            <a:r>
              <a:rPr lang="en-GB" sz="1600" dirty="0" smtClean="0"/>
              <a:t>bias</a:t>
            </a:r>
          </a:p>
          <a:p>
            <a:r>
              <a:rPr lang="en-GB" sz="1600" b="1" dirty="0" smtClean="0">
                <a:solidFill>
                  <a:schemeClr val="tx1"/>
                </a:solidFill>
              </a:rPr>
              <a:t>Reflect </a:t>
            </a:r>
            <a:r>
              <a:rPr lang="en-GB" sz="1600" b="1" dirty="0">
                <a:solidFill>
                  <a:schemeClr val="tx1"/>
                </a:solidFill>
              </a:rPr>
              <a:t>critically </a:t>
            </a:r>
            <a:r>
              <a:rPr lang="en-GB" sz="1600" dirty="0"/>
              <a:t>on </a:t>
            </a:r>
            <a:r>
              <a:rPr lang="en-GB" sz="1600" dirty="0" smtClean="0"/>
              <a:t>the strengths </a:t>
            </a:r>
            <a:r>
              <a:rPr lang="en-GB" sz="1600" dirty="0"/>
              <a:t>and limitations of both primary and secondary </a:t>
            </a:r>
            <a:r>
              <a:rPr lang="en-GB" sz="1600" dirty="0" smtClean="0"/>
              <a:t>data, methods </a:t>
            </a:r>
            <a:r>
              <a:rPr lang="en-GB" sz="1600" dirty="0"/>
              <a:t>used, conclusions drawn and knowledge </a:t>
            </a:r>
            <a:r>
              <a:rPr lang="en-GB" sz="1600" dirty="0" smtClean="0"/>
              <a:t>gained</a:t>
            </a:r>
            <a:endParaRPr lang="en-GB" sz="1600" dirty="0"/>
          </a:p>
          <a:p>
            <a:r>
              <a:rPr lang="en-GB" sz="1600" b="1" dirty="0">
                <a:solidFill>
                  <a:schemeClr val="tx1"/>
                </a:solidFill>
              </a:rPr>
              <a:t>Appreciate</a:t>
            </a:r>
            <a:r>
              <a:rPr lang="en-GB" sz="1600" dirty="0"/>
              <a:t> that stakeholders may have vested interests </a:t>
            </a:r>
            <a:r>
              <a:rPr lang="en-GB" sz="1600" dirty="0" smtClean="0"/>
              <a:t>introducing bias.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4161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8866" y="375166"/>
            <a:ext cx="6347714" cy="13208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How to evaluate the enquiry process?</a:t>
            </a:r>
            <a:endParaRPr lang="en-GB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48866" y="1844824"/>
            <a:ext cx="6515422" cy="38807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>
                <a:latin typeface="+mj-lt"/>
              </a:rPr>
              <a:t>When evaluating the enquiry process you need to comment on: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+mj-lt"/>
              </a:rPr>
              <a:t>Accuracy</a:t>
            </a:r>
            <a:r>
              <a:rPr lang="en-GB" dirty="0" smtClean="0">
                <a:latin typeface="+mj-lt"/>
              </a:rPr>
              <a:t> – how accurate were your measurements and other forms of data collection? 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+mj-lt"/>
              </a:rPr>
              <a:t>Reliability</a:t>
            </a:r>
            <a:r>
              <a:rPr lang="en-GB" dirty="0" smtClean="0">
                <a:latin typeface="+mj-lt"/>
              </a:rPr>
              <a:t> – how reliable were your results and subsequent conclusions? 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+mj-lt"/>
              </a:rPr>
              <a:t>Bias </a:t>
            </a:r>
            <a:r>
              <a:rPr lang="en-GB" dirty="0" smtClean="0">
                <a:latin typeface="+mj-lt"/>
              </a:rPr>
              <a:t>– to what extent were your results truly representative?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14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Evaluating data collection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700808"/>
            <a:ext cx="6552728" cy="38807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Consider the </a:t>
            </a:r>
            <a:r>
              <a:rPr lang="en-GB" b="1" dirty="0" smtClean="0"/>
              <a:t>strengths</a:t>
            </a:r>
            <a:r>
              <a:rPr lang="en-GB" dirty="0" smtClean="0"/>
              <a:t> and </a:t>
            </a:r>
            <a:r>
              <a:rPr lang="en-GB" b="1" dirty="0" smtClean="0"/>
              <a:t>limitations</a:t>
            </a:r>
            <a:r>
              <a:rPr lang="en-GB" dirty="0" smtClean="0"/>
              <a:t> of your data collection: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Sampling technique </a:t>
            </a:r>
            <a:r>
              <a:rPr lang="en-GB" dirty="0" smtClean="0"/>
              <a:t>– was it appropriate and did it generate representative data?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Sample size </a:t>
            </a:r>
            <a:r>
              <a:rPr lang="en-GB" dirty="0" smtClean="0"/>
              <a:t>– did you collect enough data for it to represent the real world accurately?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Bias</a:t>
            </a:r>
            <a:r>
              <a:rPr lang="en-GB" dirty="0" smtClean="0"/>
              <a:t> – was your data bias and potentially misleading in any way?</a:t>
            </a:r>
          </a:p>
        </p:txBody>
      </p:sp>
    </p:spTree>
    <p:extLst>
      <p:ext uri="{BB962C8B-B14F-4D97-AF65-F5344CB8AC3E}">
        <p14:creationId xmlns:p14="http://schemas.microsoft.com/office/powerpoint/2010/main" val="243001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212186"/>
            <a:ext cx="6698705" cy="696534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Evaluating primary data: coasts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3568" y="1146288"/>
            <a:ext cx="3090672" cy="576262"/>
          </a:xfrm>
        </p:spPr>
        <p:txBody>
          <a:bodyPr/>
          <a:lstStyle/>
          <a:p>
            <a:r>
              <a:rPr lang="en-GB" dirty="0" smtClean="0"/>
              <a:t>Strengths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598" y="1960118"/>
            <a:ext cx="3746377" cy="3304117"/>
          </a:xfrm>
        </p:spPr>
        <p:txBody>
          <a:bodyPr>
            <a:noAutofit/>
          </a:bodyPr>
          <a:lstStyle/>
          <a:p>
            <a:r>
              <a:rPr lang="en-GB" dirty="0" smtClean="0"/>
              <a:t>Systematic sampling technique ensured pebbles were chosen across the whole beach</a:t>
            </a:r>
          </a:p>
          <a:p>
            <a:r>
              <a:rPr lang="en-GB" dirty="0" smtClean="0"/>
              <a:t>Measuring the long axis using callipers was straightforward and accurate</a:t>
            </a:r>
          </a:p>
          <a:p>
            <a:r>
              <a:rPr lang="en-GB" dirty="0" smtClean="0"/>
              <a:t>Measurements from the top of the </a:t>
            </a:r>
            <a:r>
              <a:rPr lang="en-GB" dirty="0" err="1" smtClean="0"/>
              <a:t>groyne</a:t>
            </a:r>
            <a:r>
              <a:rPr lang="en-GB" dirty="0" smtClean="0"/>
              <a:t> to the beach surface was accurate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480235" y="1246721"/>
            <a:ext cx="3090672" cy="576262"/>
          </a:xfrm>
        </p:spPr>
        <p:txBody>
          <a:bodyPr/>
          <a:lstStyle/>
          <a:p>
            <a:r>
              <a:rPr lang="en-GB" dirty="0" smtClean="0"/>
              <a:t>Limitations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74154" y="1960118"/>
            <a:ext cx="4041775" cy="3951288"/>
          </a:xfrm>
        </p:spPr>
        <p:txBody>
          <a:bodyPr>
            <a:noAutofit/>
          </a:bodyPr>
          <a:lstStyle/>
          <a:p>
            <a:r>
              <a:rPr lang="en-GB" dirty="0" smtClean="0"/>
              <a:t>The collection of 20 pebbles at each site may not be representative of the beach</a:t>
            </a:r>
          </a:p>
          <a:p>
            <a:r>
              <a:rPr lang="en-GB" dirty="0" smtClean="0"/>
              <a:t>Different people assessed pebble angularity – this lacks objectivity and introduces human error</a:t>
            </a:r>
          </a:p>
          <a:p>
            <a:r>
              <a:rPr lang="en-GB" dirty="0" smtClean="0"/>
              <a:t>Only 3 beach profiles may not represent the beach accurately. </a:t>
            </a:r>
          </a:p>
          <a:p>
            <a:r>
              <a:rPr lang="en-GB" dirty="0" smtClean="0"/>
              <a:t>Inaccurate use of technical equipment might have affected the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78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2401" y="332656"/>
            <a:ext cx="7189959" cy="648072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Evaluating secondary data: coasts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4394" y="1282724"/>
            <a:ext cx="3090672" cy="576262"/>
          </a:xfrm>
        </p:spPr>
        <p:txBody>
          <a:bodyPr/>
          <a:lstStyle/>
          <a:p>
            <a:r>
              <a:rPr lang="en-GB" dirty="0" smtClean="0"/>
              <a:t>Strengths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2400" y="1988840"/>
            <a:ext cx="3373535" cy="3304117"/>
          </a:xfrm>
        </p:spPr>
        <p:txBody>
          <a:bodyPr>
            <a:noAutofit/>
          </a:bodyPr>
          <a:lstStyle/>
          <a:p>
            <a:r>
              <a:rPr lang="en-GB" dirty="0" smtClean="0"/>
              <a:t>Satellite map image helped to identify coastal management strategies that may have affected coastal processes</a:t>
            </a:r>
          </a:p>
          <a:p>
            <a:r>
              <a:rPr lang="en-GB" dirty="0" smtClean="0"/>
              <a:t>Satellite image shows variations in the extent of the beach </a:t>
            </a:r>
          </a:p>
          <a:p>
            <a:r>
              <a:rPr lang="en-GB" dirty="0" smtClean="0"/>
              <a:t>Historic map enabled changes in the beach to be identified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067944" y="1280112"/>
            <a:ext cx="3090672" cy="576262"/>
          </a:xfrm>
        </p:spPr>
        <p:txBody>
          <a:bodyPr/>
          <a:lstStyle/>
          <a:p>
            <a:r>
              <a:rPr lang="en-GB" dirty="0" smtClean="0"/>
              <a:t>Limitations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067944" y="1988840"/>
            <a:ext cx="3744416" cy="3304117"/>
          </a:xfrm>
        </p:spPr>
        <p:txBody>
          <a:bodyPr>
            <a:noAutofit/>
          </a:bodyPr>
          <a:lstStyle/>
          <a:p>
            <a:r>
              <a:rPr lang="en-GB" dirty="0" smtClean="0"/>
              <a:t>The satellite image was 15 years old so may not be a reliable reflection of the present day</a:t>
            </a:r>
          </a:p>
          <a:p>
            <a:r>
              <a:rPr lang="en-GB" dirty="0" smtClean="0"/>
              <a:t>Historic photos could not easily be pinpointed on the ground</a:t>
            </a:r>
          </a:p>
          <a:p>
            <a:r>
              <a:rPr lang="en-GB" dirty="0" smtClean="0"/>
              <a:t>1:50,000 map did not show variations in beach material and vegetation types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97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560" y="308000"/>
            <a:ext cx="6347714" cy="1320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Coasts: what are the strengths and limitations of satellite photos?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1" t="9404" r="23212" b="3521"/>
          <a:stretch/>
        </p:blipFill>
        <p:spPr bwMode="auto">
          <a:xfrm>
            <a:off x="755576" y="1988840"/>
            <a:ext cx="4680520" cy="3992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4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81996"/>
            <a:ext cx="6986737" cy="698732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Evaluating primary data: </a:t>
            </a:r>
            <a:r>
              <a:rPr lang="en-GB" dirty="0" smtClean="0"/>
              <a:t>tourism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38" y="1124744"/>
            <a:ext cx="3090672" cy="576262"/>
          </a:xfrm>
        </p:spPr>
        <p:txBody>
          <a:bodyPr/>
          <a:lstStyle/>
          <a:p>
            <a:r>
              <a:rPr lang="en-GB" dirty="0" smtClean="0"/>
              <a:t>Strengths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8" y="1845022"/>
            <a:ext cx="3493367" cy="3304117"/>
          </a:xfrm>
        </p:spPr>
        <p:txBody>
          <a:bodyPr/>
          <a:lstStyle/>
          <a:p>
            <a:r>
              <a:rPr lang="en-GB" dirty="0" smtClean="0"/>
              <a:t>The questionnaire had an appropriate mix of open and closed questions</a:t>
            </a:r>
          </a:p>
          <a:p>
            <a:r>
              <a:rPr lang="en-GB" dirty="0" smtClean="0"/>
              <a:t>A large sample (100) of questionnaires were completed</a:t>
            </a:r>
          </a:p>
          <a:p>
            <a:r>
              <a:rPr lang="en-GB" dirty="0" smtClean="0"/>
              <a:t>Photos were taken throughout the day to indicate trends and patterns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02967" y="1138573"/>
            <a:ext cx="3090672" cy="576262"/>
          </a:xfrm>
        </p:spPr>
        <p:txBody>
          <a:bodyPr/>
          <a:lstStyle/>
          <a:p>
            <a:r>
              <a:rPr lang="en-GB" dirty="0" smtClean="0"/>
              <a:t>Limitations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02966" y="1845022"/>
            <a:ext cx="3781401" cy="3304117"/>
          </a:xfrm>
        </p:spPr>
        <p:txBody>
          <a:bodyPr>
            <a:normAutofit/>
          </a:bodyPr>
          <a:lstStyle/>
          <a:p>
            <a:r>
              <a:rPr lang="en-GB" dirty="0" smtClean="0"/>
              <a:t>Most people who answered the questionnaire were elderly - this did not reflect the tourists as a whole</a:t>
            </a:r>
          </a:p>
          <a:p>
            <a:r>
              <a:rPr lang="en-GB" dirty="0" smtClean="0"/>
              <a:t>A large number of respondents were part of a single coach party introducing bias</a:t>
            </a:r>
          </a:p>
          <a:p>
            <a:r>
              <a:rPr lang="en-GB" dirty="0"/>
              <a:t>D</a:t>
            </a:r>
            <a:r>
              <a:rPr lang="en-GB" dirty="0" smtClean="0"/>
              <a:t>ata collection was focused in one area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53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678</Words>
  <Application>Microsoft Office PowerPoint</Application>
  <PresentationFormat>On-screen Show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Facet</vt:lpstr>
      <vt:lpstr>Applied Fieldwork Enquiry</vt:lpstr>
      <vt:lpstr>PowerPoint Presentation</vt:lpstr>
      <vt:lpstr>How to evaluate the enquiry process?</vt:lpstr>
      <vt:lpstr>How to evaluate the enquiry process?</vt:lpstr>
      <vt:lpstr>Evaluating data collection</vt:lpstr>
      <vt:lpstr>Evaluating primary data: coasts</vt:lpstr>
      <vt:lpstr>Evaluating secondary data: coasts</vt:lpstr>
      <vt:lpstr>Coasts: what are the strengths and limitations of satellite photos?</vt:lpstr>
      <vt:lpstr>Evaluating primary data: tourism</vt:lpstr>
      <vt:lpstr>Evaluating secondary data: tourism</vt:lpstr>
      <vt:lpstr>Tourism: what are the strengths and limitations of historic photos?</vt:lpstr>
      <vt:lpstr>Evaluating your conclusion</vt:lpstr>
      <vt:lpstr> Now take a look!</vt:lpstr>
      <vt:lpstr>Now have a go!</vt:lpstr>
      <vt:lpstr>Nominated criteria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Fieldwork Enquiry</dc:title>
  <dc:creator>Simon</dc:creator>
  <cp:lastModifiedBy>Random Guy A</cp:lastModifiedBy>
  <cp:revision>105</cp:revision>
  <dcterms:created xsi:type="dcterms:W3CDTF">2016-11-04T18:44:52Z</dcterms:created>
  <dcterms:modified xsi:type="dcterms:W3CDTF">2017-05-30T16:02:44Z</dcterms:modified>
</cp:coreProperties>
</file>