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0" r:id="rId1"/>
  </p:sldMasterIdLst>
  <p:notesMasterIdLst>
    <p:notesMasterId r:id="rId28"/>
  </p:notesMasterIdLst>
  <p:sldIdLst>
    <p:sldId id="256" r:id="rId2"/>
    <p:sldId id="281" r:id="rId3"/>
    <p:sldId id="282" r:id="rId4"/>
    <p:sldId id="283" r:id="rId5"/>
    <p:sldId id="292" r:id="rId6"/>
    <p:sldId id="259" r:id="rId7"/>
    <p:sldId id="262" r:id="rId8"/>
    <p:sldId id="288" r:id="rId9"/>
    <p:sldId id="265" r:id="rId10"/>
    <p:sldId id="289" r:id="rId11"/>
    <p:sldId id="267" r:id="rId12"/>
    <p:sldId id="266" r:id="rId13"/>
    <p:sldId id="285" r:id="rId14"/>
    <p:sldId id="291" r:id="rId15"/>
    <p:sldId id="286" r:id="rId16"/>
    <p:sldId id="293" r:id="rId17"/>
    <p:sldId id="287" r:id="rId18"/>
    <p:sldId id="290" r:id="rId19"/>
    <p:sldId id="270" r:id="rId20"/>
    <p:sldId id="271" r:id="rId21"/>
    <p:sldId id="272" r:id="rId22"/>
    <p:sldId id="273" r:id="rId23"/>
    <p:sldId id="274" r:id="rId24"/>
    <p:sldId id="275" r:id="rId25"/>
    <p:sldId id="277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24" autoAdjust="0"/>
  </p:normalViewPr>
  <p:slideViewPr>
    <p:cSldViewPr>
      <p:cViewPr>
        <p:scale>
          <a:sx n="100" d="100"/>
          <a:sy n="100" d="100"/>
        </p:scale>
        <p:origin x="-1932" y="-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BCF0C-E0CE-4816-9EFD-79BF1A45C7C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EFE850-00CB-4D84-A0AC-CCE87A94DC71}">
      <dgm:prSet phldrT="[Text]" custT="1"/>
      <dgm:spPr/>
      <dgm:t>
        <a:bodyPr/>
        <a:lstStyle/>
        <a:p>
          <a:r>
            <a:rPr lang="en-GB" sz="2000" dirty="0" err="1" smtClean="0"/>
            <a:t>Gofyn</a:t>
          </a:r>
          <a:r>
            <a:rPr lang="en-GB" sz="2000" dirty="0" smtClean="0"/>
            <a:t> </a:t>
          </a:r>
          <a:r>
            <a:rPr lang="en-GB" sz="2000" dirty="0" err="1" smtClean="0"/>
            <a:t>cwestiynauu</a:t>
          </a:r>
          <a:endParaRPr lang="en-GB" sz="2000" dirty="0"/>
        </a:p>
      </dgm:t>
    </dgm:pt>
    <dgm:pt modelId="{D0864015-ABDD-480F-9870-D6713D99352E}" type="parTrans" cxnId="{FBD0284E-28C4-458A-84D8-5E36E39E7F6A}">
      <dgm:prSet/>
      <dgm:spPr/>
      <dgm:t>
        <a:bodyPr/>
        <a:lstStyle/>
        <a:p>
          <a:endParaRPr lang="en-GB"/>
        </a:p>
      </dgm:t>
    </dgm:pt>
    <dgm:pt modelId="{1D94B371-F566-463A-85CC-87B987507294}" type="sibTrans" cxnId="{FBD0284E-28C4-458A-84D8-5E36E39E7F6A}">
      <dgm:prSet/>
      <dgm:spPr/>
      <dgm:t>
        <a:bodyPr/>
        <a:lstStyle/>
        <a:p>
          <a:endParaRPr lang="en-GB"/>
        </a:p>
      </dgm:t>
    </dgm:pt>
    <dgm:pt modelId="{460A4A4C-917B-45BA-BC0D-2E5B9AC41DE6}">
      <dgm:prSet phldrT="[Text]" custT="1"/>
      <dgm:spPr/>
      <dgm:t>
        <a:bodyPr/>
        <a:lstStyle/>
        <a:p>
          <a:r>
            <a:rPr lang="en-GB" sz="2000" dirty="0" err="1" smtClean="0"/>
            <a:t>Casglu</a:t>
          </a:r>
          <a:r>
            <a:rPr lang="en-GB" sz="2000" dirty="0" smtClean="0"/>
            <a:t> data</a:t>
          </a:r>
          <a:endParaRPr lang="en-GB" sz="2000" dirty="0"/>
        </a:p>
      </dgm:t>
    </dgm:pt>
    <dgm:pt modelId="{B4AC8CE1-572A-43C1-9D48-6FB2E99930AC}" type="parTrans" cxnId="{1BA3471A-F77A-4E01-A8C3-42DECEC58BC6}">
      <dgm:prSet/>
      <dgm:spPr/>
      <dgm:t>
        <a:bodyPr/>
        <a:lstStyle/>
        <a:p>
          <a:endParaRPr lang="en-GB"/>
        </a:p>
      </dgm:t>
    </dgm:pt>
    <dgm:pt modelId="{9D8196F3-6EE0-4DC0-A3AB-12DE916551EF}" type="sibTrans" cxnId="{1BA3471A-F77A-4E01-A8C3-42DECEC58BC6}">
      <dgm:prSet/>
      <dgm:spPr/>
      <dgm:t>
        <a:bodyPr/>
        <a:lstStyle/>
        <a:p>
          <a:endParaRPr lang="en-GB"/>
        </a:p>
      </dgm:t>
    </dgm:pt>
    <dgm:pt modelId="{755D5700-48D1-43C5-9927-F33E86F1EDF5}">
      <dgm:prSet phldrT="[Text]" custT="1"/>
      <dgm:spPr/>
      <dgm:t>
        <a:bodyPr/>
        <a:lstStyle/>
        <a:p>
          <a:r>
            <a:rPr lang="en-GB" sz="2000" dirty="0" err="1" smtClean="0"/>
            <a:t>Prosesu</a:t>
          </a:r>
          <a:r>
            <a:rPr lang="en-GB" sz="2000" dirty="0" smtClean="0"/>
            <a:t> a </a:t>
          </a:r>
          <a:r>
            <a:rPr lang="en-GB" sz="2000" dirty="0" err="1" smtClean="0"/>
            <a:t>chyflwyno</a:t>
          </a:r>
          <a:r>
            <a:rPr lang="en-GB" sz="2000" dirty="0" smtClean="0"/>
            <a:t> data</a:t>
          </a:r>
          <a:endParaRPr lang="en-GB" sz="2000" dirty="0"/>
        </a:p>
      </dgm:t>
    </dgm:pt>
    <dgm:pt modelId="{7FFE2BC6-14A9-457C-931C-E2FFFF23E557}" type="parTrans" cxnId="{9DE34D6A-9274-41AF-AE25-4383812437F4}">
      <dgm:prSet/>
      <dgm:spPr/>
      <dgm:t>
        <a:bodyPr/>
        <a:lstStyle/>
        <a:p>
          <a:endParaRPr lang="en-GB"/>
        </a:p>
      </dgm:t>
    </dgm:pt>
    <dgm:pt modelId="{F4D4B2B5-1334-417D-94E6-C752E23A0274}" type="sibTrans" cxnId="{9DE34D6A-9274-41AF-AE25-4383812437F4}">
      <dgm:prSet/>
      <dgm:spPr/>
      <dgm:t>
        <a:bodyPr/>
        <a:lstStyle/>
        <a:p>
          <a:endParaRPr lang="en-GB"/>
        </a:p>
      </dgm:t>
    </dgm:pt>
    <dgm:pt modelId="{1322D501-8E41-44E9-AD53-A20EDBAB530B}">
      <dgm:prSet phldrT="[Text]" custT="1"/>
      <dgm:spPr/>
      <dgm:t>
        <a:bodyPr/>
        <a:lstStyle/>
        <a:p>
          <a:r>
            <a:rPr lang="en-GB" sz="2000" dirty="0" err="1" smtClean="0"/>
            <a:t>Dod</a:t>
          </a:r>
          <a:r>
            <a:rPr lang="en-GB" sz="2000" dirty="0" smtClean="0"/>
            <a:t> </a:t>
          </a:r>
          <a:r>
            <a:rPr lang="en-GB" sz="2000" dirty="0" err="1" smtClean="0"/>
            <a:t>i</a:t>
          </a:r>
          <a:r>
            <a:rPr lang="en-GB" sz="2000" dirty="0" smtClean="0"/>
            <a:t> </a:t>
          </a:r>
          <a:r>
            <a:rPr lang="en-GB" sz="2000" dirty="0" err="1" smtClean="0"/>
            <a:t>gasgliadau</a:t>
          </a:r>
          <a:endParaRPr lang="en-GB" sz="2000" dirty="0"/>
        </a:p>
      </dgm:t>
    </dgm:pt>
    <dgm:pt modelId="{0BE56B96-CB8B-486E-872B-AC3423288795}" type="parTrans" cxnId="{97AE37E7-D3D7-48FB-8297-14C06659E863}">
      <dgm:prSet/>
      <dgm:spPr/>
      <dgm:t>
        <a:bodyPr/>
        <a:lstStyle/>
        <a:p>
          <a:endParaRPr lang="en-GB"/>
        </a:p>
      </dgm:t>
    </dgm:pt>
    <dgm:pt modelId="{AFF2F518-19A6-4445-910F-56C46B23D236}" type="sibTrans" cxnId="{97AE37E7-D3D7-48FB-8297-14C06659E863}">
      <dgm:prSet/>
      <dgm:spPr/>
      <dgm:t>
        <a:bodyPr/>
        <a:lstStyle/>
        <a:p>
          <a:endParaRPr lang="en-GB"/>
        </a:p>
      </dgm:t>
    </dgm:pt>
    <dgm:pt modelId="{8CBE956E-5609-4715-8D33-BE0AE2B4A413}">
      <dgm:prSet custT="1"/>
      <dgm:spPr/>
      <dgm:t>
        <a:bodyPr/>
        <a:lstStyle/>
        <a:p>
          <a:r>
            <a:rPr lang="en-GB" sz="2000" dirty="0" err="1" smtClean="0"/>
            <a:t>Gwerthuso’r</a:t>
          </a:r>
          <a:r>
            <a:rPr lang="en-GB" sz="2000" dirty="0" smtClean="0"/>
            <a:t> broses</a:t>
          </a:r>
          <a:endParaRPr lang="en-GB" sz="2000" dirty="0"/>
        </a:p>
      </dgm:t>
    </dgm:pt>
    <dgm:pt modelId="{9A1F5F27-7D14-43D6-B256-F52F185F93AD}" type="parTrans" cxnId="{2667F573-7ACD-40B8-ADFA-30791B0F5B32}">
      <dgm:prSet/>
      <dgm:spPr/>
      <dgm:t>
        <a:bodyPr/>
        <a:lstStyle/>
        <a:p>
          <a:endParaRPr lang="en-GB"/>
        </a:p>
      </dgm:t>
    </dgm:pt>
    <dgm:pt modelId="{A956D613-26B2-4359-B815-F042744D8AD2}" type="sibTrans" cxnId="{2667F573-7ACD-40B8-ADFA-30791B0F5B32}">
      <dgm:prSet/>
      <dgm:spPr/>
      <dgm:t>
        <a:bodyPr/>
        <a:lstStyle/>
        <a:p>
          <a:endParaRPr lang="en-GB"/>
        </a:p>
      </dgm:t>
    </dgm:pt>
    <dgm:pt modelId="{814CFDFC-262A-4243-8C23-3031943BBFB6}">
      <dgm:prSet custT="1"/>
      <dgm:spPr/>
      <dgm:t>
        <a:bodyPr/>
        <a:lstStyle/>
        <a:p>
          <a:r>
            <a:rPr lang="en-GB" sz="1800" dirty="0" err="1" smtClean="0"/>
            <a:t>Dadansoddi</a:t>
          </a:r>
          <a:r>
            <a:rPr lang="en-GB" sz="1800" dirty="0" smtClean="0"/>
            <a:t> a </a:t>
          </a:r>
          <a:r>
            <a:rPr lang="en-GB" sz="1800" dirty="0" err="1" smtClean="0"/>
            <a:t>chymhwyso</a:t>
          </a:r>
          <a:r>
            <a:rPr lang="en-GB" sz="1800" dirty="0" smtClean="0"/>
            <a:t> </a:t>
          </a:r>
          <a:r>
            <a:rPr lang="en-GB" sz="1800" dirty="0" err="1" smtClean="0"/>
            <a:t>dealltwriaeth</a:t>
          </a:r>
          <a:r>
            <a:rPr lang="en-GB" sz="1800" dirty="0" smtClean="0"/>
            <a:t> </a:t>
          </a:r>
          <a:r>
            <a:rPr lang="en-GB" sz="1800" dirty="0" err="1" smtClean="0"/>
            <a:t>ehangach</a:t>
          </a:r>
          <a:endParaRPr lang="en-GB" sz="1800" dirty="0">
            <a:solidFill>
              <a:schemeClr val="bg1"/>
            </a:solidFill>
          </a:endParaRPr>
        </a:p>
      </dgm:t>
    </dgm:pt>
    <dgm:pt modelId="{3759CDDB-48CE-4734-BBCB-110D087B0B1F}" type="parTrans" cxnId="{C2B7F006-3628-4B42-8D69-998F6C1CAF76}">
      <dgm:prSet/>
      <dgm:spPr/>
      <dgm:t>
        <a:bodyPr/>
        <a:lstStyle/>
        <a:p>
          <a:endParaRPr lang="en-GB"/>
        </a:p>
      </dgm:t>
    </dgm:pt>
    <dgm:pt modelId="{9BBE018E-989B-4345-BBC9-24AF1336B27E}" type="sibTrans" cxnId="{C2B7F006-3628-4B42-8D69-998F6C1CAF76}">
      <dgm:prSet/>
      <dgm:spPr/>
      <dgm:t>
        <a:bodyPr/>
        <a:lstStyle/>
        <a:p>
          <a:endParaRPr lang="en-GB"/>
        </a:p>
      </dgm:t>
    </dgm:pt>
    <dgm:pt modelId="{771394E3-122C-4E8D-9BDF-DC77E087BBB6}" type="pres">
      <dgm:prSet presAssocID="{10CBCF0C-E0CE-4816-9EFD-79BF1A45C7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7FFEEEE-1C89-40B9-8FF2-D476697323C9}" type="pres">
      <dgm:prSet presAssocID="{94EFE850-00CB-4D84-A0AC-CCE87A94DC71}" presName="node" presStyleLbl="node1" presStyleIdx="0" presStyleCnt="6" custScaleX="122218" custRadScaleRad="100323" custRadScaleInc="-13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14550E-2F74-44DC-98FE-190D8000F1F7}" type="pres">
      <dgm:prSet presAssocID="{94EFE850-00CB-4D84-A0AC-CCE87A94DC71}" presName="spNode" presStyleCnt="0"/>
      <dgm:spPr/>
    </dgm:pt>
    <dgm:pt modelId="{729AC451-7135-4E5E-A8E5-61F584175292}" type="pres">
      <dgm:prSet presAssocID="{1D94B371-F566-463A-85CC-87B987507294}" presName="sibTrans" presStyleLbl="sibTrans1D1" presStyleIdx="0" presStyleCnt="6"/>
      <dgm:spPr/>
      <dgm:t>
        <a:bodyPr/>
        <a:lstStyle/>
        <a:p>
          <a:endParaRPr lang="en-GB"/>
        </a:p>
      </dgm:t>
    </dgm:pt>
    <dgm:pt modelId="{D11F0DF4-73CE-4A71-A405-93981F51BA62}" type="pres">
      <dgm:prSet presAssocID="{460A4A4C-917B-45BA-BC0D-2E5B9AC41DE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AB066A-2465-4D90-A971-63C6A0BA8D39}" type="pres">
      <dgm:prSet presAssocID="{460A4A4C-917B-45BA-BC0D-2E5B9AC41DE6}" presName="spNode" presStyleCnt="0"/>
      <dgm:spPr/>
    </dgm:pt>
    <dgm:pt modelId="{C40B7444-EF56-4499-863A-1E94CDE436F0}" type="pres">
      <dgm:prSet presAssocID="{9D8196F3-6EE0-4DC0-A3AB-12DE916551EF}" presName="sibTrans" presStyleLbl="sibTrans1D1" presStyleIdx="1" presStyleCnt="6"/>
      <dgm:spPr/>
      <dgm:t>
        <a:bodyPr/>
        <a:lstStyle/>
        <a:p>
          <a:endParaRPr lang="en-GB"/>
        </a:p>
      </dgm:t>
    </dgm:pt>
    <dgm:pt modelId="{22F9E0D4-4AE6-439E-B532-2FF4F06CE918}" type="pres">
      <dgm:prSet presAssocID="{755D5700-48D1-43C5-9927-F33E86F1EDF5}" presName="node" presStyleLbl="node1" presStyleIdx="2" presStyleCnt="6" custScaleX="144630" custRadScaleRad="100143" custRadScaleInc="-623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DFB8C0-DC9A-496F-BE99-6A3C04F8AC57}" type="pres">
      <dgm:prSet presAssocID="{755D5700-48D1-43C5-9927-F33E86F1EDF5}" presName="spNode" presStyleCnt="0"/>
      <dgm:spPr/>
    </dgm:pt>
    <dgm:pt modelId="{C617B9DE-F283-4306-9A94-93AB7F71241E}" type="pres">
      <dgm:prSet presAssocID="{F4D4B2B5-1334-417D-94E6-C752E23A0274}" presName="sibTrans" presStyleLbl="sibTrans1D1" presStyleIdx="2" presStyleCnt="6"/>
      <dgm:spPr/>
      <dgm:t>
        <a:bodyPr/>
        <a:lstStyle/>
        <a:p>
          <a:endParaRPr lang="en-GB"/>
        </a:p>
      </dgm:t>
    </dgm:pt>
    <dgm:pt modelId="{F1B59174-BB7F-4280-8370-C92BCE8FC49B}" type="pres">
      <dgm:prSet presAssocID="{814CFDFC-262A-4243-8C23-3031943BBFB6}" presName="node" presStyleLbl="node1" presStyleIdx="3" presStyleCnt="6" custScaleX="163837" custScaleY="118731" custRadScaleRad="98641" custRadScaleInc="-1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DE00D5-1325-4AD9-8C57-B40729155FE6}" type="pres">
      <dgm:prSet presAssocID="{814CFDFC-262A-4243-8C23-3031943BBFB6}" presName="spNode" presStyleCnt="0"/>
      <dgm:spPr/>
    </dgm:pt>
    <dgm:pt modelId="{7C67BFB3-92CC-4943-8E4E-3E26A69B70C3}" type="pres">
      <dgm:prSet presAssocID="{9BBE018E-989B-4345-BBC9-24AF1336B27E}" presName="sibTrans" presStyleLbl="sibTrans1D1" presStyleIdx="3" presStyleCnt="6"/>
      <dgm:spPr/>
      <dgm:t>
        <a:bodyPr/>
        <a:lstStyle/>
        <a:p>
          <a:endParaRPr lang="en-GB"/>
        </a:p>
      </dgm:t>
    </dgm:pt>
    <dgm:pt modelId="{52C1999B-37CC-4D8D-8F42-3B1FFA631B08}" type="pres">
      <dgm:prSet presAssocID="{1322D501-8E41-44E9-AD53-A20EDBAB530B}" presName="node" presStyleLbl="node1" presStyleIdx="4" presStyleCnt="6" custScaleX="151864" custRadScaleRad="100811" custRadScaleInc="506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5051B8-F477-45E6-BF0C-49CF8F56881B}" type="pres">
      <dgm:prSet presAssocID="{1322D501-8E41-44E9-AD53-A20EDBAB530B}" presName="spNode" presStyleCnt="0"/>
      <dgm:spPr/>
    </dgm:pt>
    <dgm:pt modelId="{9A7FBC27-79E0-4963-8A55-9FEEAFC98D40}" type="pres">
      <dgm:prSet presAssocID="{AFF2F518-19A6-4445-910F-56C46B23D236}" presName="sibTrans" presStyleLbl="sibTrans1D1" presStyleIdx="4" presStyleCnt="6"/>
      <dgm:spPr/>
      <dgm:t>
        <a:bodyPr/>
        <a:lstStyle/>
        <a:p>
          <a:endParaRPr lang="en-GB"/>
        </a:p>
      </dgm:t>
    </dgm:pt>
    <dgm:pt modelId="{63B43598-80A3-4230-9059-7FF6ABAAA655}" type="pres">
      <dgm:prSet presAssocID="{8CBE956E-5609-4715-8D33-BE0AE2B4A413}" presName="node" presStyleLbl="node1" presStyleIdx="5" presStyleCnt="6" custScaleX="1500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83D303-29E0-4FFC-A963-627236F789EE}" type="pres">
      <dgm:prSet presAssocID="{8CBE956E-5609-4715-8D33-BE0AE2B4A413}" presName="spNode" presStyleCnt="0"/>
      <dgm:spPr/>
    </dgm:pt>
    <dgm:pt modelId="{312A0A7B-3F72-411F-82C4-930CFE90F186}" type="pres">
      <dgm:prSet presAssocID="{A956D613-26B2-4359-B815-F042744D8AD2}" presName="sibTrans" presStyleLbl="sibTrans1D1" presStyleIdx="5" presStyleCnt="6"/>
      <dgm:spPr/>
      <dgm:t>
        <a:bodyPr/>
        <a:lstStyle/>
        <a:p>
          <a:endParaRPr lang="en-GB"/>
        </a:p>
      </dgm:t>
    </dgm:pt>
  </dgm:ptLst>
  <dgm:cxnLst>
    <dgm:cxn modelId="{D929E286-475A-4B27-A7F0-3E9E2B733AA9}" type="presOf" srcId="{8CBE956E-5609-4715-8D33-BE0AE2B4A413}" destId="{63B43598-80A3-4230-9059-7FF6ABAAA655}" srcOrd="0" destOrd="0" presId="urn:microsoft.com/office/officeart/2005/8/layout/cycle5"/>
    <dgm:cxn modelId="{F3D233DE-7B72-4786-AD47-865145C32CBA}" type="presOf" srcId="{A956D613-26B2-4359-B815-F042744D8AD2}" destId="{312A0A7B-3F72-411F-82C4-930CFE90F186}" srcOrd="0" destOrd="0" presId="urn:microsoft.com/office/officeart/2005/8/layout/cycle5"/>
    <dgm:cxn modelId="{501617B4-7F43-47FB-A4DD-F6964B67E858}" type="presOf" srcId="{460A4A4C-917B-45BA-BC0D-2E5B9AC41DE6}" destId="{D11F0DF4-73CE-4A71-A405-93981F51BA62}" srcOrd="0" destOrd="0" presId="urn:microsoft.com/office/officeart/2005/8/layout/cycle5"/>
    <dgm:cxn modelId="{821A52D5-D30A-4B95-9828-179F02C952F2}" type="presOf" srcId="{755D5700-48D1-43C5-9927-F33E86F1EDF5}" destId="{22F9E0D4-4AE6-439E-B532-2FF4F06CE918}" srcOrd="0" destOrd="0" presId="urn:microsoft.com/office/officeart/2005/8/layout/cycle5"/>
    <dgm:cxn modelId="{1BA3471A-F77A-4E01-A8C3-42DECEC58BC6}" srcId="{10CBCF0C-E0CE-4816-9EFD-79BF1A45C7CA}" destId="{460A4A4C-917B-45BA-BC0D-2E5B9AC41DE6}" srcOrd="1" destOrd="0" parTransId="{B4AC8CE1-572A-43C1-9D48-6FB2E99930AC}" sibTransId="{9D8196F3-6EE0-4DC0-A3AB-12DE916551EF}"/>
    <dgm:cxn modelId="{D0721571-23C3-40E2-A06D-928663B75F07}" type="presOf" srcId="{10CBCF0C-E0CE-4816-9EFD-79BF1A45C7CA}" destId="{771394E3-122C-4E8D-9BDF-DC77E087BBB6}" srcOrd="0" destOrd="0" presId="urn:microsoft.com/office/officeart/2005/8/layout/cycle5"/>
    <dgm:cxn modelId="{7DAE2EA2-4E3D-42B7-BB1D-FE0863596CBE}" type="presOf" srcId="{1D94B371-F566-463A-85CC-87B987507294}" destId="{729AC451-7135-4E5E-A8E5-61F584175292}" srcOrd="0" destOrd="0" presId="urn:microsoft.com/office/officeart/2005/8/layout/cycle5"/>
    <dgm:cxn modelId="{A181F7D7-C0B7-41C6-A16E-B106773E77C4}" type="presOf" srcId="{9D8196F3-6EE0-4DC0-A3AB-12DE916551EF}" destId="{C40B7444-EF56-4499-863A-1E94CDE436F0}" srcOrd="0" destOrd="0" presId="urn:microsoft.com/office/officeart/2005/8/layout/cycle5"/>
    <dgm:cxn modelId="{28BFA1A1-020B-4A14-8AD8-0987DCC7A13E}" type="presOf" srcId="{AFF2F518-19A6-4445-910F-56C46B23D236}" destId="{9A7FBC27-79E0-4963-8A55-9FEEAFC98D40}" srcOrd="0" destOrd="0" presId="urn:microsoft.com/office/officeart/2005/8/layout/cycle5"/>
    <dgm:cxn modelId="{FBD0284E-28C4-458A-84D8-5E36E39E7F6A}" srcId="{10CBCF0C-E0CE-4816-9EFD-79BF1A45C7CA}" destId="{94EFE850-00CB-4D84-A0AC-CCE87A94DC71}" srcOrd="0" destOrd="0" parTransId="{D0864015-ABDD-480F-9870-D6713D99352E}" sibTransId="{1D94B371-F566-463A-85CC-87B987507294}"/>
    <dgm:cxn modelId="{458F2BB6-4929-44FB-B9B5-28F3E1066856}" type="presOf" srcId="{F4D4B2B5-1334-417D-94E6-C752E23A0274}" destId="{C617B9DE-F283-4306-9A94-93AB7F71241E}" srcOrd="0" destOrd="0" presId="urn:microsoft.com/office/officeart/2005/8/layout/cycle5"/>
    <dgm:cxn modelId="{608F9E73-5D53-48D2-94FB-9BBC57FF0A11}" type="presOf" srcId="{814CFDFC-262A-4243-8C23-3031943BBFB6}" destId="{F1B59174-BB7F-4280-8370-C92BCE8FC49B}" srcOrd="0" destOrd="0" presId="urn:microsoft.com/office/officeart/2005/8/layout/cycle5"/>
    <dgm:cxn modelId="{9DE34D6A-9274-41AF-AE25-4383812437F4}" srcId="{10CBCF0C-E0CE-4816-9EFD-79BF1A45C7CA}" destId="{755D5700-48D1-43C5-9927-F33E86F1EDF5}" srcOrd="2" destOrd="0" parTransId="{7FFE2BC6-14A9-457C-931C-E2FFFF23E557}" sibTransId="{F4D4B2B5-1334-417D-94E6-C752E23A0274}"/>
    <dgm:cxn modelId="{2667F573-7ACD-40B8-ADFA-30791B0F5B32}" srcId="{10CBCF0C-E0CE-4816-9EFD-79BF1A45C7CA}" destId="{8CBE956E-5609-4715-8D33-BE0AE2B4A413}" srcOrd="5" destOrd="0" parTransId="{9A1F5F27-7D14-43D6-B256-F52F185F93AD}" sibTransId="{A956D613-26B2-4359-B815-F042744D8AD2}"/>
    <dgm:cxn modelId="{9DBC6638-BF2A-4394-8CFA-2FD23CC0964C}" type="presOf" srcId="{94EFE850-00CB-4D84-A0AC-CCE87A94DC71}" destId="{17FFEEEE-1C89-40B9-8FF2-D476697323C9}" srcOrd="0" destOrd="0" presId="urn:microsoft.com/office/officeart/2005/8/layout/cycle5"/>
    <dgm:cxn modelId="{08910152-8658-4612-A83C-A4CBBC99BD69}" type="presOf" srcId="{9BBE018E-989B-4345-BBC9-24AF1336B27E}" destId="{7C67BFB3-92CC-4943-8E4E-3E26A69B70C3}" srcOrd="0" destOrd="0" presId="urn:microsoft.com/office/officeart/2005/8/layout/cycle5"/>
    <dgm:cxn modelId="{409DBAFB-0B1C-41F0-B445-243CB75F4B76}" type="presOf" srcId="{1322D501-8E41-44E9-AD53-A20EDBAB530B}" destId="{52C1999B-37CC-4D8D-8F42-3B1FFA631B08}" srcOrd="0" destOrd="0" presId="urn:microsoft.com/office/officeart/2005/8/layout/cycle5"/>
    <dgm:cxn modelId="{C2B7F006-3628-4B42-8D69-998F6C1CAF76}" srcId="{10CBCF0C-E0CE-4816-9EFD-79BF1A45C7CA}" destId="{814CFDFC-262A-4243-8C23-3031943BBFB6}" srcOrd="3" destOrd="0" parTransId="{3759CDDB-48CE-4734-BBCB-110D087B0B1F}" sibTransId="{9BBE018E-989B-4345-BBC9-24AF1336B27E}"/>
    <dgm:cxn modelId="{97AE37E7-D3D7-48FB-8297-14C06659E863}" srcId="{10CBCF0C-E0CE-4816-9EFD-79BF1A45C7CA}" destId="{1322D501-8E41-44E9-AD53-A20EDBAB530B}" srcOrd="4" destOrd="0" parTransId="{0BE56B96-CB8B-486E-872B-AC3423288795}" sibTransId="{AFF2F518-19A6-4445-910F-56C46B23D236}"/>
    <dgm:cxn modelId="{459067AF-0C49-4F1B-BFB2-9BE555EA5A66}" type="presParOf" srcId="{771394E3-122C-4E8D-9BDF-DC77E087BBB6}" destId="{17FFEEEE-1C89-40B9-8FF2-D476697323C9}" srcOrd="0" destOrd="0" presId="urn:microsoft.com/office/officeart/2005/8/layout/cycle5"/>
    <dgm:cxn modelId="{729DAD19-E7B6-4B46-A9B8-D8410D099E66}" type="presParOf" srcId="{771394E3-122C-4E8D-9BDF-DC77E087BBB6}" destId="{AD14550E-2F74-44DC-98FE-190D8000F1F7}" srcOrd="1" destOrd="0" presId="urn:microsoft.com/office/officeart/2005/8/layout/cycle5"/>
    <dgm:cxn modelId="{E222FCE1-3FCF-4356-A708-0DFDAC99177E}" type="presParOf" srcId="{771394E3-122C-4E8D-9BDF-DC77E087BBB6}" destId="{729AC451-7135-4E5E-A8E5-61F584175292}" srcOrd="2" destOrd="0" presId="urn:microsoft.com/office/officeart/2005/8/layout/cycle5"/>
    <dgm:cxn modelId="{B14DDE12-C1D9-48CD-BBEB-D874F8366904}" type="presParOf" srcId="{771394E3-122C-4E8D-9BDF-DC77E087BBB6}" destId="{D11F0DF4-73CE-4A71-A405-93981F51BA62}" srcOrd="3" destOrd="0" presId="urn:microsoft.com/office/officeart/2005/8/layout/cycle5"/>
    <dgm:cxn modelId="{89EBBDDB-1E19-4EB3-90D1-77351E89103F}" type="presParOf" srcId="{771394E3-122C-4E8D-9BDF-DC77E087BBB6}" destId="{8FAB066A-2465-4D90-A971-63C6A0BA8D39}" srcOrd="4" destOrd="0" presId="urn:microsoft.com/office/officeart/2005/8/layout/cycle5"/>
    <dgm:cxn modelId="{73B80E4D-0BBE-4859-AB7C-674A411A1460}" type="presParOf" srcId="{771394E3-122C-4E8D-9BDF-DC77E087BBB6}" destId="{C40B7444-EF56-4499-863A-1E94CDE436F0}" srcOrd="5" destOrd="0" presId="urn:microsoft.com/office/officeart/2005/8/layout/cycle5"/>
    <dgm:cxn modelId="{B3AE8B3A-242F-47A6-BF06-E175D9C6757D}" type="presParOf" srcId="{771394E3-122C-4E8D-9BDF-DC77E087BBB6}" destId="{22F9E0D4-4AE6-439E-B532-2FF4F06CE918}" srcOrd="6" destOrd="0" presId="urn:microsoft.com/office/officeart/2005/8/layout/cycle5"/>
    <dgm:cxn modelId="{2A13693D-4954-495A-9234-4A0176F90A13}" type="presParOf" srcId="{771394E3-122C-4E8D-9BDF-DC77E087BBB6}" destId="{14DFB8C0-DC9A-496F-BE99-6A3C04F8AC57}" srcOrd="7" destOrd="0" presId="urn:microsoft.com/office/officeart/2005/8/layout/cycle5"/>
    <dgm:cxn modelId="{953538A8-1E83-4817-B057-A5CB82AFBEF3}" type="presParOf" srcId="{771394E3-122C-4E8D-9BDF-DC77E087BBB6}" destId="{C617B9DE-F283-4306-9A94-93AB7F71241E}" srcOrd="8" destOrd="0" presId="urn:microsoft.com/office/officeart/2005/8/layout/cycle5"/>
    <dgm:cxn modelId="{ADBDBF9E-53F4-4EF1-BAEC-EFD7478B25AA}" type="presParOf" srcId="{771394E3-122C-4E8D-9BDF-DC77E087BBB6}" destId="{F1B59174-BB7F-4280-8370-C92BCE8FC49B}" srcOrd="9" destOrd="0" presId="urn:microsoft.com/office/officeart/2005/8/layout/cycle5"/>
    <dgm:cxn modelId="{3979C772-8ED6-4081-8F0F-C0EFC32872C3}" type="presParOf" srcId="{771394E3-122C-4E8D-9BDF-DC77E087BBB6}" destId="{58DE00D5-1325-4AD9-8C57-B40729155FE6}" srcOrd="10" destOrd="0" presId="urn:microsoft.com/office/officeart/2005/8/layout/cycle5"/>
    <dgm:cxn modelId="{DC0EED52-41F2-4196-AB2B-280F8D25B8E7}" type="presParOf" srcId="{771394E3-122C-4E8D-9BDF-DC77E087BBB6}" destId="{7C67BFB3-92CC-4943-8E4E-3E26A69B70C3}" srcOrd="11" destOrd="0" presId="urn:microsoft.com/office/officeart/2005/8/layout/cycle5"/>
    <dgm:cxn modelId="{2C1278B9-E903-49BD-9CA8-8C647D7AEF58}" type="presParOf" srcId="{771394E3-122C-4E8D-9BDF-DC77E087BBB6}" destId="{52C1999B-37CC-4D8D-8F42-3B1FFA631B08}" srcOrd="12" destOrd="0" presId="urn:microsoft.com/office/officeart/2005/8/layout/cycle5"/>
    <dgm:cxn modelId="{C95A9104-FE76-4A7F-B2AB-020053E7228B}" type="presParOf" srcId="{771394E3-122C-4E8D-9BDF-DC77E087BBB6}" destId="{0A5051B8-F477-45E6-BF0C-49CF8F56881B}" srcOrd="13" destOrd="0" presId="urn:microsoft.com/office/officeart/2005/8/layout/cycle5"/>
    <dgm:cxn modelId="{DA6DB2C7-DF08-4AAE-AF46-F493FBEB3DCF}" type="presParOf" srcId="{771394E3-122C-4E8D-9BDF-DC77E087BBB6}" destId="{9A7FBC27-79E0-4963-8A55-9FEEAFC98D40}" srcOrd="14" destOrd="0" presId="urn:microsoft.com/office/officeart/2005/8/layout/cycle5"/>
    <dgm:cxn modelId="{291D295C-C8CE-46AE-BD6E-1D82C4824036}" type="presParOf" srcId="{771394E3-122C-4E8D-9BDF-DC77E087BBB6}" destId="{63B43598-80A3-4230-9059-7FF6ABAAA655}" srcOrd="15" destOrd="0" presId="urn:microsoft.com/office/officeart/2005/8/layout/cycle5"/>
    <dgm:cxn modelId="{F91AE64D-763F-49C3-B36C-E5091858611D}" type="presParOf" srcId="{771394E3-122C-4E8D-9BDF-DC77E087BBB6}" destId="{1B83D303-29E0-4FFC-A963-627236F789EE}" srcOrd="16" destOrd="0" presId="urn:microsoft.com/office/officeart/2005/8/layout/cycle5"/>
    <dgm:cxn modelId="{6A8563F9-B6B8-42C2-B879-18E3DCD4B5B2}" type="presParOf" srcId="{771394E3-122C-4E8D-9BDF-DC77E087BBB6}" destId="{312A0A7B-3F72-411F-82C4-930CFE90F186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FEEEE-1C89-40B9-8FF2-D476697323C9}">
      <dsp:nvSpPr>
        <dsp:cNvPr id="0" name=""/>
        <dsp:cNvSpPr/>
      </dsp:nvSpPr>
      <dsp:spPr>
        <a:xfrm>
          <a:off x="3240357" y="-42269"/>
          <a:ext cx="1758517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Gofyn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cwestiynauu</a:t>
          </a:r>
          <a:endParaRPr lang="en-GB" sz="2000" kern="1200" dirty="0"/>
        </a:p>
      </dsp:txBody>
      <dsp:txXfrm>
        <a:off x="3286012" y="3386"/>
        <a:ext cx="1667207" cy="843934"/>
      </dsp:txXfrm>
    </dsp:sp>
    <dsp:sp modelId="{729AC451-7135-4E5E-A8E5-61F584175292}">
      <dsp:nvSpPr>
        <dsp:cNvPr id="0" name=""/>
        <dsp:cNvSpPr/>
      </dsp:nvSpPr>
      <dsp:spPr>
        <a:xfrm>
          <a:off x="1925920" y="425304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3220707" y="248421"/>
              </a:moveTo>
              <a:arcTo wR="2204144" hR="2204144" stAng="17847895" swAng="77253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F0DF4-73CE-4A71-A405-93981F51BA62}">
      <dsp:nvSpPr>
        <dsp:cNvPr id="0" name=""/>
        <dsp:cNvSpPr/>
      </dsp:nvSpPr>
      <dsp:spPr>
        <a:xfrm>
          <a:off x="5319539" y="1059802"/>
          <a:ext cx="1438836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Casglu</a:t>
          </a:r>
          <a:r>
            <a:rPr lang="en-GB" sz="2000" kern="1200" dirty="0" smtClean="0"/>
            <a:t> data</a:t>
          </a:r>
          <a:endParaRPr lang="en-GB" sz="2000" kern="1200" dirty="0"/>
        </a:p>
      </dsp:txBody>
      <dsp:txXfrm>
        <a:off x="5365194" y="1105457"/>
        <a:ext cx="1347526" cy="843934"/>
      </dsp:txXfrm>
    </dsp:sp>
    <dsp:sp modelId="{C40B7444-EF56-4499-863A-1E94CDE436F0}">
      <dsp:nvSpPr>
        <dsp:cNvPr id="0" name=""/>
        <dsp:cNvSpPr/>
      </dsp:nvSpPr>
      <dsp:spPr>
        <a:xfrm>
          <a:off x="1928420" y="433450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4355209" y="1723346"/>
              </a:moveTo>
              <a:arcTo wR="2204144" hR="2204144" stAng="20844034" swAng="790860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9E0D4-4AE6-439E-B532-2FF4F06CE918}">
      <dsp:nvSpPr>
        <dsp:cNvPr id="0" name=""/>
        <dsp:cNvSpPr/>
      </dsp:nvSpPr>
      <dsp:spPr>
        <a:xfrm>
          <a:off x="5194301" y="2827053"/>
          <a:ext cx="2080989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Prosesu</a:t>
          </a:r>
          <a:r>
            <a:rPr lang="en-GB" sz="2000" kern="1200" dirty="0" smtClean="0"/>
            <a:t> a </a:t>
          </a:r>
          <a:r>
            <a:rPr lang="en-GB" sz="2000" kern="1200" dirty="0" err="1" smtClean="0"/>
            <a:t>chyflwyno</a:t>
          </a:r>
          <a:r>
            <a:rPr lang="en-GB" sz="2000" kern="1200" dirty="0" smtClean="0"/>
            <a:t> data</a:t>
          </a:r>
          <a:endParaRPr lang="en-GB" sz="2000" kern="1200" dirty="0"/>
        </a:p>
      </dsp:txBody>
      <dsp:txXfrm>
        <a:off x="5239956" y="2872708"/>
        <a:ext cx="1989679" cy="843934"/>
      </dsp:txXfrm>
    </dsp:sp>
    <dsp:sp modelId="{C617B9DE-F283-4306-9A94-93AB7F71241E}">
      <dsp:nvSpPr>
        <dsp:cNvPr id="0" name=""/>
        <dsp:cNvSpPr/>
      </dsp:nvSpPr>
      <dsp:spPr>
        <a:xfrm>
          <a:off x="1967826" y="363927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3941380" y="3560705"/>
              </a:moveTo>
              <a:arcTo wR="2204144" hR="2204144" stAng="2279120" swAng="94564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59174-BB7F-4280-8370-C92BCE8FC49B}">
      <dsp:nvSpPr>
        <dsp:cNvPr id="0" name=""/>
        <dsp:cNvSpPr/>
      </dsp:nvSpPr>
      <dsp:spPr>
        <a:xfrm>
          <a:off x="2952327" y="4248473"/>
          <a:ext cx="2357347" cy="1110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Dadansoddi</a:t>
          </a:r>
          <a:r>
            <a:rPr lang="en-GB" sz="1800" kern="1200" dirty="0" smtClean="0"/>
            <a:t> a </a:t>
          </a:r>
          <a:r>
            <a:rPr lang="en-GB" sz="1800" kern="1200" dirty="0" err="1" smtClean="0"/>
            <a:t>chymhwyso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dealltwriaeth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ehangach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3006533" y="4302679"/>
        <a:ext cx="2248935" cy="1002012"/>
      </dsp:txXfrm>
    </dsp:sp>
    <dsp:sp modelId="{7C67BFB3-92CC-4943-8E4E-3E26A69B70C3}">
      <dsp:nvSpPr>
        <dsp:cNvPr id="0" name=""/>
        <dsp:cNvSpPr/>
      </dsp:nvSpPr>
      <dsp:spPr>
        <a:xfrm>
          <a:off x="1845647" y="341399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953142" y="4018874"/>
              </a:moveTo>
              <a:arcTo wR="2204144" hR="2204144" stAng="7474849" swAng="859626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1999B-37CC-4D8D-8F42-3B1FFA631B08}">
      <dsp:nvSpPr>
        <dsp:cNvPr id="0" name=""/>
        <dsp:cNvSpPr/>
      </dsp:nvSpPr>
      <dsp:spPr>
        <a:xfrm>
          <a:off x="947962" y="2917445"/>
          <a:ext cx="2185075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Dod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i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gasgliadau</a:t>
          </a:r>
          <a:endParaRPr lang="en-GB" sz="2000" kern="1200" dirty="0"/>
        </a:p>
      </dsp:txBody>
      <dsp:txXfrm>
        <a:off x="993617" y="2963100"/>
        <a:ext cx="2093765" cy="843934"/>
      </dsp:txXfrm>
    </dsp:sp>
    <dsp:sp modelId="{9A7FBC27-79E0-4963-8A55-9FEEAFC98D40}">
      <dsp:nvSpPr>
        <dsp:cNvPr id="0" name=""/>
        <dsp:cNvSpPr/>
      </dsp:nvSpPr>
      <dsp:spPr>
        <a:xfrm>
          <a:off x="1913019" y="466943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857" y="2265606"/>
              </a:moveTo>
              <a:arcTo wR="2204144" hR="2204144" stAng="10704125" swAng="87838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43598-80A3-4230-9059-7FF6ABAAA655}">
      <dsp:nvSpPr>
        <dsp:cNvPr id="0" name=""/>
        <dsp:cNvSpPr/>
      </dsp:nvSpPr>
      <dsp:spPr>
        <a:xfrm>
          <a:off x="1141838" y="1059802"/>
          <a:ext cx="2158859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Gwerthuso’r</a:t>
          </a:r>
          <a:r>
            <a:rPr lang="en-GB" sz="2000" kern="1200" dirty="0" smtClean="0"/>
            <a:t> broses</a:t>
          </a:r>
          <a:endParaRPr lang="en-GB" sz="2000" kern="1200" dirty="0"/>
        </a:p>
      </dsp:txBody>
      <dsp:txXfrm>
        <a:off x="1187493" y="1105457"/>
        <a:ext cx="2067549" cy="843934"/>
      </dsp:txXfrm>
    </dsp:sp>
    <dsp:sp modelId="{312A0A7B-3F72-411F-82C4-930CFE90F186}">
      <dsp:nvSpPr>
        <dsp:cNvPr id="0" name=""/>
        <dsp:cNvSpPr/>
      </dsp:nvSpPr>
      <dsp:spPr>
        <a:xfrm>
          <a:off x="1926019" y="425302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773906" y="527041"/>
              </a:moveTo>
              <a:arcTo wR="2204144" hR="2204144" stAng="13772542" swAng="75087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3C596-C637-4C23-8E21-FDAE8DADD65D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4D7E8-2AD9-4854-88FE-07BCFBEFFE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40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Second point, looks a bit odd to</a:t>
            </a:r>
            <a:r>
              <a:rPr lang="en-GB" baseline="0" dirty="0" smtClean="0">
                <a:solidFill>
                  <a:srgbClr val="FF0000"/>
                </a:solidFill>
              </a:rPr>
              <a:t> have the comma at the end of the line . . Can we get the word ‘ease’ onto this line?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4D7E8-2AD9-4854-88FE-07BCFBEFFEA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883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Lose the title above the diagram ‘Succession on some coastal sand dunes’ and replace with ‘Sand dune profile’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4D7E8-2AD9-4854-88FE-07BCFBEFFEA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992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use a wide red arrow for ‘Direction of longshore drift’ as this</a:t>
            </a:r>
            <a:r>
              <a:rPr lang="en-GB" baseline="0" dirty="0" smtClean="0"/>
              <a:t> is different from the other labels which identify specific features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4D7E8-2AD9-4854-88FE-07BCFBEFFEA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395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Bit concerned about the readability</a:t>
            </a:r>
            <a:r>
              <a:rPr lang="en-GB" baseline="0" dirty="0" smtClean="0"/>
              <a:t> of the title for the kite diagrams . . Maybe use two slides so that it can be larger?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4D7E8-2AD9-4854-88FE-07BCFBEFFEA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27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Bit concerned about the readability</a:t>
            </a:r>
            <a:r>
              <a:rPr lang="en-GB" baseline="0" dirty="0" smtClean="0"/>
              <a:t> of the title for the kite diagrams . . Maybe use two slides so that it can be larger?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4D7E8-2AD9-4854-88FE-07BCFBEFFEA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713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4D7E8-2AD9-4854-88FE-07BCFBEFFEA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2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</a:t>
            </a:r>
            <a:r>
              <a:rPr lang="en-GB" baseline="30000" dirty="0" smtClean="0"/>
              <a:t>th</a:t>
            </a:r>
            <a:r>
              <a:rPr lang="en-GB" dirty="0" smtClean="0"/>
              <a:t> bullet needs to have text the same as earlier</a:t>
            </a:r>
            <a:r>
              <a:rPr lang="en-GB" baseline="0" dirty="0" smtClean="0"/>
              <a:t> ones including line spacing – looks very odd!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4D7E8-2AD9-4854-88FE-07BCFBEFFEA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552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Top label – add ‘results’ after ‘unreliable’. Top arrow needs to be consistent with others</a:t>
            </a:r>
            <a:r>
              <a:rPr lang="en-GB" baseline="0" dirty="0" smtClean="0"/>
              <a:t> in having its point touching the box and not going into it.</a:t>
            </a:r>
          </a:p>
          <a:p>
            <a:r>
              <a:rPr lang="en-GB" baseline="0" dirty="0" smtClean="0"/>
              <a:t>Bottom left label should read ‘storms’. I have amended both.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4D7E8-2AD9-4854-88FE-07BCFBEFFEA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719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 have amended the brackets in the first bullet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4D7E8-2AD9-4854-88FE-07BCFBEFFEA5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7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723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6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519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40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8327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20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743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68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21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37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01208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55396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57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6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58301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52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796DB-5AB4-4DD8-B4A4-08CDE71AF5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742EDFC-8987-4C93-A4BF-120A39A84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3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rHJayZ41Y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Ymholiad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Maes</a:t>
            </a:r>
            <a:r>
              <a:rPr lang="en-GB" dirty="0"/>
              <a:t> TGAU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 err="1"/>
              <a:t>Arfordiroedd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83479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7" y="332656"/>
            <a:ext cx="6347714" cy="1320800"/>
          </a:xfrm>
        </p:spPr>
        <p:txBody>
          <a:bodyPr/>
          <a:lstStyle/>
          <a:p>
            <a:r>
              <a:rPr lang="en-GB" dirty="0" err="1"/>
              <a:t>Ymholiad</a:t>
            </a:r>
            <a:r>
              <a:rPr lang="en-GB" dirty="0"/>
              <a:t> 2: </a:t>
            </a:r>
            <a:r>
              <a:rPr lang="en-GB" dirty="0" err="1"/>
              <a:t>Ynyslas</a:t>
            </a:r>
            <a:endParaRPr lang="en-GB" dirty="0"/>
          </a:p>
        </p:txBody>
      </p:sp>
      <p:pic>
        <p:nvPicPr>
          <p:cNvPr id="7170" name="Picture 2" descr="C:\Users\Simon\Pictures\Wales 2016\IMG_75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345254"/>
            <a:ext cx="7198641" cy="47990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7" y="6309320"/>
            <a:ext cx="7344817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Pa </a:t>
            </a:r>
            <a:r>
              <a:rPr lang="en-GB" b="1" dirty="0" err="1">
                <a:solidFill>
                  <a:srgbClr val="FF0000"/>
                </a:solidFill>
              </a:rPr>
              <a:t>fethodolegau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fyddai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modd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i</a:t>
            </a:r>
            <a:r>
              <a:rPr lang="en-GB" b="1" dirty="0">
                <a:solidFill>
                  <a:srgbClr val="FF0000"/>
                </a:solidFill>
              </a:rPr>
              <a:t> chi </a:t>
            </a:r>
            <a:r>
              <a:rPr lang="en-GB" b="1" dirty="0" err="1">
                <a:solidFill>
                  <a:srgbClr val="FF0000"/>
                </a:solidFill>
              </a:rPr>
              <a:t>eu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defnyddio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yma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i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gasglu</a:t>
            </a:r>
            <a:r>
              <a:rPr lang="en-GB" b="1" dirty="0">
                <a:solidFill>
                  <a:srgbClr val="FF0000"/>
                </a:solidFill>
              </a:rPr>
              <a:t> data?</a:t>
            </a:r>
          </a:p>
        </p:txBody>
      </p:sp>
    </p:spTree>
    <p:extLst>
      <p:ext uri="{BB962C8B-B14F-4D97-AF65-F5344CB8AC3E}">
        <p14:creationId xmlns:p14="http://schemas.microsoft.com/office/powerpoint/2010/main" val="3269981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2: </a:t>
            </a:r>
            <a:r>
              <a:rPr lang="en-GB" sz="4000" dirty="0" err="1"/>
              <a:t>Casglu</a:t>
            </a:r>
            <a:r>
              <a:rPr lang="en-GB" sz="4000" dirty="0"/>
              <a:t>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Paratoi</a:t>
            </a:r>
            <a:r>
              <a:rPr lang="en-GB" dirty="0"/>
              <a:t> </a:t>
            </a:r>
            <a:r>
              <a:rPr lang="en-GB" dirty="0" err="1"/>
              <a:t>taflenni</a:t>
            </a:r>
            <a:r>
              <a:rPr lang="en-GB" dirty="0"/>
              <a:t> </a:t>
            </a:r>
            <a:r>
              <a:rPr lang="en-GB" dirty="0" err="1"/>
              <a:t>casglu</a:t>
            </a:r>
            <a:r>
              <a:rPr lang="en-GB" dirty="0"/>
              <a:t> data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addas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maes</a:t>
            </a:r>
            <a:r>
              <a:rPr lang="en-GB" dirty="0"/>
              <a:t>. </a:t>
            </a:r>
          </a:p>
          <a:p>
            <a:r>
              <a:rPr lang="en-GB" dirty="0" err="1"/>
              <a:t>Dewis</a:t>
            </a:r>
            <a:r>
              <a:rPr lang="en-GB" dirty="0"/>
              <a:t> </a:t>
            </a:r>
            <a:r>
              <a:rPr lang="en-GB" dirty="0" err="1"/>
              <a:t>lleoliadau</a:t>
            </a:r>
            <a:r>
              <a:rPr lang="en-GB" dirty="0"/>
              <a:t> </a:t>
            </a:r>
            <a:r>
              <a:rPr lang="en-GB" dirty="0" err="1"/>
              <a:t>addas</a:t>
            </a:r>
            <a:r>
              <a:rPr lang="en-GB" dirty="0"/>
              <a:t> (</a:t>
            </a:r>
            <a:r>
              <a:rPr lang="en-GB" dirty="0" err="1"/>
              <a:t>diogelwch</a:t>
            </a:r>
            <a:r>
              <a:rPr lang="en-GB" dirty="0"/>
              <a:t> – </a:t>
            </a:r>
            <a:r>
              <a:rPr lang="en-GB" dirty="0" err="1"/>
              <a:t>asesiad</a:t>
            </a:r>
            <a:r>
              <a:rPr lang="en-GB" dirty="0"/>
              <a:t> </a:t>
            </a:r>
            <a:r>
              <a:rPr lang="en-GB" dirty="0" err="1"/>
              <a:t>risg</a:t>
            </a:r>
            <a:r>
              <a:rPr lang="en-GB" dirty="0"/>
              <a:t> – pa </a:t>
            </a:r>
            <a:r>
              <a:rPr lang="en-GB" dirty="0" err="1"/>
              <a:t>mor</a:t>
            </a:r>
            <a:r>
              <a:rPr lang="en-GB" dirty="0"/>
              <a:t> </a:t>
            </a:r>
            <a:r>
              <a:rPr lang="en-GB" dirty="0" err="1"/>
              <a:t>gyfleus</a:t>
            </a:r>
            <a:r>
              <a:rPr lang="en-GB" dirty="0"/>
              <a:t> </a:t>
            </a:r>
            <a:r>
              <a:rPr lang="en-GB" dirty="0" err="1"/>
              <a:t>ydy’r</a:t>
            </a:r>
            <a:r>
              <a:rPr lang="en-GB" dirty="0"/>
              <a:t> </a:t>
            </a:r>
            <a:r>
              <a:rPr lang="en-GB" dirty="0" err="1"/>
              <a:t>safle</a:t>
            </a:r>
            <a:r>
              <a:rPr lang="en-GB" dirty="0"/>
              <a:t>? </a:t>
            </a:r>
            <a:r>
              <a:rPr lang="en-GB" dirty="0" err="1"/>
              <a:t>Ydy’r</a:t>
            </a:r>
            <a:r>
              <a:rPr lang="en-GB" dirty="0"/>
              <a:t> </a:t>
            </a:r>
            <a:r>
              <a:rPr lang="en-GB" dirty="0" err="1"/>
              <a:t>safle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cynnig</a:t>
            </a:r>
            <a:r>
              <a:rPr lang="en-GB" dirty="0"/>
              <a:t> y </a:t>
            </a:r>
            <a:r>
              <a:rPr lang="en-GB" dirty="0" err="1"/>
              <a:t>lleoliad</a:t>
            </a:r>
            <a:r>
              <a:rPr lang="en-GB" dirty="0"/>
              <a:t> </a:t>
            </a:r>
            <a:r>
              <a:rPr lang="en-GB" dirty="0" err="1"/>
              <a:t>gorau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</a:t>
            </a:r>
            <a:r>
              <a:rPr lang="en-GB" dirty="0" err="1"/>
              <a:t>cyflawni</a:t>
            </a:r>
            <a:r>
              <a:rPr lang="en-GB" dirty="0"/>
              <a:t> </a:t>
            </a:r>
            <a:r>
              <a:rPr lang="en-GB" dirty="0" err="1"/>
              <a:t>gofynion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prosiect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maes</a:t>
            </a:r>
            <a:r>
              <a:rPr lang="en-GB" dirty="0"/>
              <a:t>?) </a:t>
            </a:r>
          </a:p>
          <a:p>
            <a:r>
              <a:rPr lang="en-GB" dirty="0" err="1"/>
              <a:t>Dewis</a:t>
            </a:r>
            <a:r>
              <a:rPr lang="en-GB" dirty="0"/>
              <a:t> </a:t>
            </a:r>
            <a:r>
              <a:rPr lang="en-GB" dirty="0" err="1"/>
              <a:t>technegau</a:t>
            </a:r>
            <a:r>
              <a:rPr lang="en-GB" dirty="0"/>
              <a:t> </a:t>
            </a:r>
            <a:r>
              <a:rPr lang="en-GB" dirty="0" err="1"/>
              <a:t>samplu</a:t>
            </a:r>
            <a:r>
              <a:rPr lang="en-GB" dirty="0"/>
              <a:t> </a:t>
            </a:r>
            <a:r>
              <a:rPr lang="en-GB" dirty="0" err="1"/>
              <a:t>priodol</a:t>
            </a:r>
            <a:r>
              <a:rPr lang="en-GB" dirty="0"/>
              <a:t> (</a:t>
            </a:r>
            <a:r>
              <a:rPr lang="en-GB" dirty="0" err="1"/>
              <a:t>ar</a:t>
            </a:r>
            <a:r>
              <a:rPr lang="en-GB" dirty="0"/>
              <a:t> hap, </a:t>
            </a:r>
            <a:r>
              <a:rPr lang="en-GB" dirty="0" err="1"/>
              <a:t>systematig</a:t>
            </a:r>
            <a:r>
              <a:rPr lang="en-GB" dirty="0"/>
              <a:t>, </a:t>
            </a:r>
            <a:r>
              <a:rPr lang="en-GB" dirty="0" err="1"/>
              <a:t>haenedig</a:t>
            </a:r>
            <a:r>
              <a:rPr lang="en-GB" dirty="0"/>
              <a:t>). </a:t>
            </a:r>
          </a:p>
          <a:p>
            <a:r>
              <a:rPr lang="en-GB" dirty="0" err="1"/>
              <a:t>Sicrhau</a:t>
            </a:r>
            <a:r>
              <a:rPr lang="en-GB" dirty="0"/>
              <a:t> </a:t>
            </a:r>
            <a:r>
              <a:rPr lang="en-GB" dirty="0" err="1"/>
              <a:t>cywirdeb</a:t>
            </a:r>
            <a:r>
              <a:rPr lang="en-GB" dirty="0"/>
              <a:t> a </a:t>
            </a:r>
            <a:r>
              <a:rPr lang="en-GB" dirty="0" err="1"/>
              <a:t>dibynadwyedd</a:t>
            </a:r>
            <a:r>
              <a:rPr lang="en-GB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6017327"/>
            <a:ext cx="6572250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FF0000"/>
                </a:solidFill>
              </a:rPr>
              <a:t>Cofiwch</a:t>
            </a:r>
            <a:r>
              <a:rPr lang="en-GB" b="1" dirty="0">
                <a:solidFill>
                  <a:srgbClr val="FF0000"/>
                </a:solidFill>
              </a:rPr>
              <a:t> y </a:t>
            </a:r>
            <a:r>
              <a:rPr lang="en-GB" b="1" dirty="0" err="1">
                <a:solidFill>
                  <a:srgbClr val="FF0000"/>
                </a:solidFill>
              </a:rPr>
              <a:t>bydd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angen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i</a:t>
            </a:r>
            <a:r>
              <a:rPr lang="en-GB" b="1" dirty="0">
                <a:solidFill>
                  <a:srgbClr val="FF0000"/>
                </a:solidFill>
              </a:rPr>
              <a:t> chi </a:t>
            </a:r>
            <a:r>
              <a:rPr lang="en-GB" b="1" dirty="0" err="1">
                <a:solidFill>
                  <a:srgbClr val="FF0000"/>
                </a:solidFill>
              </a:rPr>
              <a:t>gyfiawnhau’r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fethodoleg</a:t>
            </a:r>
            <a:r>
              <a:rPr lang="en-GB" b="1" dirty="0">
                <a:solidFill>
                  <a:srgbClr val="FF0000"/>
                </a:solidFill>
              </a:rPr>
              <a:t> a </a:t>
            </a:r>
            <a:r>
              <a:rPr lang="en-GB" b="1" dirty="0" err="1">
                <a:solidFill>
                  <a:srgbClr val="FF0000"/>
                </a:solidFill>
              </a:rPr>
              <a:t>ddefnyddiwyd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gennych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ar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gyfer</a:t>
            </a:r>
            <a:r>
              <a:rPr lang="en-GB" b="1" dirty="0">
                <a:solidFill>
                  <a:srgbClr val="FF0000"/>
                </a:solidFill>
              </a:rPr>
              <a:t> y </a:t>
            </a:r>
            <a:r>
              <a:rPr lang="en-GB" b="1" dirty="0" err="1">
                <a:solidFill>
                  <a:srgbClr val="FF0000"/>
                </a:solidFill>
              </a:rPr>
              <a:t>gwaith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maes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45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Ymholiad</a:t>
            </a:r>
            <a:r>
              <a:rPr lang="en-GB" dirty="0"/>
              <a:t> 3: </a:t>
            </a:r>
            <a:r>
              <a:rPr lang="en-GB" dirty="0" err="1"/>
              <a:t>Prosesu</a:t>
            </a:r>
            <a:r>
              <a:rPr lang="en-GB" dirty="0"/>
              <a:t> a </a:t>
            </a:r>
            <a:r>
              <a:rPr lang="en-GB" dirty="0" err="1"/>
              <a:t>chyflwyno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600" b="1" dirty="0" err="1"/>
              <a:t>Prosesu</a:t>
            </a:r>
            <a:r>
              <a:rPr lang="en-GB" sz="3600" b="1" dirty="0"/>
              <a:t> data</a:t>
            </a:r>
          </a:p>
          <a:p>
            <a:pPr marL="0" indent="0">
              <a:buNone/>
            </a:pPr>
            <a:r>
              <a:rPr lang="en-GB" sz="2800" dirty="0" err="1"/>
              <a:t>Wedi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chi </a:t>
            </a:r>
            <a:r>
              <a:rPr lang="en-GB" sz="2800" dirty="0" err="1"/>
              <a:t>gasglu</a:t>
            </a:r>
            <a:r>
              <a:rPr lang="en-GB" sz="2800" dirty="0"/>
              <a:t> </a:t>
            </a:r>
            <a:r>
              <a:rPr lang="en-GB" sz="2800" dirty="0" err="1"/>
              <a:t>eich</a:t>
            </a:r>
            <a:r>
              <a:rPr lang="en-GB" sz="2800" dirty="0"/>
              <a:t> data </a:t>
            </a:r>
            <a:r>
              <a:rPr lang="en-GB" sz="2800" dirty="0" err="1"/>
              <a:t>bydd</a:t>
            </a:r>
            <a:r>
              <a:rPr lang="en-GB" sz="2800" dirty="0"/>
              <a:t> </a:t>
            </a:r>
            <a:r>
              <a:rPr lang="en-GB" sz="2800" dirty="0" err="1"/>
              <a:t>angen</a:t>
            </a:r>
            <a:r>
              <a:rPr lang="en-GB" sz="2800" dirty="0"/>
              <a:t> </a:t>
            </a:r>
            <a:r>
              <a:rPr lang="en-GB" sz="2800" dirty="0" err="1"/>
              <a:t>i</a:t>
            </a:r>
            <a:r>
              <a:rPr lang="en-GB" sz="2800" dirty="0"/>
              <a:t> chi </a:t>
            </a:r>
            <a:r>
              <a:rPr lang="en-GB" sz="2800" dirty="0" err="1"/>
              <a:t>brosesu’r</a:t>
            </a:r>
            <a:r>
              <a:rPr lang="en-GB" sz="2800" dirty="0"/>
              <a:t> data </a:t>
            </a:r>
            <a:r>
              <a:rPr lang="en-GB" sz="2800" dirty="0" err="1"/>
              <a:t>hwnnw</a:t>
            </a:r>
            <a:r>
              <a:rPr lang="en-GB" sz="2800" dirty="0"/>
              <a:t>. </a:t>
            </a:r>
            <a:r>
              <a:rPr lang="en-GB" sz="2800" dirty="0" err="1"/>
              <a:t>Gallai’r</a:t>
            </a:r>
            <a:r>
              <a:rPr lang="en-GB" sz="2800" dirty="0"/>
              <a:t> </a:t>
            </a:r>
            <a:r>
              <a:rPr lang="en-GB" sz="2800" dirty="0" err="1"/>
              <a:t>gwaith</a:t>
            </a:r>
            <a:r>
              <a:rPr lang="en-GB" sz="2800" dirty="0"/>
              <a:t>  </a:t>
            </a:r>
            <a:r>
              <a:rPr lang="en-GB" sz="2800" dirty="0" err="1"/>
              <a:t>cyfrifo</a:t>
            </a:r>
            <a:r>
              <a:rPr lang="en-GB" sz="2800" dirty="0"/>
              <a:t> </a:t>
            </a:r>
            <a:r>
              <a:rPr lang="en-GB" sz="2800" dirty="0" err="1"/>
              <a:t>hwn</a:t>
            </a:r>
            <a:r>
              <a:rPr lang="en-GB" sz="2800" dirty="0"/>
              <a:t> </a:t>
            </a:r>
            <a:r>
              <a:rPr lang="en-GB" sz="2800" dirty="0" err="1"/>
              <a:t>gynnwys</a:t>
            </a:r>
            <a:r>
              <a:rPr lang="en-GB" sz="2800" dirty="0"/>
              <a:t>: </a:t>
            </a:r>
          </a:p>
          <a:p>
            <a:r>
              <a:rPr lang="en-GB" sz="2300" dirty="0" smtClean="0"/>
              <a:t>Calculating central tendency (mean, mode, median), e.g. pebble sizes on a beach</a:t>
            </a:r>
          </a:p>
          <a:p>
            <a:r>
              <a:rPr lang="en-GB" sz="2300" dirty="0" smtClean="0"/>
              <a:t>Calculating proportions, e.g. percentages of pebble angularities or types of sand dune vegetation</a:t>
            </a:r>
          </a:p>
          <a:p>
            <a:r>
              <a:rPr lang="en-GB" sz="2300" dirty="0" smtClean="0"/>
              <a:t>Calculating areas, e.g. cross sectional area of a beach or exposed side of a </a:t>
            </a:r>
            <a:r>
              <a:rPr lang="en-GB" sz="2300" dirty="0" err="1" smtClean="0"/>
              <a:t>groyne</a:t>
            </a:r>
            <a:endParaRPr lang="en-GB" sz="2300" dirty="0" smtClean="0"/>
          </a:p>
        </p:txBody>
      </p:sp>
    </p:spTree>
    <p:extLst>
      <p:ext uri="{BB962C8B-B14F-4D97-AF65-F5344CB8AC3E}">
        <p14:creationId xmlns:p14="http://schemas.microsoft.com/office/powerpoint/2010/main" val="3178298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2433" y="246988"/>
            <a:ext cx="6347714" cy="1320800"/>
          </a:xfrm>
        </p:spPr>
        <p:txBody>
          <a:bodyPr>
            <a:normAutofit/>
          </a:bodyPr>
          <a:lstStyle/>
          <a:p>
            <a:r>
              <a:rPr lang="en-GB" dirty="0" err="1"/>
              <a:t>Ymholiad</a:t>
            </a:r>
            <a:r>
              <a:rPr lang="en-GB" dirty="0"/>
              <a:t> 3: </a:t>
            </a:r>
            <a:r>
              <a:rPr lang="en-GB" dirty="0" err="1"/>
              <a:t>Prosesu</a:t>
            </a:r>
            <a:r>
              <a:rPr lang="en-GB" dirty="0"/>
              <a:t> a </a:t>
            </a:r>
            <a:r>
              <a:rPr lang="en-GB" dirty="0" err="1"/>
              <a:t>chyflwyno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62432" y="1601653"/>
            <a:ext cx="815159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Cyflwyno</a:t>
            </a: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</a:t>
            </a: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Mae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golygu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dewis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dulliau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priodol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gyflwyno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data.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Gallai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gynnwys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2433" y="2516236"/>
            <a:ext cx="8042016" cy="369331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Proffiliau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thrawsluniau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e.e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traeth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twyni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tywod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C:\Users\Random Guy A\Downloads\chart (15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1"/>
            <a:ext cx="5328592" cy="35523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144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67544" y="260648"/>
            <a:ext cx="6347714" cy="1320800"/>
          </a:xfrm>
        </p:spPr>
        <p:txBody>
          <a:bodyPr>
            <a:noAutofit/>
          </a:bodyPr>
          <a:lstStyle/>
          <a:p>
            <a:r>
              <a:rPr lang="en-GB" dirty="0" err="1"/>
              <a:t>Llun</a:t>
            </a:r>
            <a:r>
              <a:rPr lang="en-GB" dirty="0"/>
              <a:t> </a:t>
            </a:r>
            <a:r>
              <a:rPr lang="en-GB" dirty="0" err="1"/>
              <a:t>anodedig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dangos</a:t>
            </a:r>
            <a:r>
              <a:rPr lang="en-GB" dirty="0"/>
              <a:t> </a:t>
            </a:r>
            <a:r>
              <a:rPr lang="en-GB" dirty="0" err="1"/>
              <a:t>effeithiau</a:t>
            </a:r>
            <a:r>
              <a:rPr lang="en-GB" dirty="0"/>
              <a:t> </a:t>
            </a:r>
            <a:r>
              <a:rPr lang="en-GB" dirty="0" err="1"/>
              <a:t>drifft</a:t>
            </a:r>
            <a:r>
              <a:rPr lang="en-GB" dirty="0"/>
              <a:t> y </a:t>
            </a:r>
            <a:r>
              <a:rPr lang="en-GB" dirty="0" err="1"/>
              <a:t>glannau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Borth</a:t>
            </a:r>
            <a:endParaRPr lang="en-GB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437828" y="2204864"/>
            <a:ext cx="8527119" cy="3698329"/>
            <a:chOff x="0" y="0"/>
            <a:chExt cx="9652634" cy="4186846"/>
          </a:xfrm>
        </p:grpSpPr>
        <p:pic>
          <p:nvPicPr>
            <p:cNvPr id="6" name="Picture 5" descr="C:\Users\Simon\Pictures\Wales 2016\IMG_7544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9375" y="1304925"/>
              <a:ext cx="4139565" cy="27597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/>
          </p:spPr>
        </p:pic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0" y="3038475"/>
              <a:ext cx="2397501" cy="114837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dirty="0" err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Cerrig</a:t>
              </a: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wedi</a:t>
              </a: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</a:t>
              </a: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llyfnhau</a:t>
              </a: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gan</a:t>
              </a: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athreuliad</a:t>
              </a: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</a:t>
              </a:r>
              <a:r>
                <a:rPr lang="en-GB" sz="1400" b="1" dirty="0" err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chyrathiad</a:t>
              </a: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gan</a:t>
              </a: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</a:t>
              </a: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gwneud</a:t>
              </a: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fwy</a:t>
              </a: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crwn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114300" y="1295201"/>
              <a:ext cx="1638934" cy="9728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dirty="0" err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Cyfeiriad</a:t>
              </a: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drifft</a:t>
              </a: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y </a:t>
              </a:r>
              <a:r>
                <a:rPr lang="en-GB" sz="1400" b="1" dirty="0" err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glannau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3190875" y="19047"/>
              <a:ext cx="3509009" cy="9728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dirty="0" err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Gwaddodion</a:t>
              </a: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yn</a:t>
              </a: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casglu</a:t>
              </a: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</a:t>
              </a: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ochr</a:t>
              </a: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yr</a:t>
              </a: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argor</a:t>
              </a: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sy’n</a:t>
              </a: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wynebu’r</a:t>
              </a: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drifft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7305675" y="0"/>
              <a:ext cx="2346959" cy="8967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dirty="0" err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Argor</a:t>
              </a: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pren</a:t>
              </a: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wedi</a:t>
              </a: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ei</a:t>
              </a: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gladdu</a:t>
              </a: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mewn</a:t>
              </a: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mannau</a:t>
              </a: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gan</a:t>
              </a: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400" b="1" dirty="0" err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dywod</a:t>
              </a: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</a:t>
              </a:r>
              <a:r>
                <a:rPr lang="en-GB" sz="1400" b="1" dirty="0" err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cherrig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 dirty="0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7753350" y="3238003"/>
              <a:ext cx="1899284" cy="87121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400" b="1">
                  <a:solidFill>
                    <a:srgbClr val="40404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Gwaddodion wedi eu herydu o ochr arall yr argor</a:t>
              </a:r>
              <a:endParaRPr lang="en-GB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704975" y="1590675"/>
              <a:ext cx="2619375" cy="771525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114550" y="3228975"/>
              <a:ext cx="1114425" cy="29527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924389" y="733677"/>
              <a:ext cx="504861" cy="196189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6572251" y="991866"/>
              <a:ext cx="1295399" cy="118935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5829300" y="3152775"/>
              <a:ext cx="1914525" cy="27622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6739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4599" y="122981"/>
            <a:ext cx="6347714" cy="1320800"/>
          </a:xfrm>
        </p:spPr>
        <p:txBody>
          <a:bodyPr>
            <a:normAutofit/>
          </a:bodyPr>
          <a:lstStyle/>
          <a:p>
            <a:r>
              <a:rPr lang="en-GB" dirty="0" err="1"/>
              <a:t>Ymholiad</a:t>
            </a:r>
            <a:r>
              <a:rPr lang="en-GB" dirty="0"/>
              <a:t> 3: </a:t>
            </a:r>
            <a:r>
              <a:rPr lang="en-GB" dirty="0" err="1"/>
              <a:t>Prosesu</a:t>
            </a:r>
            <a:r>
              <a:rPr lang="en-GB" dirty="0"/>
              <a:t> a </a:t>
            </a:r>
            <a:r>
              <a:rPr lang="en-GB" dirty="0" err="1"/>
              <a:t>chyflwyno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34599" y="1350201"/>
            <a:ext cx="802976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Cyflwyno</a:t>
            </a: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</a:t>
            </a: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Mae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angen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dewis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dulliau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addas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gyflwyno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eich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data.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Gallai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gynnwys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4599" y="2204864"/>
            <a:ext cx="6213665" cy="45243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Histogram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e.e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dosbarthiad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siapiau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cerigos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hyd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traeth</a:t>
            </a: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2050" name="Picture 2" descr="C:\Users\Random Guy A\Downloads\chart (16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99" y="2654988"/>
            <a:ext cx="5976664" cy="39844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756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5073" y="220118"/>
            <a:ext cx="6933746" cy="66369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dirty="0" err="1"/>
              <a:t>Ymholiad</a:t>
            </a:r>
            <a:r>
              <a:rPr lang="en-GB" dirty="0"/>
              <a:t> 3: </a:t>
            </a:r>
            <a:r>
              <a:rPr lang="en-GB" dirty="0" err="1"/>
              <a:t>Prosesu</a:t>
            </a:r>
            <a:r>
              <a:rPr lang="en-GB" dirty="0"/>
              <a:t> a </a:t>
            </a:r>
            <a:r>
              <a:rPr lang="en-GB" dirty="0" err="1"/>
              <a:t>chyflwyno</a:t>
            </a:r>
            <a:endParaRPr lang="en-GB" dirty="0"/>
          </a:p>
        </p:txBody>
      </p:sp>
      <p:pic>
        <p:nvPicPr>
          <p:cNvPr id="15" name="Picture 14" descr="Image result for sand dune kite diagra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6952"/>
            <a:ext cx="2813330" cy="2836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34598" y="1002734"/>
            <a:ext cx="4845514" cy="553997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Diagram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barcud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sy’n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dangos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proffil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o’r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newidiadau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mewn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llystyfiant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draws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twyni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tywod</a:t>
            </a:r>
            <a:endParaRPr lang="en-GB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4392488" cy="468066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6565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188640"/>
            <a:ext cx="6347714" cy="1320800"/>
          </a:xfrm>
        </p:spPr>
        <p:txBody>
          <a:bodyPr>
            <a:normAutofit/>
          </a:bodyPr>
          <a:lstStyle/>
          <a:p>
            <a:r>
              <a:rPr lang="en-GB" dirty="0" err="1"/>
              <a:t>Ymholiad</a:t>
            </a:r>
            <a:r>
              <a:rPr lang="en-GB" dirty="0"/>
              <a:t> 3: </a:t>
            </a:r>
            <a:r>
              <a:rPr lang="en-GB" dirty="0" err="1"/>
              <a:t>Prosesu</a:t>
            </a:r>
            <a:r>
              <a:rPr lang="en-GB" dirty="0"/>
              <a:t> a </a:t>
            </a:r>
            <a:r>
              <a:rPr lang="en-GB" dirty="0" err="1"/>
              <a:t>chyflwyno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30079" y="1455429"/>
            <a:ext cx="75039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Cyflwyno</a:t>
            </a: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</a:t>
            </a: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Mae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angen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dewis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dulliau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addas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gyflwyno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data.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Gallai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gynnwys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6596" y="2354522"/>
            <a:ext cx="3653889" cy="424731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Siart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cylch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3228" y="2362659"/>
            <a:ext cx="3960440" cy="424731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Graff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gwasgariad</a:t>
            </a: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  <a:hlinkClick r:id="rId3"/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Gallwch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ddehongli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graff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gwasgariad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drwy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nodi’r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canolrif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y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chwarteli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a’r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amrediad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52" y="2798305"/>
            <a:ext cx="3384376" cy="338437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074" name="Picture 2" descr="C:\Users\Random Guy A\Downloads\chart (17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824" y="2798304"/>
            <a:ext cx="3721247" cy="27909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4162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144179"/>
            <a:ext cx="6347714" cy="1320800"/>
          </a:xfrm>
        </p:spPr>
        <p:txBody>
          <a:bodyPr>
            <a:normAutofit/>
          </a:bodyPr>
          <a:lstStyle/>
          <a:p>
            <a:r>
              <a:rPr lang="en-GB" dirty="0" err="1"/>
              <a:t>Ymholiad</a:t>
            </a:r>
            <a:r>
              <a:rPr lang="en-GB" dirty="0"/>
              <a:t> 3: </a:t>
            </a:r>
            <a:r>
              <a:rPr lang="en-GB" dirty="0" err="1"/>
              <a:t>Prosesu</a:t>
            </a:r>
            <a:r>
              <a:rPr lang="en-GB" dirty="0"/>
              <a:t> a </a:t>
            </a:r>
            <a:r>
              <a:rPr lang="en-GB" dirty="0" err="1"/>
              <a:t>chyflwyno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464979"/>
            <a:ext cx="75039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Cyflwyno</a:t>
            </a: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</a:t>
            </a: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Mae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angen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dewis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dulliau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addas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gyflwyno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data.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Gallai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gynnwys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</p:txBody>
      </p:sp>
      <p:pic>
        <p:nvPicPr>
          <p:cNvPr id="9218" name="Picture 2" descr="https://www.geography-fieldwork.org/media/1417/edbcoast15.jpg?anchor=center&amp;mode=crop&amp;width=1600&amp;format=jpg&amp;quality=90&amp;slimmage=true&amp;rnd=1312066963100000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76178"/>
            <a:ext cx="5665766" cy="351277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2389790"/>
            <a:ext cx="68996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Using GIS to plot mean sediment size at location along a stretch of coast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494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Ymholiad</a:t>
            </a:r>
            <a:r>
              <a:rPr lang="en-GB" dirty="0"/>
              <a:t> 4: </a:t>
            </a:r>
            <a:r>
              <a:rPr lang="en-GB" dirty="0" err="1"/>
              <a:t>Dadansoddi</a:t>
            </a:r>
            <a:r>
              <a:rPr lang="en-GB" dirty="0"/>
              <a:t> a </a:t>
            </a:r>
            <a:r>
              <a:rPr lang="en-GB" dirty="0" err="1"/>
              <a:t>chymhwyso</a:t>
            </a:r>
            <a:r>
              <a:rPr lang="en-GB" dirty="0"/>
              <a:t> </a:t>
            </a:r>
            <a:r>
              <a:rPr lang="en-GB" dirty="0" err="1"/>
              <a:t>dealltwriaeth</a:t>
            </a:r>
            <a:r>
              <a:rPr lang="en-GB" dirty="0"/>
              <a:t> </a:t>
            </a:r>
            <a:r>
              <a:rPr lang="en-GB" dirty="0" err="1"/>
              <a:t>ehangach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492896"/>
            <a:ext cx="6347714" cy="3880773"/>
          </a:xfrm>
        </p:spPr>
        <p:txBody>
          <a:bodyPr>
            <a:normAutofit/>
          </a:bodyPr>
          <a:lstStyle/>
          <a:p>
            <a:r>
              <a:rPr lang="en-GB" dirty="0" err="1"/>
              <a:t>Adnabod</a:t>
            </a:r>
            <a:r>
              <a:rPr lang="en-GB" dirty="0"/>
              <a:t>, </a:t>
            </a:r>
            <a:r>
              <a:rPr lang="en-GB" dirty="0" err="1"/>
              <a:t>dadansoddi</a:t>
            </a:r>
            <a:r>
              <a:rPr lang="en-GB" dirty="0"/>
              <a:t> a </a:t>
            </a:r>
            <a:r>
              <a:rPr lang="en-GB" dirty="0" err="1"/>
              <a:t>dehongli</a:t>
            </a:r>
            <a:r>
              <a:rPr lang="en-GB" dirty="0"/>
              <a:t> </a:t>
            </a:r>
            <a:r>
              <a:rPr lang="en-GB" dirty="0" err="1"/>
              <a:t>tueddiadau</a:t>
            </a:r>
            <a:r>
              <a:rPr lang="en-GB" dirty="0"/>
              <a:t> a </a:t>
            </a:r>
            <a:r>
              <a:rPr lang="en-GB" dirty="0" err="1"/>
              <a:t>phatrymau</a:t>
            </a:r>
            <a:r>
              <a:rPr lang="en-GB" dirty="0"/>
              <a:t>. </a:t>
            </a:r>
          </a:p>
          <a:p>
            <a:r>
              <a:rPr lang="en-GB" dirty="0" err="1"/>
              <a:t>Cymhwyso</a:t>
            </a:r>
            <a:r>
              <a:rPr lang="en-GB" dirty="0"/>
              <a:t> </a:t>
            </a:r>
            <a:r>
              <a:rPr lang="en-GB" dirty="0" err="1"/>
              <a:t>gwybodaeth</a:t>
            </a:r>
            <a:r>
              <a:rPr lang="en-GB" dirty="0"/>
              <a:t> a </a:t>
            </a:r>
            <a:r>
              <a:rPr lang="en-GB" dirty="0" err="1"/>
              <a:t>dealltwriaeth</a:t>
            </a:r>
            <a:r>
              <a:rPr lang="en-GB" dirty="0"/>
              <a:t> o </a:t>
            </a:r>
            <a:r>
              <a:rPr lang="en-GB" dirty="0" err="1"/>
              <a:t>gysyniadau</a:t>
            </a:r>
            <a:r>
              <a:rPr lang="en-GB" dirty="0"/>
              <a:t> a </a:t>
            </a:r>
            <a:r>
              <a:rPr lang="en-GB" dirty="0" err="1"/>
              <a:t>phrosesau</a:t>
            </a:r>
            <a:r>
              <a:rPr lang="en-GB" dirty="0"/>
              <a:t> </a:t>
            </a:r>
            <a:r>
              <a:rPr lang="en-GB" dirty="0" err="1"/>
              <a:t>daearyddol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dystiolaeth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wedi’i</a:t>
            </a:r>
            <a:r>
              <a:rPr lang="en-GB" dirty="0"/>
              <a:t> </a:t>
            </a:r>
            <a:r>
              <a:rPr lang="en-GB" dirty="0" err="1"/>
              <a:t>chasglu</a:t>
            </a:r>
            <a:r>
              <a:rPr lang="en-GB" dirty="0"/>
              <a:t>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 err="1"/>
              <a:t>Tueddiadau</a:t>
            </a:r>
            <a:r>
              <a:rPr lang="en-GB" dirty="0"/>
              <a:t> – </a:t>
            </a:r>
            <a:r>
              <a:rPr lang="en-GB" dirty="0" err="1"/>
              <a:t>newidiadau</a:t>
            </a:r>
            <a:r>
              <a:rPr lang="en-GB" dirty="0"/>
              <a:t> </a:t>
            </a:r>
            <a:r>
              <a:rPr lang="en-GB" dirty="0" err="1"/>
              <a:t>dros</a:t>
            </a:r>
            <a:r>
              <a:rPr lang="en-GB" dirty="0"/>
              <a:t> </a:t>
            </a:r>
            <a:r>
              <a:rPr lang="en-GB" dirty="0" err="1"/>
              <a:t>amser</a:t>
            </a:r>
            <a:r>
              <a:rPr lang="en-GB" dirty="0"/>
              <a:t>, </a:t>
            </a:r>
            <a:r>
              <a:rPr lang="en-GB" dirty="0" err="1"/>
              <a:t>pellter</a:t>
            </a:r>
            <a:r>
              <a:rPr lang="en-GB" dirty="0"/>
              <a:t>, </a:t>
            </a:r>
            <a:r>
              <a:rPr lang="en-GB" dirty="0" err="1"/>
              <a:t>a.y.b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b="1" dirty="0" err="1"/>
              <a:t>Patrymau</a:t>
            </a:r>
            <a:r>
              <a:rPr lang="en-GB" dirty="0"/>
              <a:t> – </a:t>
            </a:r>
            <a:r>
              <a:rPr lang="en-GB" dirty="0" err="1"/>
              <a:t>dosbarthiadau</a:t>
            </a:r>
            <a:r>
              <a:rPr lang="en-GB" dirty="0"/>
              <a:t> </a:t>
            </a:r>
            <a:r>
              <a:rPr lang="en-GB" dirty="0" err="1"/>
              <a:t>cyson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ailadrodd</a:t>
            </a:r>
            <a:r>
              <a:rPr lang="en-GB" dirty="0"/>
              <a:t>, </a:t>
            </a:r>
            <a:r>
              <a:rPr lang="en-GB" dirty="0" err="1"/>
              <a:t>e.e</a:t>
            </a:r>
            <a:r>
              <a:rPr lang="en-GB" dirty="0"/>
              <a:t>. </a:t>
            </a:r>
            <a:r>
              <a:rPr lang="en-GB" dirty="0" err="1"/>
              <a:t>llinol</a:t>
            </a:r>
            <a:r>
              <a:rPr lang="en-GB" dirty="0"/>
              <a:t>, </a:t>
            </a:r>
            <a:r>
              <a:rPr lang="en-GB" dirty="0" err="1"/>
              <a:t>rheiddiol</a:t>
            </a:r>
            <a:r>
              <a:rPr lang="en-GB" dirty="0"/>
              <a:t>, </a:t>
            </a:r>
            <a:r>
              <a:rPr lang="en-GB" dirty="0" err="1"/>
              <a:t>cylchol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393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347714" cy="1320800"/>
          </a:xfrm>
        </p:spPr>
        <p:txBody>
          <a:bodyPr>
            <a:normAutofit/>
          </a:bodyPr>
          <a:lstStyle/>
          <a:p>
            <a:r>
              <a:rPr lang="en-GB" sz="4000" dirty="0" err="1"/>
              <a:t>Tabl</a:t>
            </a:r>
            <a:r>
              <a:rPr lang="en-GB" sz="4000" dirty="0"/>
              <a:t> A: </a:t>
            </a:r>
            <a:r>
              <a:rPr lang="en-GB" sz="4000" dirty="0" err="1"/>
              <a:t>Gwaith</a:t>
            </a:r>
            <a:r>
              <a:rPr lang="en-GB" sz="4000" dirty="0"/>
              <a:t> </a:t>
            </a:r>
            <a:r>
              <a:rPr lang="en-GB" sz="4000" dirty="0" err="1"/>
              <a:t>Maes</a:t>
            </a:r>
            <a:r>
              <a:rPr lang="en-GB" sz="4000" dirty="0"/>
              <a:t> -</a:t>
            </a:r>
            <a:r>
              <a:rPr lang="en-GB" sz="4000" dirty="0" err="1"/>
              <a:t>methodoleg</a:t>
            </a:r>
            <a:endParaRPr lang="en-GB" sz="4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419502"/>
              </p:ext>
            </p:extLst>
          </p:nvPr>
        </p:nvGraphicFramePr>
        <p:xfrm>
          <a:off x="683568" y="1700808"/>
          <a:ext cx="7632848" cy="4502711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918769"/>
                <a:gridCol w="1696189"/>
                <a:gridCol w="1964535"/>
                <a:gridCol w="1591745"/>
                <a:gridCol w="1461610"/>
              </a:tblGrid>
              <a:tr h="890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Lleoliad</a:t>
                      </a: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gwaith</a:t>
                      </a: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maes</a:t>
                      </a:r>
                      <a:r>
                        <a:rPr lang="en-US" sz="1200" b="1" i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200" b="1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Defnyddio</a:t>
                      </a: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trawsluniau</a:t>
                      </a:r>
                      <a:r>
                        <a:rPr lang="en-US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draws </a:t>
                      </a:r>
                      <a:r>
                        <a:rPr lang="en-GB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arwedd</a:t>
                      </a:r>
                      <a:r>
                        <a:rPr lang="en-GB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ddaearyddol</a:t>
                      </a: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200" b="1" i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200" b="1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</a:t>
                      </a: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dros</a:t>
                      </a: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amser</a:t>
                      </a:r>
                      <a:endParaRPr lang="en-US" sz="1200" b="1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2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cymharu</a:t>
                      </a: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data </a:t>
                      </a:r>
                      <a:r>
                        <a:rPr lang="en-GB" sz="12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cynradd</a:t>
                      </a: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â</a:t>
                      </a: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ffynonellau</a:t>
                      </a: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eilaidd</a:t>
                      </a: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en-GB" sz="1200" b="1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Arolygon</a:t>
                      </a: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ansoddol</a:t>
                      </a: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2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canfyddiad</a:t>
                      </a: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200" b="1" i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200" b="1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Llifau</a:t>
                      </a: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daearyddol</a:t>
                      </a:r>
                      <a:endParaRPr lang="en-US" sz="1200" b="1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2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llifau</a:t>
                      </a:r>
                      <a:r>
                        <a:rPr lang="en-GB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 </a:t>
                      </a:r>
                      <a:r>
                        <a:rPr lang="en-GB" sz="12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phatrymau</a:t>
                      </a: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symud</a:t>
                      </a:r>
                      <a:r>
                        <a:rPr lang="en-GB" sz="1200" b="1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en-GB" sz="1200" b="1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434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Arfordir</a:t>
                      </a:r>
                      <a:r>
                        <a:rPr lang="en-US" sz="1200" b="1" i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200" b="1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proffil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llethrau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didoli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gwaddodion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o’r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traeth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i’r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tir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patrymau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llystyfiant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draws system o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dwyni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tywod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forfa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heli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Astudio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tirffurfiau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arfordirol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sy’n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dros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amser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e.e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tafod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traeth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).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Cymharu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tystiolaeth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gyfredol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â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thystiolaeth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hanesyddol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gan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ddefnyddio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mapiau</a:t>
                      </a:r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 </a:t>
                      </a:r>
                      <a:r>
                        <a:rPr lang="en-GB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lluniau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Efallai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byddai</a:t>
                      </a:r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modd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defnyddio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data a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gasglwyd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gorffennol</a:t>
                      </a:r>
                      <a:r>
                        <a:rPr lang="en-US" sz="1200" b="0" i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200" b="0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werth</a:t>
                      </a:r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tirffurfiau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arfordirol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nodedig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h.y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defnyddio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asesiadau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ansawdd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amgylcheddol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i’r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tebygolrwydd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berygl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llifogydd</a:t>
                      </a:r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dirlithriadau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glogwyni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ymateb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pobl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gynllun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sy’n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rheoli’r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arfordir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wrthdrawiadau</a:t>
                      </a:r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defnydd</a:t>
                      </a:r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tir</a:t>
                      </a:r>
                      <a:r>
                        <a:rPr lang="en-GB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yr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arfordir</a:t>
                      </a:r>
                      <a:endParaRPr lang="en-GB" sz="1200" b="0" i="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endParaRPr lang="en-GB" sz="1200" b="0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Dadansoddi’r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newidiadau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ran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maint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siâp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gwaddodion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ganlyniad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ddrifft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glannau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symud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hyd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yr </a:t>
                      </a:r>
                      <a:r>
                        <a:rPr lang="en-GB" sz="12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arfordir</a:t>
                      </a:r>
                      <a:r>
                        <a:rPr lang="en-GB" sz="12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200" b="0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36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4: </a:t>
            </a:r>
            <a:r>
              <a:rPr lang="en-GB" sz="4000" dirty="0" err="1"/>
              <a:t>Disgrifio</a:t>
            </a:r>
            <a:r>
              <a:rPr lang="en-GB" sz="4000" dirty="0"/>
              <a:t>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988840"/>
            <a:ext cx="634771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Dilynwch</a:t>
            </a:r>
            <a:r>
              <a:rPr lang="en-GB" dirty="0"/>
              <a:t> y </a:t>
            </a:r>
            <a:r>
              <a:rPr lang="en-GB" dirty="0" err="1"/>
              <a:t>drefn</a:t>
            </a:r>
            <a:r>
              <a:rPr lang="en-GB" dirty="0"/>
              <a:t> hon </a:t>
            </a:r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ddisgrifio</a:t>
            </a:r>
            <a:r>
              <a:rPr lang="en-GB" dirty="0"/>
              <a:t> </a:t>
            </a:r>
            <a:r>
              <a:rPr lang="en-GB" dirty="0" err="1"/>
              <a:t>tueddiadau</a:t>
            </a:r>
            <a:r>
              <a:rPr lang="en-GB" dirty="0"/>
              <a:t> a </a:t>
            </a:r>
            <a:r>
              <a:rPr lang="en-GB" dirty="0" err="1"/>
              <a:t>phatrymau</a:t>
            </a:r>
            <a:r>
              <a:rPr lang="en-GB" dirty="0"/>
              <a:t>: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dirty="0" err="1"/>
              <a:t>Sylwadau</a:t>
            </a:r>
            <a:r>
              <a:rPr lang="en-GB" dirty="0"/>
              <a:t> </a:t>
            </a:r>
            <a:r>
              <a:rPr lang="en-GB" dirty="0" err="1"/>
              <a:t>cyffredinol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disgrifio’r</a:t>
            </a:r>
            <a:r>
              <a:rPr lang="en-GB" dirty="0"/>
              <a:t> </a:t>
            </a:r>
            <a:r>
              <a:rPr lang="en-GB" dirty="0" err="1"/>
              <a:t>tueddiadau</a:t>
            </a:r>
            <a:r>
              <a:rPr lang="en-GB" dirty="0"/>
              <a:t> </a:t>
            </a:r>
            <a:r>
              <a:rPr lang="en-GB" dirty="0" err="1"/>
              <a:t>a’r</a:t>
            </a:r>
            <a:r>
              <a:rPr lang="en-GB" dirty="0"/>
              <a:t> </a:t>
            </a:r>
            <a:r>
              <a:rPr lang="en-GB" dirty="0" err="1"/>
              <a:t>patrymau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amlygu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hunain</a:t>
            </a:r>
            <a:r>
              <a:rPr lang="en-GB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err="1"/>
              <a:t>Cyfeirio</a:t>
            </a:r>
            <a:r>
              <a:rPr lang="en-GB" dirty="0"/>
              <a:t> at </a:t>
            </a:r>
            <a:r>
              <a:rPr lang="en-GB" dirty="0" err="1"/>
              <a:t>wybodaeth</a:t>
            </a:r>
            <a:r>
              <a:rPr lang="en-GB" dirty="0"/>
              <a:t>/data </a:t>
            </a:r>
            <a:r>
              <a:rPr lang="en-GB" dirty="0" err="1"/>
              <a:t>penodol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graffiau</a:t>
            </a:r>
            <a:r>
              <a:rPr lang="en-GB" dirty="0"/>
              <a:t>, </a:t>
            </a:r>
            <a:r>
              <a:rPr lang="en-GB" dirty="0" err="1"/>
              <a:t>mapiau</a:t>
            </a:r>
            <a:r>
              <a:rPr lang="en-GB" dirty="0"/>
              <a:t> a </a:t>
            </a:r>
            <a:r>
              <a:rPr lang="en-GB" dirty="0" err="1"/>
              <a:t>diagramau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gefnogi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sylwadau</a:t>
            </a:r>
            <a:r>
              <a:rPr lang="en-GB" dirty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 err="1"/>
              <a:t>Adnabod</a:t>
            </a:r>
            <a:r>
              <a:rPr lang="en-GB" dirty="0"/>
              <a:t> a </a:t>
            </a:r>
            <a:r>
              <a:rPr lang="en-GB" dirty="0" err="1"/>
              <a:t>chynnig</a:t>
            </a:r>
            <a:r>
              <a:rPr lang="en-GB" dirty="0"/>
              <a:t> </a:t>
            </a:r>
            <a:r>
              <a:rPr lang="en-GB" dirty="0" err="1"/>
              <a:t>sylwadau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unrhyw</a:t>
            </a:r>
            <a:r>
              <a:rPr lang="en-GB" dirty="0"/>
              <a:t> </a:t>
            </a:r>
            <a:r>
              <a:rPr lang="en-GB" dirty="0" err="1"/>
              <a:t>eithriadau</a:t>
            </a:r>
            <a:r>
              <a:rPr lang="en-GB" dirty="0"/>
              <a:t> (</a:t>
            </a:r>
            <a:r>
              <a:rPr lang="en-GB" dirty="0" err="1"/>
              <a:t>anomaleddau</a:t>
            </a:r>
            <a:r>
              <a:rPr lang="en-GB" dirty="0"/>
              <a:t>)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duedd</a:t>
            </a:r>
            <a:r>
              <a:rPr lang="en-GB" dirty="0"/>
              <a:t> </a:t>
            </a:r>
            <a:r>
              <a:rPr lang="en-GB" dirty="0" err="1"/>
              <a:t>a’r</a:t>
            </a:r>
            <a:r>
              <a:rPr lang="en-GB" dirty="0"/>
              <a:t> </a:t>
            </a:r>
            <a:r>
              <a:rPr lang="en-GB" dirty="0" err="1"/>
              <a:t>patrwm</a:t>
            </a:r>
            <a:r>
              <a:rPr lang="en-GB" dirty="0"/>
              <a:t> </a:t>
            </a:r>
            <a:r>
              <a:rPr lang="en-GB" dirty="0" err="1"/>
              <a:t>cyffredinol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0099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5056" y="399120"/>
            <a:ext cx="6914729" cy="73116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4: </a:t>
            </a:r>
            <a:r>
              <a:rPr lang="en-GB" sz="4000" dirty="0" err="1"/>
              <a:t>Dadansoddi</a:t>
            </a:r>
            <a:r>
              <a:rPr lang="en-GB" sz="4000" dirty="0"/>
              <a:t> data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1340768"/>
            <a:ext cx="7272808" cy="2088231"/>
          </a:xfrm>
        </p:spPr>
        <p:txBody>
          <a:bodyPr>
            <a:noAutofit/>
          </a:bodyPr>
          <a:lstStyle/>
          <a:p>
            <a:r>
              <a:rPr lang="en-GB" sz="1200" dirty="0" err="1"/>
              <a:t>Mae’r</a:t>
            </a:r>
            <a:r>
              <a:rPr lang="en-GB" sz="1200" dirty="0"/>
              <a:t> histogram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dangos</a:t>
            </a:r>
            <a:r>
              <a:rPr lang="en-GB" sz="1200" dirty="0"/>
              <a:t> bod </a:t>
            </a:r>
            <a:r>
              <a:rPr lang="en-GB" sz="1200" dirty="0" err="1"/>
              <a:t>cerigos</a:t>
            </a:r>
            <a:r>
              <a:rPr lang="en-GB" sz="1200" dirty="0"/>
              <a:t>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mynd</a:t>
            </a:r>
            <a:r>
              <a:rPr lang="en-GB" sz="1200" dirty="0"/>
              <a:t>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llai</a:t>
            </a:r>
            <a:r>
              <a:rPr lang="en-GB" sz="1200" dirty="0"/>
              <a:t> </a:t>
            </a:r>
            <a:r>
              <a:rPr lang="en-GB" sz="1200" dirty="0" err="1"/>
              <a:t>onglog</a:t>
            </a:r>
            <a:r>
              <a:rPr lang="en-GB" sz="1200" dirty="0"/>
              <a:t> (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fwy</a:t>
            </a:r>
            <a:r>
              <a:rPr lang="en-GB" sz="1200" dirty="0"/>
              <a:t> </a:t>
            </a:r>
            <a:r>
              <a:rPr lang="en-GB" sz="1200" dirty="0" err="1"/>
              <a:t>crwn</a:t>
            </a:r>
            <a:r>
              <a:rPr lang="en-GB" sz="1200" dirty="0"/>
              <a:t>) </a:t>
            </a:r>
            <a:r>
              <a:rPr lang="en-GB" sz="1200" dirty="0" err="1"/>
              <a:t>gyda</a:t>
            </a:r>
            <a:r>
              <a:rPr lang="en-GB" sz="1200" dirty="0"/>
              <a:t> </a:t>
            </a:r>
            <a:r>
              <a:rPr lang="en-GB" sz="1200" dirty="0" err="1"/>
              <a:t>phellter</a:t>
            </a:r>
            <a:r>
              <a:rPr lang="en-GB" sz="1200" dirty="0"/>
              <a:t> </a:t>
            </a:r>
            <a:r>
              <a:rPr lang="en-GB" sz="1200" dirty="0" err="1"/>
              <a:t>ar</a:t>
            </a:r>
            <a:r>
              <a:rPr lang="en-GB" sz="1200" dirty="0"/>
              <a:t> </a:t>
            </a:r>
            <a:r>
              <a:rPr lang="en-GB" sz="1200" dirty="0" err="1"/>
              <a:t>hyd</a:t>
            </a:r>
            <a:r>
              <a:rPr lang="en-GB" sz="1200" dirty="0"/>
              <a:t> y </a:t>
            </a:r>
            <a:r>
              <a:rPr lang="en-GB" sz="1200" dirty="0" err="1"/>
              <a:t>traeth</a:t>
            </a:r>
            <a:r>
              <a:rPr lang="en-GB" sz="1200" dirty="0"/>
              <a:t> o </a:t>
            </a:r>
            <a:r>
              <a:rPr lang="en-GB" sz="1200" dirty="0" err="1"/>
              <a:t>Safle</a:t>
            </a:r>
            <a:r>
              <a:rPr lang="en-GB" sz="1200" dirty="0"/>
              <a:t> 1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Safle</a:t>
            </a:r>
            <a:r>
              <a:rPr lang="en-GB" sz="1200" dirty="0"/>
              <a:t> 6. </a:t>
            </a:r>
          </a:p>
          <a:p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Safle</a:t>
            </a:r>
            <a:r>
              <a:rPr lang="en-GB" sz="1200" dirty="0"/>
              <a:t> 1, </a:t>
            </a:r>
            <a:r>
              <a:rPr lang="en-GB" sz="1200" dirty="0" err="1"/>
              <a:t>roedd</a:t>
            </a:r>
            <a:r>
              <a:rPr lang="en-GB" sz="1200" dirty="0"/>
              <a:t> 65% o </a:t>
            </a:r>
            <a:r>
              <a:rPr lang="en-GB" sz="1200" dirty="0" err="1"/>
              <a:t>gerigos</a:t>
            </a:r>
            <a:r>
              <a:rPr lang="en-GB" sz="1200" dirty="0"/>
              <a:t> </a:t>
            </a:r>
            <a:r>
              <a:rPr lang="en-GB" sz="1200" dirty="0" err="1"/>
              <a:t>naill</a:t>
            </a:r>
            <a:r>
              <a:rPr lang="en-GB" sz="1200" dirty="0"/>
              <a:t> </a:t>
            </a:r>
            <a:r>
              <a:rPr lang="en-GB" sz="1200" dirty="0" err="1"/>
              <a:t>ai</a:t>
            </a:r>
            <a:r>
              <a:rPr lang="en-GB" sz="1200" dirty="0"/>
              <a:t>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onglog</a:t>
            </a:r>
            <a:r>
              <a:rPr lang="en-GB" sz="1200" dirty="0"/>
              <a:t> </a:t>
            </a:r>
            <a:r>
              <a:rPr lang="en-GB" sz="1200" dirty="0" err="1"/>
              <a:t>neu’n</a:t>
            </a:r>
            <a:r>
              <a:rPr lang="en-GB" sz="1200" dirty="0"/>
              <a:t> </a:t>
            </a:r>
            <a:r>
              <a:rPr lang="en-GB" sz="1200" dirty="0" err="1"/>
              <a:t>onglog</a:t>
            </a:r>
            <a:r>
              <a:rPr lang="en-GB" sz="1200" dirty="0"/>
              <a:t> </a:t>
            </a:r>
            <a:r>
              <a:rPr lang="en-GB" sz="1200" dirty="0" err="1"/>
              <a:t>iawn</a:t>
            </a:r>
            <a:r>
              <a:rPr lang="en-GB" sz="1200" dirty="0"/>
              <a:t>. </a:t>
            </a:r>
            <a:r>
              <a:rPr lang="en-GB" sz="1200" dirty="0" err="1"/>
              <a:t>Roedd</a:t>
            </a:r>
            <a:r>
              <a:rPr lang="en-GB" sz="1200" dirty="0"/>
              <a:t> </a:t>
            </a:r>
            <a:r>
              <a:rPr lang="en-GB" sz="1200" dirty="0" err="1"/>
              <a:t>hyn</a:t>
            </a:r>
            <a:r>
              <a:rPr lang="en-GB" sz="1200" dirty="0"/>
              <a:t> </a:t>
            </a:r>
            <a:r>
              <a:rPr lang="en-GB" sz="1200" dirty="0" err="1"/>
              <a:t>wedi</a:t>
            </a:r>
            <a:r>
              <a:rPr lang="en-GB" sz="1200" dirty="0"/>
              <a:t> </a:t>
            </a:r>
            <a:r>
              <a:rPr lang="en-GB" sz="1200" dirty="0" err="1"/>
              <a:t>disgyn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23%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Safle</a:t>
            </a:r>
            <a:r>
              <a:rPr lang="en-GB" sz="1200" dirty="0"/>
              <a:t> 2 ac </a:t>
            </a:r>
            <a:r>
              <a:rPr lang="en-GB" sz="1200" dirty="0" err="1"/>
              <a:t>i</a:t>
            </a:r>
            <a:r>
              <a:rPr lang="en-GB" sz="1200" dirty="0"/>
              <a:t> 0%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Safleoedd</a:t>
            </a:r>
            <a:r>
              <a:rPr lang="en-GB" sz="1200" dirty="0"/>
              <a:t> 5 a 6. </a:t>
            </a:r>
          </a:p>
          <a:p>
            <a:r>
              <a:rPr lang="en-GB" sz="1200" dirty="0" err="1"/>
              <a:t>Mewn</a:t>
            </a:r>
            <a:r>
              <a:rPr lang="en-GB" sz="1200" dirty="0"/>
              <a:t> </a:t>
            </a:r>
            <a:r>
              <a:rPr lang="en-GB" sz="1200" dirty="0" err="1"/>
              <a:t>cyferbyniad</a:t>
            </a:r>
            <a:r>
              <a:rPr lang="en-GB" sz="1200" dirty="0"/>
              <a:t>, </a:t>
            </a:r>
            <a:r>
              <a:rPr lang="en-GB" sz="1200" dirty="0" err="1"/>
              <a:t>cynyddodd</a:t>
            </a:r>
            <a:r>
              <a:rPr lang="en-GB" sz="1200" dirty="0"/>
              <a:t> y </a:t>
            </a:r>
            <a:r>
              <a:rPr lang="en-GB" sz="1200" dirty="0" err="1"/>
              <a:t>gyfran</a:t>
            </a:r>
            <a:r>
              <a:rPr lang="en-GB" sz="1200" dirty="0"/>
              <a:t> o </a:t>
            </a:r>
            <a:r>
              <a:rPr lang="en-GB" sz="1200" dirty="0" err="1"/>
              <a:t>gerigos</a:t>
            </a:r>
            <a:r>
              <a:rPr lang="en-GB" sz="1200" dirty="0"/>
              <a:t> </a:t>
            </a:r>
            <a:r>
              <a:rPr lang="en-GB" sz="1200" dirty="0" err="1"/>
              <a:t>crwn</a:t>
            </a:r>
            <a:r>
              <a:rPr lang="en-GB" sz="1200" dirty="0"/>
              <a:t> a </a:t>
            </a:r>
            <a:r>
              <a:rPr lang="en-GB" sz="1200" dirty="0" err="1"/>
              <a:t>chrwn</a:t>
            </a:r>
            <a:r>
              <a:rPr lang="en-GB" sz="1200" dirty="0"/>
              <a:t> </a:t>
            </a:r>
            <a:r>
              <a:rPr lang="en-GB" sz="1200" dirty="0" err="1"/>
              <a:t>iawn</a:t>
            </a:r>
            <a:r>
              <a:rPr lang="en-GB" sz="1200" dirty="0"/>
              <a:t> </a:t>
            </a:r>
            <a:r>
              <a:rPr lang="en-GB" sz="1200" dirty="0" err="1"/>
              <a:t>ar</a:t>
            </a:r>
            <a:r>
              <a:rPr lang="en-GB" sz="1200" dirty="0"/>
              <a:t> </a:t>
            </a:r>
            <a:r>
              <a:rPr lang="en-GB" sz="1200" dirty="0" err="1"/>
              <a:t>hyd</a:t>
            </a:r>
            <a:r>
              <a:rPr lang="en-GB" sz="1200" dirty="0"/>
              <a:t> y </a:t>
            </a:r>
            <a:r>
              <a:rPr lang="en-GB" sz="1200" dirty="0" err="1"/>
              <a:t>traeth</a:t>
            </a:r>
            <a:r>
              <a:rPr lang="en-GB" sz="1200" dirty="0"/>
              <a:t> o 0%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Safle</a:t>
            </a:r>
            <a:r>
              <a:rPr lang="en-GB" sz="1200" dirty="0"/>
              <a:t> 1, </a:t>
            </a:r>
            <a:r>
              <a:rPr lang="en-GB" sz="1200" dirty="0" err="1"/>
              <a:t>i</a:t>
            </a:r>
            <a:r>
              <a:rPr lang="en-GB" sz="1200" dirty="0"/>
              <a:t> 34%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Safle</a:t>
            </a:r>
            <a:r>
              <a:rPr lang="en-GB" sz="1200" dirty="0"/>
              <a:t> 3 a 88% </a:t>
            </a:r>
            <a:r>
              <a:rPr lang="en-GB" sz="1200" dirty="0" err="1"/>
              <a:t>yn</a:t>
            </a:r>
            <a:r>
              <a:rPr lang="en-GB" sz="1200" dirty="0"/>
              <a:t> Safle5.</a:t>
            </a:r>
          </a:p>
          <a:p>
            <a:r>
              <a:rPr lang="en-GB" sz="1200" dirty="0"/>
              <a:t>Mae </a:t>
            </a:r>
            <a:r>
              <a:rPr lang="en-GB" sz="1200" dirty="0" err="1"/>
              <a:t>llai</a:t>
            </a:r>
            <a:r>
              <a:rPr lang="en-GB" sz="1200" dirty="0"/>
              <a:t> o </a:t>
            </a:r>
            <a:r>
              <a:rPr lang="en-GB" sz="1200" dirty="0" err="1"/>
              <a:t>amrediad</a:t>
            </a:r>
            <a:r>
              <a:rPr lang="en-GB" sz="1200" dirty="0"/>
              <a:t> o </a:t>
            </a:r>
            <a:r>
              <a:rPr lang="en-GB" sz="1200" dirty="0" err="1"/>
              <a:t>onglogrwydd</a:t>
            </a:r>
            <a:r>
              <a:rPr lang="en-GB" sz="1200" dirty="0"/>
              <a:t> </a:t>
            </a:r>
            <a:r>
              <a:rPr lang="en-GB" sz="1200" dirty="0" err="1"/>
              <a:t>cerigos</a:t>
            </a:r>
            <a:r>
              <a:rPr lang="en-GB" sz="1200" dirty="0"/>
              <a:t> </a:t>
            </a:r>
            <a:r>
              <a:rPr lang="en-GB" sz="1200" dirty="0" err="1"/>
              <a:t>gyda</a:t>
            </a:r>
            <a:r>
              <a:rPr lang="en-GB" sz="1200" dirty="0"/>
              <a:t> </a:t>
            </a:r>
            <a:r>
              <a:rPr lang="en-GB" sz="1200" dirty="0" err="1"/>
              <a:t>phellter</a:t>
            </a:r>
            <a:r>
              <a:rPr lang="en-GB" sz="1200" dirty="0"/>
              <a:t> </a:t>
            </a:r>
            <a:r>
              <a:rPr lang="en-GB" sz="1200" dirty="0" err="1"/>
              <a:t>ar</a:t>
            </a:r>
            <a:r>
              <a:rPr lang="en-GB" sz="1200" dirty="0"/>
              <a:t> </a:t>
            </a:r>
            <a:r>
              <a:rPr lang="en-GB" sz="1200" dirty="0" err="1"/>
              <a:t>hyd</a:t>
            </a:r>
            <a:r>
              <a:rPr lang="en-GB" sz="1200" dirty="0"/>
              <a:t> y </a:t>
            </a:r>
            <a:r>
              <a:rPr lang="en-GB" sz="1200" dirty="0" err="1"/>
              <a:t>traeth</a:t>
            </a:r>
            <a:r>
              <a:rPr lang="en-GB" sz="1200" dirty="0"/>
              <a:t>.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Safle</a:t>
            </a:r>
            <a:r>
              <a:rPr lang="en-GB" sz="1200" dirty="0"/>
              <a:t> 1 </a:t>
            </a:r>
            <a:r>
              <a:rPr lang="en-GB" sz="1200" dirty="0" err="1"/>
              <a:t>mae</a:t>
            </a:r>
            <a:r>
              <a:rPr lang="en-GB" sz="1200" dirty="0"/>
              <a:t> 4 </a:t>
            </a:r>
            <a:r>
              <a:rPr lang="en-GB" sz="1200" dirty="0" err="1"/>
              <a:t>categori</a:t>
            </a:r>
            <a:r>
              <a:rPr lang="en-GB" sz="1200" dirty="0"/>
              <a:t> o </a:t>
            </a:r>
            <a:r>
              <a:rPr lang="en-GB" sz="1200" dirty="0" err="1"/>
              <a:t>onglogrwydd</a:t>
            </a:r>
            <a:r>
              <a:rPr lang="en-GB" sz="1200" dirty="0"/>
              <a:t>,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Safleoedd</a:t>
            </a:r>
            <a:r>
              <a:rPr lang="en-GB" sz="1200" dirty="0"/>
              <a:t> 2-4 </a:t>
            </a:r>
            <a:r>
              <a:rPr lang="en-GB" sz="1200" dirty="0" err="1"/>
              <a:t>mae</a:t>
            </a:r>
            <a:r>
              <a:rPr lang="en-GB" sz="1200" dirty="0"/>
              <a:t> 5 </a:t>
            </a:r>
            <a:r>
              <a:rPr lang="en-GB" sz="1200" dirty="0" err="1"/>
              <a:t>categori</a:t>
            </a:r>
            <a:r>
              <a:rPr lang="en-GB" sz="1200" dirty="0"/>
              <a:t> ac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Safle</a:t>
            </a:r>
            <a:r>
              <a:rPr lang="en-GB" sz="1200" dirty="0"/>
              <a:t> 6 </a:t>
            </a:r>
            <a:r>
              <a:rPr lang="en-GB" sz="1200" dirty="0" err="1"/>
              <a:t>mae</a:t>
            </a:r>
            <a:r>
              <a:rPr lang="en-GB" sz="1200" dirty="0"/>
              <a:t> tri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unig</a:t>
            </a:r>
            <a:r>
              <a:rPr lang="en-GB" sz="1200" dirty="0"/>
              <a:t>. </a:t>
            </a: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467569" y="3356992"/>
            <a:ext cx="3121219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err="1"/>
              <a:t>Mae’r</a:t>
            </a:r>
            <a:r>
              <a:rPr lang="en-GB" sz="1200" dirty="0"/>
              <a:t> </a:t>
            </a:r>
            <a:r>
              <a:rPr lang="en-GB" sz="1200" dirty="0" err="1"/>
              <a:t>duedd</a:t>
            </a:r>
            <a:r>
              <a:rPr lang="en-GB" sz="1200" dirty="0"/>
              <a:t> </a:t>
            </a:r>
            <a:r>
              <a:rPr lang="en-GB" sz="1200" dirty="0" err="1"/>
              <a:t>gyffredinol</a:t>
            </a:r>
            <a:r>
              <a:rPr lang="en-GB" sz="1200" dirty="0"/>
              <a:t> o </a:t>
            </a:r>
            <a:r>
              <a:rPr lang="en-GB" sz="1200" dirty="0" err="1"/>
              <a:t>leihad</a:t>
            </a:r>
            <a:r>
              <a:rPr lang="en-GB" sz="1200" dirty="0"/>
              <a:t> </a:t>
            </a:r>
            <a:r>
              <a:rPr lang="en-GB" sz="1200" dirty="0" err="1"/>
              <a:t>mewn</a:t>
            </a:r>
            <a:r>
              <a:rPr lang="en-GB" sz="1200" dirty="0"/>
              <a:t> </a:t>
            </a:r>
            <a:r>
              <a:rPr lang="en-GB" sz="1200" dirty="0" err="1"/>
              <a:t>onglogrwydd</a:t>
            </a:r>
            <a:r>
              <a:rPr lang="en-GB" sz="1200" dirty="0"/>
              <a:t>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gyson</a:t>
            </a:r>
            <a:r>
              <a:rPr lang="en-GB" sz="1200" dirty="0"/>
              <a:t> </a:t>
            </a:r>
            <a:r>
              <a:rPr lang="en-GB" sz="1200" dirty="0" err="1"/>
              <a:t>gyda</a:t>
            </a:r>
            <a:r>
              <a:rPr lang="en-GB" sz="1200" dirty="0"/>
              <a:t> </a:t>
            </a:r>
            <a:r>
              <a:rPr lang="en-GB" sz="1200" dirty="0" err="1"/>
              <a:t>chyfeiriad</a:t>
            </a:r>
            <a:r>
              <a:rPr lang="en-GB" sz="1200" dirty="0"/>
              <a:t> </a:t>
            </a:r>
            <a:r>
              <a:rPr lang="en-GB" sz="1200" dirty="0" err="1"/>
              <a:t>drifft</a:t>
            </a:r>
            <a:r>
              <a:rPr lang="en-GB" sz="1200" dirty="0"/>
              <a:t> y </a:t>
            </a:r>
            <a:r>
              <a:rPr lang="en-GB" sz="1200" dirty="0" err="1"/>
              <a:t>glannau</a:t>
            </a:r>
            <a:r>
              <a:rPr lang="en-GB" sz="1200" dirty="0"/>
              <a:t>. </a:t>
            </a:r>
            <a:r>
              <a:rPr lang="en-GB" sz="1200" dirty="0" err="1"/>
              <a:t>Wrth</a:t>
            </a:r>
            <a:r>
              <a:rPr lang="en-GB" sz="1200" dirty="0"/>
              <a:t> </a:t>
            </a:r>
            <a:r>
              <a:rPr lang="en-GB" sz="1200" dirty="0" err="1"/>
              <a:t>i</a:t>
            </a:r>
            <a:r>
              <a:rPr lang="en-GB" sz="1200" dirty="0"/>
              <a:t> </a:t>
            </a:r>
            <a:r>
              <a:rPr lang="en-GB" sz="1200" dirty="0" err="1"/>
              <a:t>gerigos</a:t>
            </a:r>
            <a:r>
              <a:rPr lang="en-GB" sz="1200" dirty="0"/>
              <a:t> </a:t>
            </a:r>
            <a:r>
              <a:rPr lang="en-GB" sz="1200" dirty="0" err="1"/>
              <a:t>gael</a:t>
            </a:r>
            <a:r>
              <a:rPr lang="en-GB" sz="1200" dirty="0"/>
              <a:t> </a:t>
            </a:r>
            <a:r>
              <a:rPr lang="en-GB" sz="1200" dirty="0" err="1"/>
              <a:t>eu</a:t>
            </a:r>
            <a:r>
              <a:rPr lang="en-GB" sz="1200" dirty="0"/>
              <a:t> </a:t>
            </a:r>
            <a:r>
              <a:rPr lang="en-GB" sz="1200" dirty="0" err="1"/>
              <a:t>cludo</a:t>
            </a:r>
            <a:r>
              <a:rPr lang="en-GB" sz="1200" dirty="0"/>
              <a:t> </a:t>
            </a:r>
            <a:r>
              <a:rPr lang="en-GB" sz="1200" dirty="0" err="1"/>
              <a:t>ar</a:t>
            </a:r>
            <a:r>
              <a:rPr lang="en-GB" sz="1200" dirty="0"/>
              <a:t> </a:t>
            </a:r>
            <a:r>
              <a:rPr lang="en-GB" sz="1200" dirty="0" err="1" smtClean="0"/>
              <a:t>hyd</a:t>
            </a:r>
            <a:r>
              <a:rPr lang="en-GB" sz="1200" dirty="0" smtClean="0"/>
              <a:t> </a:t>
            </a:r>
            <a:r>
              <a:rPr lang="en-GB" sz="1200" dirty="0" err="1"/>
              <a:t>yr</a:t>
            </a:r>
            <a:r>
              <a:rPr lang="en-GB" sz="1200" dirty="0"/>
              <a:t> </a:t>
            </a:r>
            <a:r>
              <a:rPr lang="en-GB" sz="1200" dirty="0" err="1"/>
              <a:t>arfordir</a:t>
            </a:r>
            <a:r>
              <a:rPr lang="en-GB" sz="1200" dirty="0"/>
              <a:t>, </a:t>
            </a:r>
            <a:r>
              <a:rPr lang="en-GB" sz="1200" dirty="0" err="1"/>
              <a:t>mae</a:t>
            </a:r>
            <a:r>
              <a:rPr lang="en-GB" sz="1200" dirty="0"/>
              <a:t> </a:t>
            </a:r>
            <a:r>
              <a:rPr lang="en-GB" sz="1200" dirty="0" err="1"/>
              <a:t>prosesau</a:t>
            </a:r>
            <a:r>
              <a:rPr lang="en-GB" sz="1200" dirty="0"/>
              <a:t> </a:t>
            </a:r>
            <a:r>
              <a:rPr lang="en-GB" sz="1200" dirty="0" err="1"/>
              <a:t>athreuliad</a:t>
            </a:r>
            <a:r>
              <a:rPr lang="en-GB" sz="1200" dirty="0"/>
              <a:t> </a:t>
            </a:r>
            <a:r>
              <a:rPr lang="en-GB" sz="1200" dirty="0" smtClean="0"/>
              <a:t>a </a:t>
            </a:r>
            <a:r>
              <a:rPr lang="en-GB" sz="1200" dirty="0" err="1"/>
              <a:t>chyrathiad</a:t>
            </a:r>
            <a:r>
              <a:rPr lang="en-GB" sz="1200" dirty="0"/>
              <a:t>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llyfnhau’r</a:t>
            </a:r>
            <a:r>
              <a:rPr lang="en-GB" sz="1200" dirty="0"/>
              <a:t> </a:t>
            </a:r>
            <a:r>
              <a:rPr lang="en-GB" sz="1200" dirty="0" err="1"/>
              <a:t>cerrig</a:t>
            </a:r>
            <a:r>
              <a:rPr lang="en-GB" sz="1200" dirty="0"/>
              <a:t>. </a:t>
            </a:r>
            <a:r>
              <a:rPr lang="en-GB" sz="1200" dirty="0" smtClean="0"/>
              <a:t>Mae </a:t>
            </a:r>
            <a:r>
              <a:rPr lang="en-GB" sz="1200" dirty="0" err="1" smtClean="0"/>
              <a:t>erydiad</a:t>
            </a:r>
            <a:r>
              <a:rPr lang="en-GB" sz="1200" dirty="0" smtClean="0"/>
              <a:t> </a:t>
            </a:r>
            <a:r>
              <a:rPr lang="en-GB" sz="1200" dirty="0" err="1"/>
              <a:t>clogwyni</a:t>
            </a:r>
            <a:r>
              <a:rPr lang="en-GB" sz="1200" dirty="0"/>
              <a:t>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gyfrifol</a:t>
            </a:r>
            <a:r>
              <a:rPr lang="en-GB" sz="1200" dirty="0"/>
              <a:t> am y                                                                                </a:t>
            </a:r>
            <a:r>
              <a:rPr lang="en-GB" sz="1200" dirty="0" smtClean="0"/>
              <a:t> </a:t>
            </a:r>
            <a:r>
              <a:rPr lang="en-GB" sz="1200" dirty="0" err="1" smtClean="0"/>
              <a:t>mwyafrif</a:t>
            </a:r>
            <a:r>
              <a:rPr lang="en-GB" sz="1200" dirty="0" smtClean="0"/>
              <a:t> </a:t>
            </a:r>
            <a:r>
              <a:rPr lang="en-GB" sz="1200" dirty="0" err="1"/>
              <a:t>o’r</a:t>
            </a:r>
            <a:r>
              <a:rPr lang="en-GB" sz="1200" dirty="0"/>
              <a:t> </a:t>
            </a:r>
            <a:r>
              <a:rPr lang="en-GB" sz="1200" dirty="0" err="1"/>
              <a:t>cerrig</a:t>
            </a:r>
            <a:r>
              <a:rPr lang="en-GB" sz="1200" dirty="0"/>
              <a:t> </a:t>
            </a:r>
            <a:r>
              <a:rPr lang="en-GB" sz="1200" dirty="0" err="1"/>
              <a:t>onglog</a:t>
            </a:r>
            <a:r>
              <a:rPr lang="en-GB" sz="1200" dirty="0"/>
              <a:t> </a:t>
            </a:r>
            <a:r>
              <a:rPr lang="en-GB" sz="1200" dirty="0" err="1"/>
              <a:t>yn</a:t>
            </a:r>
            <a:r>
              <a:rPr lang="en-GB" sz="1200" dirty="0"/>
              <a:t> </a:t>
            </a:r>
            <a:r>
              <a:rPr lang="en-GB" sz="1200" dirty="0" err="1"/>
              <a:t>Safle</a:t>
            </a:r>
            <a:r>
              <a:rPr lang="en-GB" sz="1200" dirty="0"/>
              <a:t> 1. </a:t>
            </a:r>
          </a:p>
          <a:p>
            <a:endParaRPr lang="en-GB" sz="400" dirty="0" smtClean="0"/>
          </a:p>
        </p:txBody>
      </p:sp>
      <p:pic>
        <p:nvPicPr>
          <p:cNvPr id="9" name="Picture 2" descr="C:\Users\Random Guy A\Downloads\chart (16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890" y="3381722"/>
            <a:ext cx="4599622" cy="30664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699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57" y="221191"/>
            <a:ext cx="6347713" cy="1320800"/>
          </a:xfrm>
        </p:spPr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5: </a:t>
            </a:r>
            <a:r>
              <a:rPr lang="en-GB" sz="4000" dirty="0" err="1"/>
              <a:t>Dod</a:t>
            </a:r>
            <a:r>
              <a:rPr lang="en-GB" sz="4000" dirty="0"/>
              <a:t>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gasgliadau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989" y="1468775"/>
            <a:ext cx="8229600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Y cam </a:t>
            </a:r>
            <a:r>
              <a:rPr lang="en-GB" sz="2400" dirty="0" err="1"/>
              <a:t>nesaf</a:t>
            </a:r>
            <a:r>
              <a:rPr lang="en-GB" sz="2400" dirty="0"/>
              <a:t> </a:t>
            </a:r>
            <a:r>
              <a:rPr lang="en-GB" sz="2400" dirty="0" err="1"/>
              <a:t>ydy</a:t>
            </a:r>
            <a:r>
              <a:rPr lang="en-GB" sz="2400" dirty="0"/>
              <a:t> </a:t>
            </a:r>
            <a:r>
              <a:rPr lang="en-GB" sz="2400" dirty="0" err="1"/>
              <a:t>dwyn</a:t>
            </a:r>
            <a:r>
              <a:rPr lang="en-GB" sz="2400" dirty="0"/>
              <a:t> </a:t>
            </a:r>
            <a:r>
              <a:rPr lang="en-GB" sz="2400" dirty="0" err="1"/>
              <a:t>ynghyd</a:t>
            </a:r>
            <a:r>
              <a:rPr lang="en-GB" sz="2400" dirty="0"/>
              <a:t> </a:t>
            </a:r>
            <a:r>
              <a:rPr lang="en-GB" sz="2400" dirty="0" err="1"/>
              <a:t>eich</a:t>
            </a:r>
            <a:r>
              <a:rPr lang="en-GB" sz="2400" dirty="0"/>
              <a:t> </a:t>
            </a:r>
            <a:r>
              <a:rPr lang="en-GB" sz="2400" dirty="0" err="1"/>
              <a:t>canfyddiadau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gyrraedd</a:t>
            </a:r>
            <a:r>
              <a:rPr lang="en-GB" sz="2400" dirty="0"/>
              <a:t> </a:t>
            </a:r>
            <a:r>
              <a:rPr lang="en-GB" sz="2400" dirty="0" err="1"/>
              <a:t>casgliadau</a:t>
            </a:r>
            <a:r>
              <a:rPr lang="en-GB" sz="2400" dirty="0"/>
              <a:t> </a:t>
            </a:r>
            <a:r>
              <a:rPr lang="en-GB" sz="2400" dirty="0" err="1"/>
              <a:t>sy’n</a:t>
            </a:r>
            <a:r>
              <a:rPr lang="en-GB" sz="2400" dirty="0"/>
              <a:t> </a:t>
            </a:r>
            <a:r>
              <a:rPr lang="en-GB" sz="2400" dirty="0" err="1"/>
              <a:t>seiliedig</a:t>
            </a:r>
            <a:r>
              <a:rPr lang="en-GB" sz="2400" dirty="0"/>
              <a:t> </a:t>
            </a:r>
            <a:r>
              <a:rPr lang="en-GB" sz="2400" dirty="0" err="1"/>
              <a:t>ar</a:t>
            </a:r>
            <a:r>
              <a:rPr lang="en-GB" sz="2400" dirty="0"/>
              <a:t> </a:t>
            </a:r>
            <a:r>
              <a:rPr lang="en-GB" sz="2400" dirty="0" err="1"/>
              <a:t>beth</a:t>
            </a:r>
            <a:r>
              <a:rPr lang="en-GB" sz="2400" dirty="0"/>
              <a:t> </a:t>
            </a:r>
            <a:r>
              <a:rPr lang="en-GB" sz="2400" dirty="0" err="1"/>
              <a:t>oedd</a:t>
            </a:r>
            <a:r>
              <a:rPr lang="en-GB" sz="2400" dirty="0"/>
              <a:t> nod </a:t>
            </a:r>
            <a:r>
              <a:rPr lang="en-GB" sz="2400" dirty="0" err="1"/>
              <a:t>wreiddiol</a:t>
            </a:r>
            <a:r>
              <a:rPr lang="en-GB" sz="2400" dirty="0"/>
              <a:t> </a:t>
            </a:r>
            <a:r>
              <a:rPr lang="en-GB" sz="2400" dirty="0" err="1"/>
              <a:t>eich</a:t>
            </a:r>
            <a:r>
              <a:rPr lang="en-GB" sz="2400" dirty="0"/>
              <a:t> </a:t>
            </a:r>
            <a:r>
              <a:rPr lang="en-GB" sz="2400" dirty="0" err="1"/>
              <a:t>gwaith</a:t>
            </a:r>
            <a:r>
              <a:rPr lang="en-GB" sz="2400" dirty="0"/>
              <a:t> </a:t>
            </a:r>
            <a:r>
              <a:rPr lang="en-GB" sz="2400" dirty="0" err="1"/>
              <a:t>maes</a:t>
            </a:r>
            <a:r>
              <a:rPr lang="en-GB" sz="2400" dirty="0"/>
              <a:t>. </a:t>
            </a:r>
            <a:r>
              <a:rPr lang="en-GB" sz="2400" dirty="0" err="1"/>
              <a:t>Dyma</a:t>
            </a:r>
            <a:r>
              <a:rPr lang="en-GB" sz="2400" dirty="0"/>
              <a:t> </a:t>
            </a:r>
            <a:r>
              <a:rPr lang="en-GB" sz="2400" dirty="0" err="1"/>
              <a:t>enghraifft</a:t>
            </a:r>
            <a:r>
              <a:rPr lang="en-GB" sz="2400" dirty="0"/>
              <a:t>: </a:t>
            </a:r>
          </a:p>
        </p:txBody>
      </p:sp>
      <p:pic>
        <p:nvPicPr>
          <p:cNvPr id="2051" name="Picture 3" descr="C:\Users\Simon\Pictures\Wales 2016\IMG_75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3377689"/>
            <a:ext cx="3641363" cy="24275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4351" y="2759361"/>
            <a:ext cx="7898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‘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Fel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casgliad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mae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fy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nghanlyniadau’n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dangos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glir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bod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drifft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glannau’n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digwydd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hyd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arfordir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o’r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i’r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gogledd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Cefnogir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cynnydd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ym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maint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traeth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ardal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drawstoriad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157" y="3212976"/>
            <a:ext cx="367240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a’r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gwaddodion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cael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dal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ochr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ddeheuol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argorau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cwymp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cyfartalog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45cm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ochr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ogleddol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Gellir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egluro’r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canlyniadau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ddrifft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glannau’n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digwydd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o’r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i’r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gogledd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Mae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yna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hefyd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ostyngiad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ym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maint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cerrig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cyfartaledd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28cm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Safle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1;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cyfartaledd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8cm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Safle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6) ac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onglogrwydd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(65% o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gerrig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onglog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neu’n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onglog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iawn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Safle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1; 88%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grwn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neu’n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grwn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iawn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Safle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6).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Wrth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gerrig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gael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cludo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ddrifft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glannau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maent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cael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herydu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gan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athreuliad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</a:t>
            </a:r>
          </a:p>
          <a:p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chyrathiad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.’</a:t>
            </a:r>
          </a:p>
        </p:txBody>
      </p:sp>
    </p:spTree>
    <p:extLst>
      <p:ext uri="{BB962C8B-B14F-4D97-AF65-F5344CB8AC3E}">
        <p14:creationId xmlns:p14="http://schemas.microsoft.com/office/powerpoint/2010/main" val="696400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5: </a:t>
            </a:r>
            <a:r>
              <a:rPr lang="en-GB" sz="4000" dirty="0" err="1"/>
              <a:t>Dod</a:t>
            </a:r>
            <a:r>
              <a:rPr lang="en-GB" sz="4000" dirty="0"/>
              <a:t>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gasgliadau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dirty="0" err="1"/>
              <a:t>Nid</a:t>
            </a:r>
            <a:r>
              <a:rPr lang="en-GB" sz="2400" dirty="0"/>
              <a:t> </a:t>
            </a:r>
            <a:r>
              <a:rPr lang="en-GB" sz="2400" dirty="0" err="1"/>
              <a:t>yw</a:t>
            </a:r>
            <a:r>
              <a:rPr lang="en-GB" sz="2400" dirty="0"/>
              <a:t> </a:t>
            </a:r>
            <a:r>
              <a:rPr lang="en-GB" sz="2400" dirty="0" err="1"/>
              <a:t>tueddiadau</a:t>
            </a:r>
            <a:r>
              <a:rPr lang="en-GB" sz="2400" dirty="0"/>
              <a:t> a </a:t>
            </a:r>
            <a:r>
              <a:rPr lang="en-GB" sz="2400" dirty="0" err="1"/>
              <a:t>modelau</a:t>
            </a:r>
            <a:r>
              <a:rPr lang="en-GB" sz="2400" dirty="0"/>
              <a:t> bob </a:t>
            </a:r>
            <a:r>
              <a:rPr lang="en-GB" sz="2400" dirty="0" err="1"/>
              <a:t>amser</a:t>
            </a:r>
            <a:r>
              <a:rPr lang="en-GB" sz="2400" dirty="0"/>
              <a:t> </a:t>
            </a:r>
            <a:r>
              <a:rPr lang="en-GB" sz="2400" dirty="0" err="1"/>
              <a:t>yn</a:t>
            </a:r>
            <a:r>
              <a:rPr lang="en-GB" sz="2400" dirty="0"/>
              <a:t> </a:t>
            </a:r>
            <a:r>
              <a:rPr lang="en-GB" sz="2400" dirty="0" err="1"/>
              <a:t>cael</a:t>
            </a:r>
            <a:r>
              <a:rPr lang="en-GB" sz="2400" dirty="0"/>
              <a:t> </a:t>
            </a:r>
            <a:r>
              <a:rPr lang="en-GB" sz="2400" dirty="0" err="1"/>
              <a:t>eu</a:t>
            </a:r>
            <a:r>
              <a:rPr lang="en-GB" sz="2400" dirty="0"/>
              <a:t> </a:t>
            </a:r>
            <a:r>
              <a:rPr lang="en-GB" sz="2400" dirty="0" err="1"/>
              <a:t>hadlewyrchu</a:t>
            </a:r>
            <a:r>
              <a:rPr lang="en-GB" sz="2400" dirty="0"/>
              <a:t> </a:t>
            </a:r>
            <a:r>
              <a:rPr lang="en-GB" sz="2400" dirty="0" err="1"/>
              <a:t>yn</a:t>
            </a:r>
            <a:r>
              <a:rPr lang="en-GB" sz="2400" dirty="0"/>
              <a:t> y </a:t>
            </a:r>
            <a:r>
              <a:rPr lang="en-GB" sz="2400" dirty="0" err="1"/>
              <a:t>byd</a:t>
            </a:r>
            <a:r>
              <a:rPr lang="en-GB" sz="2400" dirty="0"/>
              <a:t> go </a:t>
            </a:r>
            <a:r>
              <a:rPr lang="en-GB" sz="2400" dirty="0" err="1"/>
              <a:t>iawn</a:t>
            </a:r>
            <a:r>
              <a:rPr lang="en-GB" sz="2400" dirty="0"/>
              <a:t>, </a:t>
            </a:r>
            <a:r>
              <a:rPr lang="en-GB" sz="2400" dirty="0" err="1"/>
              <a:t>er</a:t>
            </a:r>
            <a:r>
              <a:rPr lang="en-GB" sz="2400" dirty="0"/>
              <a:t> </a:t>
            </a:r>
            <a:r>
              <a:rPr lang="en-GB" sz="2400" dirty="0" err="1"/>
              <a:t>enghraifft</a:t>
            </a:r>
            <a:r>
              <a:rPr lang="en-GB" sz="2400" dirty="0"/>
              <a:t>: </a:t>
            </a:r>
          </a:p>
          <a:p>
            <a:r>
              <a:rPr lang="en-GB" sz="1900" dirty="0" err="1"/>
              <a:t>Nid</a:t>
            </a:r>
            <a:r>
              <a:rPr lang="en-GB" sz="1900" dirty="0"/>
              <a:t> </a:t>
            </a:r>
            <a:r>
              <a:rPr lang="en-GB" sz="1900" dirty="0" err="1"/>
              <a:t>yw</a:t>
            </a:r>
            <a:r>
              <a:rPr lang="en-GB" sz="1900" dirty="0"/>
              <a:t> </a:t>
            </a:r>
            <a:r>
              <a:rPr lang="en-GB" sz="1900" dirty="0" err="1"/>
              <a:t>drifft</a:t>
            </a:r>
            <a:r>
              <a:rPr lang="en-GB" sz="1900" dirty="0"/>
              <a:t> y </a:t>
            </a:r>
            <a:r>
              <a:rPr lang="en-GB" sz="1900" dirty="0" err="1"/>
              <a:t>glannau</a:t>
            </a:r>
            <a:r>
              <a:rPr lang="en-GB" sz="1900" dirty="0"/>
              <a:t> </a:t>
            </a:r>
            <a:r>
              <a:rPr lang="en-GB" sz="1900" dirty="0" err="1"/>
              <a:t>yn</a:t>
            </a:r>
            <a:r>
              <a:rPr lang="en-GB" sz="1900" dirty="0"/>
              <a:t> </a:t>
            </a:r>
            <a:r>
              <a:rPr lang="en-GB" sz="1900" dirty="0" err="1"/>
              <a:t>symud</a:t>
            </a:r>
            <a:r>
              <a:rPr lang="en-GB" sz="1900" dirty="0"/>
              <a:t> </a:t>
            </a:r>
            <a:r>
              <a:rPr lang="en-GB" sz="1900" dirty="0" err="1"/>
              <a:t>i’r</a:t>
            </a:r>
            <a:r>
              <a:rPr lang="en-GB" sz="1900" dirty="0"/>
              <a:t> un </a:t>
            </a:r>
            <a:r>
              <a:rPr lang="en-GB" sz="1900" dirty="0" err="1"/>
              <a:t>cyfeiriad</a:t>
            </a:r>
            <a:r>
              <a:rPr lang="en-GB" sz="1900" dirty="0"/>
              <a:t> </a:t>
            </a:r>
            <a:r>
              <a:rPr lang="en-GB" sz="1900" dirty="0" err="1"/>
              <a:t>ar</a:t>
            </a:r>
            <a:r>
              <a:rPr lang="en-GB" sz="1900" dirty="0"/>
              <a:t> </a:t>
            </a:r>
            <a:r>
              <a:rPr lang="en-GB" sz="1900" dirty="0" err="1"/>
              <a:t>hyd</a:t>
            </a:r>
            <a:r>
              <a:rPr lang="en-GB" sz="1900" dirty="0"/>
              <a:t> y </a:t>
            </a:r>
            <a:r>
              <a:rPr lang="en-GB" sz="1900" dirty="0" err="1"/>
              <a:t>traeth</a:t>
            </a:r>
            <a:r>
              <a:rPr lang="en-GB" sz="1900" dirty="0"/>
              <a:t> bob </a:t>
            </a:r>
            <a:r>
              <a:rPr lang="en-GB" sz="1900" dirty="0" err="1"/>
              <a:t>amser</a:t>
            </a:r>
            <a:r>
              <a:rPr lang="en-GB" sz="1900" dirty="0"/>
              <a:t>. Mae </a:t>
            </a:r>
            <a:r>
              <a:rPr lang="en-GB" sz="1900" dirty="0" err="1"/>
              <a:t>newidiadau</a:t>
            </a:r>
            <a:r>
              <a:rPr lang="en-GB" sz="1900" dirty="0"/>
              <a:t> </a:t>
            </a:r>
            <a:r>
              <a:rPr lang="en-GB" sz="1900" dirty="0" err="1"/>
              <a:t>yng</a:t>
            </a:r>
            <a:r>
              <a:rPr lang="en-GB" sz="1900" dirty="0"/>
              <a:t> </a:t>
            </a:r>
            <a:r>
              <a:rPr lang="en-GB" sz="1900" dirty="0" err="1"/>
              <a:t>nghyfeiriad</a:t>
            </a:r>
            <a:r>
              <a:rPr lang="en-GB" sz="1900" dirty="0"/>
              <a:t> y </a:t>
            </a:r>
            <a:r>
              <a:rPr lang="en-GB" sz="1900" dirty="0" err="1"/>
              <a:t>gwynt</a:t>
            </a:r>
            <a:r>
              <a:rPr lang="en-GB" sz="1900" dirty="0"/>
              <a:t> </a:t>
            </a:r>
            <a:r>
              <a:rPr lang="en-GB" sz="1900" dirty="0" err="1"/>
              <a:t>yn</a:t>
            </a:r>
            <a:r>
              <a:rPr lang="en-GB" sz="1900" dirty="0"/>
              <a:t> </a:t>
            </a:r>
            <a:r>
              <a:rPr lang="en-GB" sz="1900" dirty="0" err="1"/>
              <a:t>gallu</a:t>
            </a:r>
            <a:r>
              <a:rPr lang="en-GB" sz="1900" dirty="0"/>
              <a:t> </a:t>
            </a:r>
            <a:r>
              <a:rPr lang="en-GB" sz="1900" dirty="0" err="1"/>
              <a:t>effeithio</a:t>
            </a:r>
            <a:r>
              <a:rPr lang="en-GB" sz="1900" dirty="0"/>
              <a:t> </a:t>
            </a:r>
            <a:r>
              <a:rPr lang="en-GB" sz="1900" dirty="0" err="1"/>
              <a:t>hyn</a:t>
            </a:r>
            <a:r>
              <a:rPr lang="en-GB" sz="1900" dirty="0"/>
              <a:t>. </a:t>
            </a:r>
          </a:p>
          <a:p>
            <a:r>
              <a:rPr lang="en-GB" sz="1900" dirty="0" err="1"/>
              <a:t>Mewn</a:t>
            </a:r>
            <a:r>
              <a:rPr lang="en-GB" sz="1900" dirty="0"/>
              <a:t> </a:t>
            </a:r>
            <a:r>
              <a:rPr lang="en-GB" sz="1900" dirty="0" err="1"/>
              <a:t>cyfnod</a:t>
            </a:r>
            <a:r>
              <a:rPr lang="en-GB" sz="1900" dirty="0"/>
              <a:t> o storm </a:t>
            </a:r>
            <a:r>
              <a:rPr lang="en-GB" sz="1900" dirty="0" err="1"/>
              <a:t>mae</a:t>
            </a:r>
            <a:r>
              <a:rPr lang="en-GB" sz="1900" dirty="0"/>
              <a:t> </a:t>
            </a:r>
            <a:r>
              <a:rPr lang="en-GB" sz="1900" dirty="0" err="1"/>
              <a:t>tirffurfiau’r</a:t>
            </a:r>
            <a:r>
              <a:rPr lang="en-GB" sz="1900" dirty="0"/>
              <a:t> </a:t>
            </a:r>
            <a:r>
              <a:rPr lang="en-GB" sz="1900" dirty="0" err="1"/>
              <a:t>traeth</a:t>
            </a:r>
            <a:r>
              <a:rPr lang="en-GB" sz="1900" dirty="0"/>
              <a:t> </a:t>
            </a:r>
            <a:r>
              <a:rPr lang="en-GB" sz="1900" dirty="0" err="1"/>
              <a:t>yn</a:t>
            </a:r>
            <a:r>
              <a:rPr lang="en-GB" sz="1900" dirty="0"/>
              <a:t> </a:t>
            </a:r>
            <a:r>
              <a:rPr lang="en-GB" sz="1900" dirty="0" err="1"/>
              <a:t>gallu</a:t>
            </a:r>
            <a:r>
              <a:rPr lang="en-GB" sz="1900" dirty="0"/>
              <a:t> </a:t>
            </a:r>
            <a:r>
              <a:rPr lang="en-GB" sz="1900" dirty="0" err="1"/>
              <a:t>newid</a:t>
            </a:r>
            <a:r>
              <a:rPr lang="en-GB" sz="1900" dirty="0"/>
              <a:t> </a:t>
            </a:r>
            <a:r>
              <a:rPr lang="en-GB" sz="1900" dirty="0" err="1"/>
              <a:t>yn</a:t>
            </a:r>
            <a:r>
              <a:rPr lang="en-GB" sz="1900" dirty="0"/>
              <a:t> </a:t>
            </a:r>
            <a:r>
              <a:rPr lang="en-GB" sz="1900" dirty="0" err="1"/>
              <a:t>sylweddol</a:t>
            </a:r>
            <a:r>
              <a:rPr lang="en-GB" sz="1900" dirty="0"/>
              <a:t> </a:t>
            </a:r>
            <a:r>
              <a:rPr lang="en-GB" sz="1900" dirty="0" err="1"/>
              <a:t>mewn</a:t>
            </a:r>
            <a:r>
              <a:rPr lang="en-GB" sz="1900" dirty="0"/>
              <a:t> </a:t>
            </a:r>
            <a:r>
              <a:rPr lang="en-GB" sz="1900" dirty="0" err="1"/>
              <a:t>cyfnod</a:t>
            </a:r>
            <a:r>
              <a:rPr lang="en-GB" sz="1900" dirty="0"/>
              <a:t> </a:t>
            </a:r>
            <a:r>
              <a:rPr lang="en-GB" sz="1900" dirty="0" err="1"/>
              <a:t>byr</a:t>
            </a:r>
            <a:r>
              <a:rPr lang="en-GB" sz="1900" dirty="0"/>
              <a:t> </a:t>
            </a:r>
            <a:r>
              <a:rPr lang="en-GB" sz="1900" dirty="0" err="1"/>
              <a:t>iawn</a:t>
            </a:r>
            <a:r>
              <a:rPr lang="en-GB" sz="1900" dirty="0"/>
              <a:t> o </a:t>
            </a:r>
            <a:r>
              <a:rPr lang="en-GB" sz="1900" dirty="0" err="1"/>
              <a:t>amser</a:t>
            </a:r>
            <a:r>
              <a:rPr lang="en-GB" sz="1900" dirty="0"/>
              <a:t>. </a:t>
            </a:r>
          </a:p>
          <a:p>
            <a:r>
              <a:rPr lang="en-GB" sz="1900" dirty="0"/>
              <a:t>Mae </a:t>
            </a:r>
            <a:r>
              <a:rPr lang="en-GB" sz="1900" dirty="0" err="1"/>
              <a:t>ffactorau</a:t>
            </a:r>
            <a:r>
              <a:rPr lang="en-GB" sz="1900" dirty="0"/>
              <a:t> </a:t>
            </a:r>
            <a:r>
              <a:rPr lang="en-GB" sz="1900" dirty="0" err="1"/>
              <a:t>dynol</a:t>
            </a:r>
            <a:r>
              <a:rPr lang="en-GB" sz="1900" dirty="0"/>
              <a:t> </a:t>
            </a:r>
            <a:r>
              <a:rPr lang="en-GB" sz="1900" dirty="0" err="1"/>
              <a:t>fel</a:t>
            </a:r>
            <a:r>
              <a:rPr lang="en-GB" sz="1900" dirty="0"/>
              <a:t> </a:t>
            </a:r>
            <a:r>
              <a:rPr lang="en-GB" sz="1900" dirty="0" err="1"/>
              <a:t>cynlluniau</a:t>
            </a:r>
            <a:r>
              <a:rPr lang="en-GB" sz="1900" dirty="0"/>
              <a:t> </a:t>
            </a:r>
            <a:r>
              <a:rPr lang="en-GB" sz="1900" dirty="0" err="1"/>
              <a:t>i</a:t>
            </a:r>
            <a:r>
              <a:rPr lang="en-GB" sz="1900" dirty="0"/>
              <a:t> </a:t>
            </a:r>
            <a:r>
              <a:rPr lang="en-GB" sz="1900" dirty="0" err="1"/>
              <a:t>reoli’r</a:t>
            </a:r>
            <a:r>
              <a:rPr lang="en-GB" sz="1900" dirty="0"/>
              <a:t> </a:t>
            </a:r>
            <a:r>
              <a:rPr lang="en-GB" sz="1900" dirty="0" err="1"/>
              <a:t>arfordir</a:t>
            </a:r>
            <a:r>
              <a:rPr lang="en-GB" sz="1900" dirty="0"/>
              <a:t>, </a:t>
            </a:r>
            <a:r>
              <a:rPr lang="en-GB" sz="1900" dirty="0" err="1"/>
              <a:t>proffilio’r</a:t>
            </a:r>
            <a:r>
              <a:rPr lang="en-GB" sz="1900" dirty="0"/>
              <a:t> </a:t>
            </a:r>
            <a:r>
              <a:rPr lang="en-GB" sz="1900" dirty="0" err="1"/>
              <a:t>traeth</a:t>
            </a:r>
            <a:r>
              <a:rPr lang="en-GB" sz="1900" dirty="0"/>
              <a:t> </a:t>
            </a:r>
            <a:r>
              <a:rPr lang="en-GB" sz="1900" dirty="0" err="1"/>
              <a:t>neu</a:t>
            </a:r>
            <a:r>
              <a:rPr lang="en-GB" sz="1900" dirty="0"/>
              <a:t> </a:t>
            </a:r>
            <a:r>
              <a:rPr lang="en-GB" sz="1900" dirty="0" err="1"/>
              <a:t>garthu</a:t>
            </a:r>
            <a:r>
              <a:rPr lang="en-GB" sz="1900" dirty="0"/>
              <a:t> </a:t>
            </a:r>
            <a:r>
              <a:rPr lang="en-GB" sz="1900" dirty="0" err="1"/>
              <a:t>gwely’r</a:t>
            </a:r>
            <a:r>
              <a:rPr lang="en-GB" sz="1900" dirty="0"/>
              <a:t> </a:t>
            </a:r>
            <a:r>
              <a:rPr lang="en-GB" sz="1900" dirty="0" err="1"/>
              <a:t>mor</a:t>
            </a:r>
            <a:r>
              <a:rPr lang="en-GB" sz="1900" dirty="0"/>
              <a:t> </a:t>
            </a:r>
            <a:r>
              <a:rPr lang="en-GB" sz="1900" dirty="0" err="1"/>
              <a:t>yn</a:t>
            </a:r>
            <a:r>
              <a:rPr lang="en-GB" sz="1900" dirty="0"/>
              <a:t> </a:t>
            </a:r>
            <a:r>
              <a:rPr lang="en-GB" sz="1900" dirty="0" err="1"/>
              <a:t>gallu</a:t>
            </a:r>
            <a:r>
              <a:rPr lang="en-GB" sz="1900" dirty="0"/>
              <a:t> </a:t>
            </a:r>
            <a:r>
              <a:rPr lang="en-GB" sz="1900" dirty="0" err="1"/>
              <a:t>effeithio</a:t>
            </a:r>
            <a:r>
              <a:rPr lang="en-GB" sz="1900" dirty="0"/>
              <a:t> </a:t>
            </a:r>
            <a:r>
              <a:rPr lang="en-GB" sz="1900" dirty="0" err="1"/>
              <a:t>ar</a:t>
            </a:r>
            <a:r>
              <a:rPr lang="en-GB" sz="1900" dirty="0"/>
              <a:t> y </a:t>
            </a:r>
            <a:r>
              <a:rPr lang="en-GB" sz="1900" dirty="0" err="1"/>
              <a:t>prosesau</a:t>
            </a:r>
            <a:r>
              <a:rPr lang="en-GB" sz="1900" dirty="0"/>
              <a:t> </a:t>
            </a:r>
            <a:r>
              <a:rPr lang="en-GB" sz="1900" dirty="0" err="1"/>
              <a:t>a’r</a:t>
            </a:r>
            <a:r>
              <a:rPr lang="en-GB" sz="1900" dirty="0"/>
              <a:t> </a:t>
            </a:r>
            <a:r>
              <a:rPr lang="en-GB" sz="1900" dirty="0" err="1"/>
              <a:t>tirffurfiau</a:t>
            </a:r>
            <a:r>
              <a:rPr lang="en-GB" sz="1900" dirty="0"/>
              <a:t> </a:t>
            </a:r>
            <a:r>
              <a:rPr lang="en-GB" sz="1900" dirty="0" err="1"/>
              <a:t>arfordirol</a:t>
            </a:r>
            <a:r>
              <a:rPr lang="en-GB" sz="1900" dirty="0"/>
              <a:t> </a:t>
            </a:r>
            <a:r>
              <a:rPr lang="en-GB" sz="1900" dirty="0" err="1"/>
              <a:t>sy’n</a:t>
            </a:r>
            <a:r>
              <a:rPr lang="en-GB" sz="1900" dirty="0"/>
              <a:t> </a:t>
            </a:r>
            <a:r>
              <a:rPr lang="en-GB" sz="1900" dirty="0" err="1"/>
              <a:t>cael</a:t>
            </a:r>
            <a:r>
              <a:rPr lang="en-GB" sz="1900" dirty="0"/>
              <a:t> </a:t>
            </a:r>
            <a:r>
              <a:rPr lang="en-GB" sz="1900" dirty="0" err="1"/>
              <a:t>eu</a:t>
            </a:r>
            <a:r>
              <a:rPr lang="en-GB" sz="1900" dirty="0"/>
              <a:t> </a:t>
            </a:r>
            <a:r>
              <a:rPr lang="en-GB" sz="1900" dirty="0" err="1"/>
              <a:t>creu</a:t>
            </a:r>
            <a:r>
              <a:rPr lang="en-GB" sz="1900" dirty="0"/>
              <a:t>. </a:t>
            </a:r>
          </a:p>
          <a:p>
            <a:r>
              <a:rPr lang="en-GB" sz="1900" dirty="0"/>
              <a:t>Gall </a:t>
            </a:r>
            <a:r>
              <a:rPr lang="en-GB" sz="1900" dirty="0" err="1"/>
              <a:t>gweithgareddau</a:t>
            </a:r>
            <a:r>
              <a:rPr lang="en-GB" sz="1900" dirty="0"/>
              <a:t> </a:t>
            </a:r>
            <a:r>
              <a:rPr lang="en-GB" sz="1900" dirty="0" err="1"/>
              <a:t>dynol</a:t>
            </a:r>
            <a:r>
              <a:rPr lang="en-GB" sz="1900" dirty="0"/>
              <a:t> </a:t>
            </a:r>
            <a:r>
              <a:rPr lang="en-GB" sz="1900" dirty="0" err="1"/>
              <a:t>fel</a:t>
            </a:r>
            <a:r>
              <a:rPr lang="en-GB" sz="1900" dirty="0"/>
              <a:t> </a:t>
            </a:r>
            <a:r>
              <a:rPr lang="en-GB" sz="1900" dirty="0" err="1"/>
              <a:t>twristiaeth</a:t>
            </a:r>
            <a:r>
              <a:rPr lang="en-GB" sz="1900" dirty="0"/>
              <a:t>, </a:t>
            </a:r>
            <a:r>
              <a:rPr lang="en-GB" sz="1900" dirty="0" err="1"/>
              <a:t>draenio</a:t>
            </a:r>
            <a:r>
              <a:rPr lang="en-GB" sz="1900" dirty="0"/>
              <a:t> </a:t>
            </a:r>
            <a:r>
              <a:rPr lang="en-GB" sz="1900" dirty="0" err="1"/>
              <a:t>dŵr</a:t>
            </a:r>
            <a:r>
              <a:rPr lang="en-GB" sz="1900" dirty="0"/>
              <a:t> a </a:t>
            </a:r>
            <a:r>
              <a:rPr lang="en-GB" sz="1900" dirty="0" err="1"/>
              <a:t>dulliau</a:t>
            </a:r>
            <a:r>
              <a:rPr lang="en-GB" sz="1900" dirty="0"/>
              <a:t> </a:t>
            </a:r>
            <a:r>
              <a:rPr lang="en-GB" sz="1900" dirty="0" err="1"/>
              <a:t>ffermio</a:t>
            </a:r>
            <a:r>
              <a:rPr lang="en-GB" sz="1900" dirty="0"/>
              <a:t> </a:t>
            </a:r>
            <a:r>
              <a:rPr lang="en-GB" sz="1900" dirty="0" err="1"/>
              <a:t>effeithio</a:t>
            </a:r>
            <a:r>
              <a:rPr lang="en-GB" sz="1900" dirty="0"/>
              <a:t> </a:t>
            </a:r>
            <a:r>
              <a:rPr lang="en-GB" sz="1900" dirty="0" err="1"/>
              <a:t>ar</a:t>
            </a:r>
            <a:r>
              <a:rPr lang="en-GB" sz="1900" dirty="0"/>
              <a:t> system y </a:t>
            </a:r>
            <a:r>
              <a:rPr lang="en-GB" sz="1900" dirty="0" err="1"/>
              <a:t>twyni</a:t>
            </a:r>
            <a:r>
              <a:rPr lang="en-GB" sz="1900" dirty="0"/>
              <a:t> </a:t>
            </a:r>
            <a:r>
              <a:rPr lang="en-GB" sz="1900" dirty="0" err="1"/>
              <a:t>tywod</a:t>
            </a:r>
            <a:r>
              <a:rPr lang="en-GB" sz="1900" dirty="0" smtClean="0"/>
              <a:t>.</a:t>
            </a:r>
            <a:endParaRPr lang="en-GB" sz="2400" dirty="0" smtClean="0"/>
          </a:p>
          <a:p>
            <a:endParaRPr lang="en-GB" sz="2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748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1505"/>
            <a:ext cx="6347714" cy="1320800"/>
          </a:xfrm>
        </p:spPr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5: </a:t>
            </a:r>
            <a:r>
              <a:rPr lang="en-GB" sz="4000" dirty="0" err="1"/>
              <a:t>Dod</a:t>
            </a:r>
            <a:r>
              <a:rPr lang="en-GB" sz="4000" dirty="0"/>
              <a:t>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gasgliadau</a:t>
            </a:r>
            <a:endParaRPr lang="en-GB" sz="4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52201" y="760268"/>
            <a:ext cx="7182853" cy="5994979"/>
            <a:chOff x="0" y="-193025"/>
            <a:chExt cx="7696834" cy="6423503"/>
          </a:xfrm>
        </p:grpSpPr>
        <p:pic>
          <p:nvPicPr>
            <p:cNvPr id="14" name="Picture 13" descr="C:\Users\Simon\Pictures\Wales 2016\IMG_7564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3675" y="1362075"/>
              <a:ext cx="4691380" cy="31273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/>
          </p:spPr>
        </p:pic>
        <p:cxnSp>
          <p:nvCxnSpPr>
            <p:cNvPr id="16" name="Straight Arrow Connector 15"/>
            <p:cNvCxnSpPr>
              <a:endCxn id="14" idx="0"/>
            </p:cNvCxnSpPr>
            <p:nvPr/>
          </p:nvCxnSpPr>
          <p:spPr>
            <a:xfrm>
              <a:off x="4876800" y="733425"/>
              <a:ext cx="202565" cy="62864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038350" y="2828925"/>
              <a:ext cx="676275" cy="4571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2057400" y="4086225"/>
              <a:ext cx="638175" cy="56197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5143500" y="4486275"/>
              <a:ext cx="209550" cy="5334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2681534" y="-193025"/>
              <a:ext cx="4815205" cy="890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Mae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casglu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data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yn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gallu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cael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ei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effeithio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gan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safle’r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llanw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ar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y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traeth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. </a:t>
              </a:r>
              <a:r>
                <a:rPr lang="en-GB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Mae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hyn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yn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gallu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arwain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at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ganlyniadau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nad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ydynt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yn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ddibynadwy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. </a:t>
              </a:r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0" y="2286000"/>
              <a:ext cx="2115184" cy="1497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Gall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fod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mynediad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wedi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ei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gyfyngu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lang="en-GB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rannau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o’r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traeth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neu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rannau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o’r</a:t>
              </a:r>
              <a:r>
                <a:rPr lang="en-GB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twyni</a:t>
              </a:r>
              <a:r>
                <a:rPr lang="en-GB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tywod</a:t>
              </a:r>
              <a:endPara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123825" y="4695825"/>
              <a:ext cx="3143884" cy="1154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Gall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amodau’r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tywydd</a:t>
              </a:r>
              <a:endPara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  <a:p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(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e.e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.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stormydd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)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effeithio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ar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y </a:t>
              </a:r>
              <a:r>
                <a:rPr lang="en-GB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tonnau</a:t>
              </a:r>
              <a:r>
                <a:rPr lang="en-GB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, </a:t>
              </a:r>
              <a:r>
                <a:rPr lang="en-GB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prosesau</a:t>
              </a:r>
              <a:r>
                <a:rPr lang="en-GB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arfordirol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a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thirffurfiau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arfordirol</a:t>
              </a:r>
              <a:endPara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3857625" y="5076260"/>
              <a:ext cx="3839209" cy="1154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Gall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gweithgareddau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dynol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,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fel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rheolaeth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, </a:t>
              </a:r>
              <a:r>
                <a:rPr lang="en-GB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twristiaeth</a:t>
              </a:r>
              <a:r>
                <a:rPr lang="en-GB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ac </a:t>
              </a:r>
              <a:r>
                <a:rPr lang="en-GB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amddiffynfeydd</a:t>
              </a:r>
              <a:r>
                <a:rPr lang="en-GB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arfordirol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effeithio</a:t>
              </a:r>
              <a:endPara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  <a:p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ar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brosesau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a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thirffurfiau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arfordirol</a:t>
              </a:r>
              <a:endPara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0175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6: </a:t>
            </a:r>
            <a:r>
              <a:rPr lang="en-GB" sz="4000" dirty="0" err="1"/>
              <a:t>Gwerthuso’r</a:t>
            </a:r>
            <a:r>
              <a:rPr lang="en-GB" sz="4000" dirty="0"/>
              <a:t> broses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Adnabod</a:t>
            </a:r>
            <a:r>
              <a:rPr lang="en-GB" dirty="0"/>
              <a:t> </a:t>
            </a:r>
            <a:r>
              <a:rPr lang="en-GB" dirty="0" err="1"/>
              <a:t>cyfyngiadau’r</a:t>
            </a:r>
            <a:r>
              <a:rPr lang="en-GB" dirty="0"/>
              <a:t> </a:t>
            </a:r>
            <a:r>
              <a:rPr lang="en-GB" dirty="0" err="1"/>
              <a:t>dystiolaeth</a:t>
            </a:r>
            <a:r>
              <a:rPr lang="en-GB" dirty="0"/>
              <a:t> </a:t>
            </a:r>
            <a:r>
              <a:rPr lang="en-GB" dirty="0" err="1"/>
              <a:t>ddaearyddol</a:t>
            </a:r>
            <a:r>
              <a:rPr lang="en-GB" dirty="0"/>
              <a:t> – </a:t>
            </a:r>
            <a:r>
              <a:rPr lang="en-GB" dirty="0" err="1"/>
              <a:t>cywirdeb</a:t>
            </a:r>
            <a:r>
              <a:rPr lang="en-GB" dirty="0"/>
              <a:t>, </a:t>
            </a:r>
            <a:r>
              <a:rPr lang="en-GB" dirty="0" err="1"/>
              <a:t>dibynadwyedd</a:t>
            </a:r>
            <a:r>
              <a:rPr lang="en-GB" dirty="0"/>
              <a:t> a </a:t>
            </a:r>
            <a:r>
              <a:rPr lang="en-GB" dirty="0" err="1"/>
              <a:t>thuedd</a:t>
            </a:r>
            <a:r>
              <a:rPr lang="en-GB" dirty="0"/>
              <a:t>.</a:t>
            </a:r>
          </a:p>
          <a:p>
            <a:r>
              <a:rPr lang="en-GB" dirty="0" err="1"/>
              <a:t>Ystyried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feirniadol</a:t>
            </a:r>
            <a:r>
              <a:rPr lang="en-GB" dirty="0"/>
              <a:t> </a:t>
            </a:r>
            <a:r>
              <a:rPr lang="en-GB" dirty="0" err="1"/>
              <a:t>gryfderau</a:t>
            </a:r>
            <a:r>
              <a:rPr lang="en-GB" dirty="0"/>
              <a:t> a </a:t>
            </a:r>
            <a:r>
              <a:rPr lang="en-GB" dirty="0" err="1"/>
              <a:t>chyfyngiadau’r</a:t>
            </a:r>
            <a:r>
              <a:rPr lang="en-GB" dirty="0"/>
              <a:t> data </a:t>
            </a:r>
            <a:r>
              <a:rPr lang="en-GB" dirty="0" err="1"/>
              <a:t>cynradd</a:t>
            </a:r>
            <a:r>
              <a:rPr lang="en-GB" dirty="0"/>
              <a:t> ac </a:t>
            </a:r>
            <a:r>
              <a:rPr lang="en-GB" dirty="0" err="1"/>
              <a:t>eilaidd</a:t>
            </a:r>
            <a:r>
              <a:rPr lang="en-GB" dirty="0"/>
              <a:t> a </a:t>
            </a:r>
            <a:r>
              <a:rPr lang="en-GB" dirty="0" err="1"/>
              <a:t>gasglwyd</a:t>
            </a:r>
            <a:r>
              <a:rPr lang="en-GB" dirty="0"/>
              <a:t>, y </a:t>
            </a:r>
            <a:r>
              <a:rPr lang="en-GB" dirty="0" err="1"/>
              <a:t>dulliau</a:t>
            </a:r>
            <a:r>
              <a:rPr lang="en-GB" dirty="0"/>
              <a:t> a </a:t>
            </a:r>
            <a:r>
              <a:rPr lang="en-GB" dirty="0" err="1"/>
              <a:t>ddefnyddiwyd</a:t>
            </a:r>
            <a:r>
              <a:rPr lang="en-GB" dirty="0"/>
              <a:t>, y </a:t>
            </a:r>
            <a:r>
              <a:rPr lang="en-GB" dirty="0" err="1"/>
              <a:t>casgliadau</a:t>
            </a:r>
            <a:r>
              <a:rPr lang="en-GB" dirty="0"/>
              <a:t> </a:t>
            </a:r>
            <a:r>
              <a:rPr lang="en-GB" dirty="0" err="1"/>
              <a:t>a’r</a:t>
            </a:r>
            <a:r>
              <a:rPr lang="en-GB" dirty="0"/>
              <a:t> </a:t>
            </a:r>
            <a:r>
              <a:rPr lang="en-GB" dirty="0" err="1"/>
              <a:t>wybodaeth</a:t>
            </a:r>
            <a:r>
              <a:rPr lang="en-GB" dirty="0"/>
              <a:t> a </a:t>
            </a:r>
            <a:r>
              <a:rPr lang="en-GB" dirty="0" err="1"/>
              <a:t>ddysgwyd</a:t>
            </a:r>
            <a:r>
              <a:rPr lang="en-GB" dirty="0"/>
              <a:t>. </a:t>
            </a:r>
          </a:p>
          <a:p>
            <a:r>
              <a:rPr lang="en-GB" dirty="0" err="1"/>
              <a:t>Ystyried</a:t>
            </a:r>
            <a:r>
              <a:rPr lang="en-GB" dirty="0"/>
              <a:t> bod </a:t>
            </a:r>
            <a:r>
              <a:rPr lang="en-GB" dirty="0" err="1"/>
              <a:t>rhanddeiliaid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gallu</a:t>
            </a:r>
            <a:r>
              <a:rPr lang="en-GB" dirty="0"/>
              <a:t> </a:t>
            </a:r>
            <a:r>
              <a:rPr lang="en-GB" dirty="0" err="1"/>
              <a:t>dylanwadu’n</a:t>
            </a:r>
            <a:r>
              <a:rPr lang="en-GB" dirty="0"/>
              <a:t> </a:t>
            </a:r>
            <a:r>
              <a:rPr lang="en-GB" dirty="0" err="1"/>
              <a:t>anffafriol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gyflwyno</a:t>
            </a:r>
            <a:r>
              <a:rPr lang="en-GB" dirty="0"/>
              <a:t> </a:t>
            </a:r>
            <a:r>
              <a:rPr lang="en-GB" dirty="0" err="1"/>
              <a:t>tuedd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9681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6: </a:t>
            </a:r>
            <a:r>
              <a:rPr lang="en-GB" sz="4000" dirty="0" err="1"/>
              <a:t>Gwerthuso’r</a:t>
            </a:r>
            <a:r>
              <a:rPr lang="en-GB" sz="4000" dirty="0"/>
              <a:t> broses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gallai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wahanol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ddiwrnod</a:t>
            </a:r>
            <a:r>
              <a:rPr lang="en-GB" dirty="0"/>
              <a:t> </a:t>
            </a:r>
            <a:r>
              <a:rPr lang="en-GB" dirty="0" err="1"/>
              <a:t>arall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amser</a:t>
            </a:r>
            <a:r>
              <a:rPr lang="en-GB" dirty="0"/>
              <a:t> </a:t>
            </a:r>
            <a:r>
              <a:rPr lang="en-GB" dirty="0" err="1"/>
              <a:t>gwahanol</a:t>
            </a:r>
            <a:r>
              <a:rPr lang="en-GB" dirty="0"/>
              <a:t> (</a:t>
            </a:r>
            <a:r>
              <a:rPr lang="en-GB" dirty="0" err="1"/>
              <a:t>llanw</a:t>
            </a:r>
            <a:r>
              <a:rPr lang="en-GB" dirty="0"/>
              <a:t> </a:t>
            </a:r>
            <a:r>
              <a:rPr lang="en-GB" dirty="0" err="1"/>
              <a:t>uchel</a:t>
            </a:r>
            <a:r>
              <a:rPr lang="en-GB" dirty="0"/>
              <a:t> </a:t>
            </a:r>
            <a:r>
              <a:rPr lang="en-GB" dirty="0" err="1"/>
              <a:t>o’i</a:t>
            </a:r>
            <a:r>
              <a:rPr lang="en-GB" dirty="0"/>
              <a:t> </a:t>
            </a:r>
            <a:r>
              <a:rPr lang="en-GB" dirty="0" err="1"/>
              <a:t>gymharu</a:t>
            </a:r>
            <a:r>
              <a:rPr lang="en-GB" dirty="0"/>
              <a:t> â </a:t>
            </a:r>
            <a:r>
              <a:rPr lang="en-GB" dirty="0" err="1"/>
              <a:t>llanw</a:t>
            </a:r>
            <a:r>
              <a:rPr lang="en-GB" dirty="0"/>
              <a:t> </a:t>
            </a:r>
            <a:r>
              <a:rPr lang="en-GB" dirty="0" err="1"/>
              <a:t>isel</a:t>
            </a:r>
            <a:r>
              <a:rPr lang="en-GB" dirty="0"/>
              <a:t>)? </a:t>
            </a:r>
          </a:p>
          <a:p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gallai</a:t>
            </a:r>
            <a:r>
              <a:rPr lang="en-GB" dirty="0"/>
              <a:t> </a:t>
            </a:r>
            <a:r>
              <a:rPr lang="en-GB" dirty="0" err="1"/>
              <a:t>sampl</a:t>
            </a:r>
            <a:r>
              <a:rPr lang="en-GB" dirty="0"/>
              <a:t> </a:t>
            </a:r>
            <a:r>
              <a:rPr lang="en-GB" dirty="0" err="1"/>
              <a:t>mwy</a:t>
            </a:r>
            <a:r>
              <a:rPr lang="en-GB" dirty="0"/>
              <a:t> o faint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samplu</a:t>
            </a:r>
            <a:r>
              <a:rPr lang="en-GB" dirty="0"/>
              <a:t> </a:t>
            </a:r>
            <a:r>
              <a:rPr lang="en-GB" dirty="0" err="1"/>
              <a:t>mewn</a:t>
            </a:r>
            <a:r>
              <a:rPr lang="en-GB" dirty="0"/>
              <a:t> </a:t>
            </a:r>
            <a:r>
              <a:rPr lang="en-GB" dirty="0" err="1"/>
              <a:t>mwy</a:t>
            </a:r>
            <a:r>
              <a:rPr lang="en-GB" dirty="0"/>
              <a:t> o </a:t>
            </a:r>
            <a:r>
              <a:rPr lang="en-GB" dirty="0" err="1"/>
              <a:t>safleoedd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gwella</a:t>
            </a:r>
            <a:r>
              <a:rPr lang="en-GB" dirty="0"/>
              <a:t> </a:t>
            </a:r>
            <a:r>
              <a:rPr lang="en-GB" dirty="0" err="1"/>
              <a:t>dibynadwyedd</a:t>
            </a:r>
            <a:r>
              <a:rPr lang="en-GB" dirty="0"/>
              <a:t>? </a:t>
            </a:r>
          </a:p>
          <a:p>
            <a:r>
              <a:rPr lang="en-GB" dirty="0" err="1"/>
              <a:t>Gydag</a:t>
            </a:r>
            <a:r>
              <a:rPr lang="en-GB" dirty="0"/>
              <a:t> </a:t>
            </a:r>
            <a:r>
              <a:rPr lang="en-GB" dirty="0" err="1"/>
              <a:t>ymarfer</a:t>
            </a:r>
            <a:r>
              <a:rPr lang="en-GB" dirty="0"/>
              <a:t> a </a:t>
            </a:r>
            <a:r>
              <a:rPr lang="en-GB" dirty="0" err="1"/>
              <a:t>fyddai’r</a:t>
            </a:r>
            <a:r>
              <a:rPr lang="en-GB" dirty="0"/>
              <a:t> </a:t>
            </a:r>
            <a:r>
              <a:rPr lang="en-GB" dirty="0" err="1"/>
              <a:t>technegau</a:t>
            </a:r>
            <a:r>
              <a:rPr lang="en-GB" dirty="0"/>
              <a:t> </a:t>
            </a:r>
            <a:r>
              <a:rPr lang="en-GB" dirty="0" err="1"/>
              <a:t>casglu</a:t>
            </a:r>
            <a:r>
              <a:rPr lang="en-GB" dirty="0"/>
              <a:t> data </a:t>
            </a:r>
            <a:r>
              <a:rPr lang="en-GB" dirty="0" err="1"/>
              <a:t>wedi</a:t>
            </a:r>
            <a:r>
              <a:rPr lang="en-GB" dirty="0"/>
              <a:t> bod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fwy</a:t>
            </a:r>
            <a:r>
              <a:rPr lang="en-GB" dirty="0"/>
              <a:t> </a:t>
            </a:r>
            <a:r>
              <a:rPr lang="en-GB" dirty="0" err="1"/>
              <a:t>manwl</a:t>
            </a:r>
            <a:r>
              <a:rPr lang="en-GB" dirty="0"/>
              <a:t> </a:t>
            </a:r>
            <a:r>
              <a:rPr lang="en-GB" dirty="0" err="1"/>
              <a:t>gywir</a:t>
            </a:r>
            <a:r>
              <a:rPr lang="en-GB" dirty="0"/>
              <a:t>? </a:t>
            </a:r>
          </a:p>
          <a:p>
            <a:r>
              <a:rPr lang="en-GB" dirty="0"/>
              <a:t>A </a:t>
            </a:r>
            <a:r>
              <a:rPr lang="en-GB" dirty="0" err="1"/>
              <a:t>oedd</a:t>
            </a:r>
            <a:r>
              <a:rPr lang="en-GB" dirty="0"/>
              <a:t> y </a:t>
            </a:r>
            <a:r>
              <a:rPr lang="en-GB" dirty="0" err="1"/>
              <a:t>strategaeth</a:t>
            </a:r>
            <a:r>
              <a:rPr lang="en-GB" dirty="0"/>
              <a:t> </a:t>
            </a:r>
            <a:r>
              <a:rPr lang="en-GB" dirty="0" err="1"/>
              <a:t>samplu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briodol</a:t>
            </a:r>
            <a:r>
              <a:rPr lang="en-GB" dirty="0"/>
              <a:t>? </a:t>
            </a:r>
          </a:p>
          <a:p>
            <a:r>
              <a:rPr lang="en-GB" dirty="0"/>
              <a:t>A </a:t>
            </a:r>
            <a:r>
              <a:rPr lang="en-GB" dirty="0" err="1"/>
              <a:t>allai</a:t>
            </a:r>
            <a:r>
              <a:rPr lang="en-GB" dirty="0"/>
              <a:t> </a:t>
            </a:r>
            <a:r>
              <a:rPr lang="en-GB" dirty="0" err="1"/>
              <a:t>llunio</a:t>
            </a:r>
            <a:r>
              <a:rPr lang="en-GB" dirty="0"/>
              <a:t> diagram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anghywir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effeithio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casgliadau</a:t>
            </a:r>
            <a:r>
              <a:rPr lang="en-GB" dirty="0"/>
              <a:t>?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436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579" y="260648"/>
            <a:ext cx="7345797" cy="1320800"/>
          </a:xfrm>
        </p:spPr>
        <p:txBody>
          <a:bodyPr>
            <a:normAutofit/>
          </a:bodyPr>
          <a:lstStyle/>
          <a:p>
            <a:r>
              <a:rPr lang="en-GB" sz="4000" dirty="0" err="1"/>
              <a:t>Tabl</a:t>
            </a:r>
            <a:r>
              <a:rPr lang="en-GB" sz="4000" dirty="0"/>
              <a:t> B: </a:t>
            </a:r>
            <a:r>
              <a:rPr lang="en-GB" sz="4000" dirty="0" err="1"/>
              <a:t>fframweithiau</a:t>
            </a:r>
            <a:r>
              <a:rPr lang="en-GB" sz="4000" dirty="0"/>
              <a:t> </a:t>
            </a:r>
            <a:r>
              <a:rPr lang="en-GB" sz="4000" dirty="0" err="1" smtClean="0"/>
              <a:t>cysyniadol</a:t>
            </a:r>
            <a:endParaRPr lang="en-GB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172121"/>
              </p:ext>
            </p:extLst>
          </p:nvPr>
        </p:nvGraphicFramePr>
        <p:xfrm>
          <a:off x="683568" y="1700808"/>
          <a:ext cx="8254442" cy="453650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40730"/>
                <a:gridCol w="1299310"/>
                <a:gridCol w="1070020"/>
                <a:gridCol w="1375740"/>
                <a:gridCol w="1255905"/>
                <a:gridCol w="1238108"/>
                <a:gridCol w="1174629"/>
              </a:tblGrid>
              <a:tr h="1910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Thema</a:t>
                      </a:r>
                      <a:r>
                        <a:rPr lang="en-GB" sz="1000" b="1" i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i="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ddaearyddol</a:t>
                      </a:r>
                      <a:endParaRPr lang="en-GB" sz="1000" b="1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5334" marR="35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Lle</a:t>
                      </a:r>
                      <a:endParaRPr lang="en-GB" sz="1000" b="1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i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Cymhwyso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dealltwriaeth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fod</a:t>
                      </a:r>
                      <a:r>
                        <a:rPr lang="en-GB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unigryw</a:t>
                      </a:r>
                      <a:r>
                        <a:rPr lang="en-GB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hunaniaeth</a:t>
                      </a:r>
                      <a:endParaRPr lang="en-US" sz="10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b="0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i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5334" marR="35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Cylch</a:t>
                      </a:r>
                      <a:r>
                        <a:rPr lang="en-GB" sz="1000" b="1" i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i="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dylanwad</a:t>
                      </a:r>
                      <a:endParaRPr lang="en-GB" sz="1000" b="1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Cymhwyso</a:t>
                      </a:r>
                      <a:r>
                        <a:rPr lang="en-GB" sz="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dealltwriaeth</a:t>
                      </a:r>
                      <a:r>
                        <a:rPr lang="en-GB" sz="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8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gylch</a:t>
                      </a:r>
                      <a:r>
                        <a:rPr lang="en-GB" sz="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dylanwad</a:t>
                      </a:r>
                      <a:r>
                        <a:rPr lang="en-GB" sz="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8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dalgylch</a:t>
                      </a:r>
                      <a:r>
                        <a:rPr lang="en-GB" sz="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8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sut</a:t>
                      </a:r>
                      <a:r>
                        <a:rPr lang="en-GB" sz="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mae’n</a:t>
                      </a:r>
                      <a:r>
                        <a:rPr lang="en-GB" sz="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effeithio</a:t>
                      </a:r>
                      <a:r>
                        <a:rPr lang="en-GB" sz="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8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8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le </a:t>
                      </a:r>
                      <a:endParaRPr lang="en-GB" sz="800" b="0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5334" marR="35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Cylchredau</a:t>
                      </a:r>
                      <a:r>
                        <a:rPr lang="en-GB" sz="1000" b="1" i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GB" sz="1000" b="1" i="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lifau</a:t>
                      </a:r>
                      <a:endParaRPr lang="en-GB" sz="1000" b="1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i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Cymhwyso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dealltwriaeth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symud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perthynas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â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lle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b="0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5334" marR="35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Lliniaru</a:t>
                      </a:r>
                      <a:r>
                        <a:rPr lang="en-GB" sz="1000" b="1" i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i="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risg</a:t>
                      </a:r>
                      <a:endParaRPr lang="en-GB" sz="1000" b="1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i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Cymhwyso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dealltwriaeth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ganfyddiad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berygl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risg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strategaethau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rheoli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camau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gweithredu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dyfodol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334" marR="35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Cynaliadwyedd</a:t>
                      </a:r>
                      <a:endParaRPr lang="en-GB" sz="1000" b="1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i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Cymhwyso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dealltwriaeth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gymunedau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cynaliadwy</a:t>
                      </a:r>
                      <a:r>
                        <a:rPr lang="en-US" sz="1000" b="0" i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000" b="0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5334" marR="35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Anghydraddoldeb</a:t>
                      </a:r>
                      <a:r>
                        <a:rPr lang="en-GB" sz="1000" b="1" i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i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Cymhwyso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dealltwriaeth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anghydraddoldeb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chysyniadau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cysylltiol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fel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amddifadedd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gydraddoldeb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mynediad</a:t>
                      </a:r>
                      <a:r>
                        <a:rPr lang="en-GB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wasanaethau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b="0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5334" marR="35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625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i="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Arfordir</a:t>
                      </a:r>
                      <a:endParaRPr lang="en-GB" sz="1000" b="1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5334" marR="35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Cymharu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nodweddion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tirffurfiau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arfordirol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e.e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0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proffiliau</a:t>
                      </a:r>
                      <a:r>
                        <a:rPr lang="en-GB" sz="10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clogwyn,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traethau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dau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leoliad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9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en-US" sz="19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Cymharu’r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defnydd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dynol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amgylchedd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arfordirol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dau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leoliad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b="0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5334" marR="35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Diffinio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cylch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dylanwad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arwedd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arbennig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tirffurf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arfordirol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ac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asesu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eu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heffeithiau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5334" marR="35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nodweddion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chanlyniadau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drifft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glannau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morlin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symudiad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gwaddodion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hyd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yr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arfordir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en-US" sz="10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en-US" sz="10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dystiolaeth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dyddodiad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cymryd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lle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hyn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bryd</a:t>
                      </a:r>
                      <a:endParaRPr lang="en-US" sz="10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en-US" sz="10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sut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mae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tafod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tywod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ganlyniad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i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ddylanwad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tonnau’r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ô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b="0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5334" marR="35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Nodi’r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risg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erydiad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llifogydd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arfordirol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strategaethau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rheoli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</a:t>
                      </a:r>
                      <a:endParaRPr lang="en-US" sz="10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en-US" sz="10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sut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pham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mae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strategaethau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rheoli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arfordirol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amrywio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hyd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darn o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forlin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b="0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5334" marR="35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Gwerthuso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strategaethau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rheoli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arfordir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lifogydd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cynaliadwy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ddadansoddi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cynaliadwyedd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cynllun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rheoli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enwir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000" b="0" i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0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0" i="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Gwerthuso</a:t>
                      </a:r>
                      <a:r>
                        <a:rPr lang="en-US" sz="1000" b="0" i="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 </a:t>
                      </a:r>
                      <a:endParaRPr lang="en-GB" sz="1000" b="0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5334" marR="35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Asesu’r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amrywiadau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prosesau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arfordirol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e.e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effaith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tonnau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hyd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darn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byr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forlin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</a:t>
                      </a:r>
                      <a:endParaRPr lang="en-US" sz="10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en-US" sz="1000" b="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Asesu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amrywiadau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tirffurfiau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arfordirol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gwrthgyferbyniol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e.e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seiliedig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ddaeareg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ddefnydd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tir</a:t>
                      </a:r>
                      <a:r>
                        <a:rPr lang="en-GB" sz="10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en-GB" sz="1000" b="0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5334" marR="35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712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WJEC nominated criteria</a:t>
            </a:r>
            <a:endParaRPr lang="en-GB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242320" cy="3880772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err="1">
                <a:solidFill>
                  <a:schemeClr val="tx1"/>
                </a:solidFill>
              </a:rPr>
              <a:t>Tabl</a:t>
            </a:r>
            <a:r>
              <a:rPr lang="en-GB" sz="2000" b="1" dirty="0">
                <a:solidFill>
                  <a:schemeClr val="tx1"/>
                </a:solidFill>
              </a:rPr>
              <a:t> A: </a:t>
            </a:r>
            <a:r>
              <a:rPr lang="en-GB" sz="2000" b="1" dirty="0" err="1">
                <a:solidFill>
                  <a:schemeClr val="tx1"/>
                </a:solidFill>
              </a:rPr>
              <a:t>Methodoleg</a:t>
            </a:r>
            <a:endParaRPr lang="en-GB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2018: </a:t>
            </a:r>
            <a:r>
              <a:rPr lang="en-GB" dirty="0" err="1"/>
              <a:t>Llifau</a:t>
            </a:r>
            <a:r>
              <a:rPr lang="en-GB" dirty="0"/>
              <a:t> </a:t>
            </a:r>
            <a:r>
              <a:rPr lang="en-GB" dirty="0" err="1"/>
              <a:t>daearyddol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2019: </a:t>
            </a:r>
            <a:r>
              <a:rPr lang="en-GB" dirty="0" err="1"/>
              <a:t>Arolygon</a:t>
            </a:r>
            <a:r>
              <a:rPr lang="en-GB" dirty="0"/>
              <a:t> </a:t>
            </a:r>
            <a:r>
              <a:rPr lang="en-GB" dirty="0" err="1"/>
              <a:t>ansoddol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2020: </a:t>
            </a:r>
            <a:r>
              <a:rPr lang="en-GB" dirty="0" err="1"/>
              <a:t>Defnyddio</a:t>
            </a:r>
            <a:r>
              <a:rPr lang="en-GB" dirty="0"/>
              <a:t> </a:t>
            </a:r>
            <a:r>
              <a:rPr lang="en-GB" dirty="0" err="1"/>
              <a:t>trawsluniau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95936" y="2160588"/>
            <a:ext cx="4015164" cy="3880773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err="1">
                <a:solidFill>
                  <a:schemeClr val="tx1"/>
                </a:solidFill>
              </a:rPr>
              <a:t>Tabl</a:t>
            </a:r>
            <a:r>
              <a:rPr lang="en-GB" sz="2000" b="1" dirty="0">
                <a:solidFill>
                  <a:schemeClr val="tx1"/>
                </a:solidFill>
              </a:rPr>
              <a:t> B: </a:t>
            </a:r>
            <a:r>
              <a:rPr lang="en-GB" sz="2000" b="1" dirty="0" err="1">
                <a:solidFill>
                  <a:schemeClr val="tx1"/>
                </a:solidFill>
              </a:rPr>
              <a:t>Fframwaith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cysyniadol</a:t>
            </a:r>
            <a:endParaRPr lang="en-GB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2018: </a:t>
            </a:r>
            <a:r>
              <a:rPr lang="en-GB" dirty="0" err="1"/>
              <a:t>Cylchredau</a:t>
            </a:r>
            <a:r>
              <a:rPr lang="en-GB" dirty="0"/>
              <a:t> a </a:t>
            </a:r>
            <a:r>
              <a:rPr lang="en-GB" dirty="0" err="1"/>
              <a:t>llifau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2019: </a:t>
            </a:r>
            <a:r>
              <a:rPr lang="en-GB" dirty="0" err="1"/>
              <a:t>Lle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2020: </a:t>
            </a:r>
            <a:r>
              <a:rPr lang="en-GB" dirty="0" err="1"/>
              <a:t>Cylch</a:t>
            </a:r>
            <a:r>
              <a:rPr lang="en-GB" dirty="0"/>
              <a:t> </a:t>
            </a:r>
            <a:r>
              <a:rPr lang="en-GB" dirty="0" err="1"/>
              <a:t>dylanwad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579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-108520" y="1124744"/>
          <a:ext cx="8208184" cy="534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4" y="44369"/>
            <a:ext cx="838225" cy="83822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03648" y="222194"/>
            <a:ext cx="6347714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 err="1"/>
              <a:t>Chwe</a:t>
            </a:r>
            <a:r>
              <a:rPr lang="en-GB" sz="2400" dirty="0"/>
              <a:t> </a:t>
            </a:r>
            <a:r>
              <a:rPr lang="en-GB" sz="2400" dirty="0" err="1"/>
              <a:t>cham</a:t>
            </a:r>
            <a:r>
              <a:rPr lang="en-GB" sz="2400" dirty="0"/>
              <a:t> y broses </a:t>
            </a:r>
            <a:r>
              <a:rPr lang="en-GB" sz="2400" dirty="0" err="1"/>
              <a:t>ymholi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22001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7544" y="1916832"/>
            <a:ext cx="4680520" cy="4525963"/>
          </a:xfrm>
        </p:spPr>
        <p:txBody>
          <a:bodyPr>
            <a:normAutofit/>
          </a:bodyPr>
          <a:lstStyle/>
          <a:p>
            <a:r>
              <a:rPr lang="en-GB" dirty="0"/>
              <a:t>Beth </a:t>
            </a:r>
            <a:r>
              <a:rPr lang="en-GB" dirty="0" err="1"/>
              <a:t>yw’r</a:t>
            </a:r>
            <a:r>
              <a:rPr lang="en-GB" dirty="0"/>
              <a:t> </a:t>
            </a:r>
            <a:r>
              <a:rPr lang="en-GB" dirty="0" err="1"/>
              <a:t>tirffurfiau</a:t>
            </a:r>
            <a:r>
              <a:rPr lang="en-GB" dirty="0"/>
              <a:t> </a:t>
            </a:r>
            <a:r>
              <a:rPr lang="en-GB" dirty="0" err="1"/>
              <a:t>arfordirol</a:t>
            </a:r>
            <a:r>
              <a:rPr lang="en-GB" dirty="0"/>
              <a:t>?</a:t>
            </a:r>
          </a:p>
          <a:p>
            <a:r>
              <a:rPr lang="en-GB" dirty="0"/>
              <a:t>Pa </a:t>
            </a:r>
            <a:r>
              <a:rPr lang="en-GB" dirty="0" err="1"/>
              <a:t>brosesau</a:t>
            </a:r>
            <a:r>
              <a:rPr lang="en-GB" dirty="0"/>
              <a:t> </a:t>
            </a:r>
            <a:r>
              <a:rPr lang="en-GB" dirty="0" err="1"/>
              <a:t>arfordirol</a:t>
            </a:r>
            <a:r>
              <a:rPr lang="en-GB" dirty="0"/>
              <a:t> </a:t>
            </a:r>
            <a:r>
              <a:rPr lang="en-GB" dirty="0" err="1"/>
              <a:t>sydd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waith</a:t>
            </a:r>
            <a:r>
              <a:rPr lang="en-GB" dirty="0"/>
              <a:t>? </a:t>
            </a:r>
          </a:p>
          <a:p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mae’r</a:t>
            </a:r>
            <a:r>
              <a:rPr lang="en-GB" dirty="0"/>
              <a:t> </a:t>
            </a:r>
            <a:r>
              <a:rPr lang="en-GB" dirty="0" err="1"/>
              <a:t>arfordir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ddefnyddio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bobl</a:t>
            </a:r>
            <a:r>
              <a:rPr lang="en-GB" dirty="0"/>
              <a:t>?</a:t>
            </a:r>
          </a:p>
          <a:p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gweithgareddau</a:t>
            </a:r>
            <a:r>
              <a:rPr lang="en-GB" dirty="0"/>
              <a:t> </a:t>
            </a:r>
            <a:r>
              <a:rPr lang="en-GB" dirty="0" err="1"/>
              <a:t>dynol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effeithio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brosesau</a:t>
            </a:r>
            <a:r>
              <a:rPr lang="en-GB" dirty="0"/>
              <a:t> a </a:t>
            </a:r>
            <a:r>
              <a:rPr lang="en-GB" dirty="0" err="1"/>
              <a:t>thirffurfiau</a:t>
            </a:r>
            <a:r>
              <a:rPr lang="en-GB" dirty="0"/>
              <a:t> </a:t>
            </a:r>
            <a:r>
              <a:rPr lang="en-GB" dirty="0" err="1"/>
              <a:t>arfordirol</a:t>
            </a:r>
            <a:r>
              <a:rPr lang="en-GB" dirty="0"/>
              <a:t>? </a:t>
            </a:r>
          </a:p>
          <a:p>
            <a:r>
              <a:rPr lang="en-GB" dirty="0"/>
              <a:t>A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rheoli</a:t>
            </a:r>
            <a:r>
              <a:rPr lang="en-GB" dirty="0"/>
              <a:t> </a:t>
            </a:r>
            <a:r>
              <a:rPr lang="en-GB" dirty="0" err="1"/>
              <a:t>arfordirol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llwyddiannus</a:t>
            </a:r>
            <a:r>
              <a:rPr lang="en-GB" dirty="0"/>
              <a:t>?</a:t>
            </a:r>
          </a:p>
          <a:p>
            <a:r>
              <a:rPr lang="en-GB" dirty="0"/>
              <a:t>Beth </a:t>
            </a:r>
            <a:r>
              <a:rPr lang="en-GB" dirty="0" err="1"/>
              <a:t>yw</a:t>
            </a:r>
            <a:r>
              <a:rPr lang="en-GB" dirty="0"/>
              <a:t> </a:t>
            </a:r>
            <a:r>
              <a:rPr lang="en-GB" dirty="0" err="1"/>
              <a:t>nodweddion</a:t>
            </a:r>
            <a:r>
              <a:rPr lang="en-GB" dirty="0"/>
              <a:t> y </a:t>
            </a:r>
            <a:r>
              <a:rPr lang="en-GB" dirty="0" err="1"/>
              <a:t>twyni</a:t>
            </a:r>
            <a:r>
              <a:rPr lang="en-GB" dirty="0"/>
              <a:t> </a:t>
            </a:r>
            <a:r>
              <a:rPr lang="en-GB" dirty="0" err="1"/>
              <a:t>tywod</a:t>
            </a:r>
            <a:r>
              <a:rPr lang="en-GB" dirty="0"/>
              <a:t>? </a:t>
            </a:r>
          </a:p>
        </p:txBody>
      </p:sp>
      <p:pic>
        <p:nvPicPr>
          <p:cNvPr id="5122" name="Picture 2" descr="C:\Users\Simon\Pictures\Wales 2016\IMG_75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2776"/>
            <a:ext cx="3167844" cy="21118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imon\Pictures\Wales 2016\IMG_75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51297"/>
            <a:ext cx="3167844" cy="21118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395536" y="332656"/>
            <a:ext cx="6419722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4000" dirty="0" err="1"/>
              <a:t>Ymholiad</a:t>
            </a:r>
            <a:r>
              <a:rPr lang="en-GB" sz="4000" dirty="0"/>
              <a:t> 1: </a:t>
            </a:r>
            <a:r>
              <a:rPr lang="en-GB" sz="4000" dirty="0" err="1"/>
              <a:t>Gofyn</a:t>
            </a:r>
            <a:r>
              <a:rPr lang="en-GB" sz="4000" dirty="0"/>
              <a:t> </a:t>
            </a:r>
            <a:r>
              <a:rPr lang="en-GB" sz="4000" dirty="0" err="1"/>
              <a:t>cwestiynau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684472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Ymholiad</a:t>
            </a:r>
            <a:r>
              <a:rPr lang="en-GB" dirty="0"/>
              <a:t> 2: </a:t>
            </a:r>
            <a:r>
              <a:rPr lang="en-GB" dirty="0" err="1"/>
              <a:t>Casglu</a:t>
            </a:r>
            <a:r>
              <a:rPr lang="en-GB" dirty="0"/>
              <a:t> data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Cofiwch</a:t>
            </a:r>
            <a:r>
              <a:rPr lang="en-GB" dirty="0"/>
              <a:t>,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un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ddau</a:t>
            </a:r>
            <a:r>
              <a:rPr lang="en-GB" dirty="0"/>
              <a:t> </a:t>
            </a:r>
            <a:r>
              <a:rPr lang="en-GB" dirty="0" err="1"/>
              <a:t>ymchwiliad</a:t>
            </a:r>
            <a:r>
              <a:rPr lang="en-GB" dirty="0"/>
              <a:t>, </a:t>
            </a:r>
            <a:r>
              <a:rPr lang="en-GB" dirty="0" err="1"/>
              <a:t>mae’n</a:t>
            </a:r>
            <a:r>
              <a:rPr lang="en-GB" dirty="0"/>
              <a:t> </a:t>
            </a:r>
            <a:r>
              <a:rPr lang="en-GB" dirty="0" err="1"/>
              <a:t>rhaid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un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dulliau</a:t>
            </a:r>
            <a:r>
              <a:rPr lang="en-GB" dirty="0"/>
              <a:t> </a:t>
            </a:r>
            <a:r>
              <a:rPr lang="en-GB" dirty="0" err="1"/>
              <a:t>casglu</a:t>
            </a:r>
            <a:r>
              <a:rPr lang="en-GB" dirty="0"/>
              <a:t> data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un a </a:t>
            </a:r>
            <a:r>
              <a:rPr lang="en-GB" dirty="0" err="1"/>
              <a:t>ddewisir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CBAC o </a:t>
            </a:r>
            <a:r>
              <a:rPr lang="en-GB" dirty="0" err="1"/>
              <a:t>Dabl</a:t>
            </a:r>
            <a:r>
              <a:rPr lang="en-GB" dirty="0"/>
              <a:t> A.</a:t>
            </a:r>
          </a:p>
          <a:p>
            <a:r>
              <a:rPr lang="en-GB" dirty="0" err="1"/>
              <a:t>Rhaid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ail </a:t>
            </a:r>
            <a:r>
              <a:rPr lang="en-GB" dirty="0" err="1"/>
              <a:t>ymchwiliad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seiliedig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fframwaith</a:t>
            </a:r>
            <a:r>
              <a:rPr lang="en-GB" dirty="0"/>
              <a:t> </a:t>
            </a:r>
            <a:r>
              <a:rPr lang="en-GB" dirty="0" err="1"/>
              <a:t>cysyniadol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ddewis</a:t>
            </a:r>
            <a:r>
              <a:rPr lang="en-GB" dirty="0"/>
              <a:t> (</a:t>
            </a:r>
            <a:r>
              <a:rPr lang="en-GB" dirty="0" err="1"/>
              <a:t>Tabl</a:t>
            </a:r>
            <a:r>
              <a:rPr lang="en-GB" dirty="0"/>
              <a:t> B).</a:t>
            </a:r>
          </a:p>
          <a:p>
            <a:r>
              <a:rPr lang="en-GB" dirty="0" err="1"/>
              <a:t>Gallwch</a:t>
            </a:r>
            <a:r>
              <a:rPr lang="en-GB" dirty="0"/>
              <a:t> </a:t>
            </a:r>
            <a:r>
              <a:rPr lang="en-GB" dirty="0" err="1"/>
              <a:t>ddefnyddio</a:t>
            </a:r>
            <a:r>
              <a:rPr lang="en-GB" dirty="0"/>
              <a:t> </a:t>
            </a:r>
            <a:r>
              <a:rPr lang="en-GB" dirty="0" err="1"/>
              <a:t>dulliau</a:t>
            </a:r>
            <a:r>
              <a:rPr lang="en-GB" dirty="0"/>
              <a:t> </a:t>
            </a:r>
            <a:r>
              <a:rPr lang="en-GB" dirty="0" err="1"/>
              <a:t>ychwanegol</a:t>
            </a:r>
            <a:r>
              <a:rPr lang="en-GB" dirty="0"/>
              <a:t> o </a:t>
            </a:r>
            <a:r>
              <a:rPr lang="en-GB" dirty="0" err="1"/>
              <a:t>gasglu</a:t>
            </a:r>
            <a:r>
              <a:rPr lang="en-GB" dirty="0"/>
              <a:t> data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ôl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dewis</a:t>
            </a:r>
            <a:r>
              <a:rPr lang="en-GB" dirty="0"/>
              <a:t> chi.</a:t>
            </a:r>
          </a:p>
          <a:p>
            <a:r>
              <a:rPr lang="en-GB" dirty="0" err="1"/>
              <a:t>Cofiwch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maes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ffordd</a:t>
            </a:r>
            <a:r>
              <a:rPr lang="en-GB" dirty="0"/>
              <a:t> </a:t>
            </a:r>
            <a:r>
              <a:rPr lang="en-GB" dirty="0" err="1"/>
              <a:t>ardderchog</a:t>
            </a:r>
            <a:r>
              <a:rPr lang="en-GB" dirty="0"/>
              <a:t> o </a:t>
            </a:r>
            <a:r>
              <a:rPr lang="en-GB" dirty="0" err="1"/>
              <a:t>ymarfer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sgiliau</a:t>
            </a:r>
            <a:r>
              <a:rPr lang="en-GB" dirty="0"/>
              <a:t> </a:t>
            </a:r>
            <a:r>
              <a:rPr lang="en-GB" dirty="0" err="1"/>
              <a:t>daearyddol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5649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667800"/>
              </p:ext>
            </p:extLst>
          </p:nvPr>
        </p:nvGraphicFramePr>
        <p:xfrm>
          <a:off x="467544" y="1700808"/>
          <a:ext cx="8064896" cy="4271971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16224"/>
                <a:gridCol w="2016224"/>
                <a:gridCol w="2016224"/>
                <a:gridCol w="2016224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Defnyddio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trawsluniau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draws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arwedd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200" b="1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arholiad</a:t>
                      </a:r>
                      <a:r>
                        <a:rPr lang="en-GB" sz="12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2020)</a:t>
                      </a:r>
                      <a:endParaRPr lang="en-GB" sz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dros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amser</a:t>
                      </a:r>
                      <a:endParaRPr lang="en-US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cymharu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data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cynradd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â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ffynonellau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eilaidd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Arolygon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ansoddol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canfyddiad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kumimoji="0" lang="en-GB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arholiad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2019)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Llifau</a:t>
                      </a:r>
                      <a:r>
                        <a:rPr lang="en-GB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daearyddol</a:t>
                      </a:r>
                      <a:endParaRPr lang="en-U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llifau</a:t>
                      </a:r>
                      <a:r>
                        <a:rPr lang="en-GB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phatrymau</a:t>
                      </a:r>
                      <a:r>
                        <a:rPr lang="en-GB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symud</a:t>
                      </a:r>
                      <a:r>
                        <a:rPr lang="en-GB" sz="9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en-GB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kumimoji="0" lang="en-GB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arholiad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2018)</a:t>
                      </a: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335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proffiliau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llethrau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didoli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gwaddodion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hyd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proffil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o’r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traeth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mesur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proffil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traeth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gan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ddefnyddio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tâp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a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chlinomedr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;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mesur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cerrig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ar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hyd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y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proffil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patrymau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llystyfiant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draws system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dwyni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tywod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forfa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heli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mesur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proffil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ar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draws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twyni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tywod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gan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ddefnyddio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tâp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a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chlinomedr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;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arsylwi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a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chofnodi’r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mathau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amlycaf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o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lystyfiant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gan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ddefnyddio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cwadrat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a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siart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adnabod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Ystyried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tirffurfiau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arfordirol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newidiol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e.e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tafod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traeth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seiliedig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gymharu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tystiolaeth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bresennol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â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thystiolaeth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hanesyddol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fapiau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lluniau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ac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efallai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data a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gasglwyd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blynyddoedd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blaenorol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mesur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tirffurfiau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arfordirol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y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presennol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a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chymharu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â data,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mapiau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lluniau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;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defnyddio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System Gwybodaeth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Ddaearyddol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werth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tirffurfiau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arfordirol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nodedig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h.y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defnyddio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asesiad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ansawdd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amgylcheddol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i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ganfyddiadau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berygl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llifogydd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arfordirol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dirlithriadau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glogwyni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ymateb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pobl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gynllun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rheoli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arfordirol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wrthdrawiadau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defnydd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arfordir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defnyddio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mesurau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ansoddol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fel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Asesiad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Effaith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ar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yr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Amgylchedd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a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holiaduron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newidiadau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maint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siâp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gwaddodion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ganlyniad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ddrifft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glannau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hyd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morlin</a:t>
                      </a:r>
                      <a:r>
                        <a:rPr lang="en-GB" sz="9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mesur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maint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gwaddodion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drwy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ddefnyddio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caliperau</a:t>
                      </a:r>
                      <a:r>
                        <a:rPr kumimoji="0" lang="en-GB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siâp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gwaddodion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gan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ddefnyddio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Indecs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GB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Crymder</a:t>
                      </a: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67544" y="260648"/>
            <a:ext cx="669674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err="1"/>
              <a:t>Ymholiad</a:t>
            </a:r>
            <a:r>
              <a:rPr lang="en-GB" dirty="0"/>
              <a:t> 2: </a:t>
            </a:r>
            <a:r>
              <a:rPr lang="en-GB" dirty="0" err="1"/>
              <a:t>Astudio</a:t>
            </a:r>
            <a:r>
              <a:rPr lang="en-GB" dirty="0"/>
              <a:t> </a:t>
            </a:r>
            <a:r>
              <a:rPr lang="en-GB" dirty="0" err="1"/>
              <a:t>arfordiroedd</a:t>
            </a:r>
            <a:r>
              <a:rPr lang="en-GB" dirty="0"/>
              <a:t> - </a:t>
            </a:r>
            <a:r>
              <a:rPr lang="en-GB" dirty="0" err="1"/>
              <a:t>Methodoleg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3800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1998" y="260648"/>
            <a:ext cx="6347714" cy="1320800"/>
          </a:xfrm>
        </p:spPr>
        <p:txBody>
          <a:bodyPr/>
          <a:lstStyle/>
          <a:p>
            <a:r>
              <a:rPr lang="en-GB" dirty="0" err="1"/>
              <a:t>Ymholiad</a:t>
            </a:r>
            <a:r>
              <a:rPr lang="en-GB" dirty="0"/>
              <a:t> 2: Y </a:t>
            </a:r>
            <a:r>
              <a:rPr lang="en-GB" dirty="0" err="1"/>
              <a:t>Borth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15689" y="6340678"/>
            <a:ext cx="7472735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Pa </a:t>
            </a:r>
            <a:r>
              <a:rPr lang="en-GB" b="1" dirty="0" err="1">
                <a:solidFill>
                  <a:srgbClr val="FF0000"/>
                </a:solidFill>
              </a:rPr>
              <a:t>fethodolegau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fyddai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modd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i</a:t>
            </a:r>
            <a:r>
              <a:rPr lang="en-GB" b="1" dirty="0">
                <a:solidFill>
                  <a:srgbClr val="FF0000"/>
                </a:solidFill>
              </a:rPr>
              <a:t> chi </a:t>
            </a:r>
            <a:r>
              <a:rPr lang="en-GB" b="1" dirty="0" err="1">
                <a:solidFill>
                  <a:srgbClr val="FF0000"/>
                </a:solidFill>
              </a:rPr>
              <a:t>eu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defnyddio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yma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i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gasglu</a:t>
            </a:r>
            <a:r>
              <a:rPr lang="en-GB" b="1" dirty="0">
                <a:solidFill>
                  <a:srgbClr val="FF0000"/>
                </a:solidFill>
              </a:rPr>
              <a:t> data?</a:t>
            </a:r>
          </a:p>
        </p:txBody>
      </p:sp>
      <p:pic>
        <p:nvPicPr>
          <p:cNvPr id="6146" name="Picture 2" descr="C:\Users\Simon\Pictures\Wales 2016\IMG_7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89" y="1268760"/>
            <a:ext cx="7272808" cy="48485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696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2044</Words>
  <Application>Microsoft Office PowerPoint</Application>
  <PresentationFormat>On-screen Show (4:3)</PresentationFormat>
  <Paragraphs>300</Paragraphs>
  <Slides>26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Facet</vt:lpstr>
      <vt:lpstr>Ymholiad Gwaith Maes TGAU</vt:lpstr>
      <vt:lpstr>Tabl A: Gwaith Maes -methodoleg</vt:lpstr>
      <vt:lpstr>Tabl B: fframweithiau cysyniadol</vt:lpstr>
      <vt:lpstr>WJEC nominated criteria</vt:lpstr>
      <vt:lpstr>PowerPoint Presentation</vt:lpstr>
      <vt:lpstr>PowerPoint Presentation</vt:lpstr>
      <vt:lpstr>Ymholiad 2: Casglu data </vt:lpstr>
      <vt:lpstr>PowerPoint Presentation</vt:lpstr>
      <vt:lpstr>Ymholiad 2: Y Borth</vt:lpstr>
      <vt:lpstr>Ymholiad 2: Ynyslas</vt:lpstr>
      <vt:lpstr>Ymholiad 2: Casglu data</vt:lpstr>
      <vt:lpstr>Ymholiad 3: Prosesu a chyflwyno</vt:lpstr>
      <vt:lpstr>Ymholiad 3: Prosesu a chyflwyno</vt:lpstr>
      <vt:lpstr>Llun anodedig yn dangos effeithiau drifft y glannau yn y Borth</vt:lpstr>
      <vt:lpstr>Ymholiad 3: Prosesu a chyflwyno</vt:lpstr>
      <vt:lpstr>Ymholiad 3: Prosesu a chyflwyno</vt:lpstr>
      <vt:lpstr>Ymholiad 3: Prosesu a chyflwyno</vt:lpstr>
      <vt:lpstr>Ymholiad 3: Prosesu a chyflwyno</vt:lpstr>
      <vt:lpstr>Ymholiad 4: Dadansoddi a chymhwyso dealltwriaeth ehangach</vt:lpstr>
      <vt:lpstr>Ymholiad 4: Disgrifio data</vt:lpstr>
      <vt:lpstr>Ymholiad 4: Dadansoddi data</vt:lpstr>
      <vt:lpstr>Ymholiad 5: Dod i gasgliadau</vt:lpstr>
      <vt:lpstr>Ymholiad 5: Dod i gasgliadau</vt:lpstr>
      <vt:lpstr>Ymholiad 5: Dod i gasgliadau</vt:lpstr>
      <vt:lpstr>Ymholiad 6: Gwerthuso’r broses</vt:lpstr>
      <vt:lpstr>Ymholiad 6: Gwerthuso’r broses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Fieldwork Enquiry</dc:title>
  <dc:creator>Simon</dc:creator>
  <cp:lastModifiedBy>Random Guy A</cp:lastModifiedBy>
  <cp:revision>106</cp:revision>
  <dcterms:created xsi:type="dcterms:W3CDTF">2016-11-05T09:38:39Z</dcterms:created>
  <dcterms:modified xsi:type="dcterms:W3CDTF">2017-05-27T14:43:38Z</dcterms:modified>
</cp:coreProperties>
</file>