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5"/>
  </p:notesMasterIdLst>
  <p:sldIdLst>
    <p:sldId id="256" r:id="rId2"/>
    <p:sldId id="281" r:id="rId3"/>
    <p:sldId id="282" r:id="rId4"/>
    <p:sldId id="283" r:id="rId5"/>
    <p:sldId id="304" r:id="rId6"/>
    <p:sldId id="259" r:id="rId7"/>
    <p:sldId id="262" r:id="rId8"/>
    <p:sldId id="300" r:id="rId9"/>
    <p:sldId id="265" r:id="rId10"/>
    <p:sldId id="289" r:id="rId11"/>
    <p:sldId id="267" r:id="rId12"/>
    <p:sldId id="266" r:id="rId13"/>
    <p:sldId id="293" r:id="rId14"/>
    <p:sldId id="301" r:id="rId15"/>
    <p:sldId id="291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BCF0C-E0CE-4816-9EFD-79BF1A45C7C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EFE850-00CB-4D84-A0AC-CCE87A94DC71}">
      <dgm:prSet phldrT="[Text]" custT="1"/>
      <dgm:spPr/>
      <dgm:t>
        <a:bodyPr/>
        <a:lstStyle/>
        <a:p>
          <a:r>
            <a:rPr lang="en-GB" sz="2000" dirty="0" err="1" smtClean="0"/>
            <a:t>Gofyn</a:t>
          </a:r>
          <a:r>
            <a:rPr lang="en-GB" sz="2000" dirty="0" smtClean="0"/>
            <a:t> </a:t>
          </a:r>
          <a:r>
            <a:rPr lang="en-GB" sz="2000" dirty="0" err="1" smtClean="0"/>
            <a:t>cwestiynauu</a:t>
          </a:r>
          <a:endParaRPr lang="en-GB" sz="2000" dirty="0"/>
        </a:p>
      </dgm:t>
    </dgm:pt>
    <dgm:pt modelId="{D0864015-ABDD-480F-9870-D6713D99352E}" type="parTrans" cxnId="{FBD0284E-28C4-458A-84D8-5E36E39E7F6A}">
      <dgm:prSet/>
      <dgm:spPr/>
      <dgm:t>
        <a:bodyPr/>
        <a:lstStyle/>
        <a:p>
          <a:endParaRPr lang="en-GB"/>
        </a:p>
      </dgm:t>
    </dgm:pt>
    <dgm:pt modelId="{1D94B371-F566-463A-85CC-87B987507294}" type="sibTrans" cxnId="{FBD0284E-28C4-458A-84D8-5E36E39E7F6A}">
      <dgm:prSet/>
      <dgm:spPr/>
      <dgm:t>
        <a:bodyPr/>
        <a:lstStyle/>
        <a:p>
          <a:endParaRPr lang="en-GB"/>
        </a:p>
      </dgm:t>
    </dgm:pt>
    <dgm:pt modelId="{460A4A4C-917B-45BA-BC0D-2E5B9AC41DE6}">
      <dgm:prSet phldrT="[Text]" custT="1"/>
      <dgm:spPr/>
      <dgm:t>
        <a:bodyPr/>
        <a:lstStyle/>
        <a:p>
          <a:r>
            <a:rPr lang="en-GB" sz="2000" dirty="0" err="1" smtClean="0"/>
            <a:t>Casglu</a:t>
          </a:r>
          <a:r>
            <a:rPr lang="en-GB" sz="2000" dirty="0" smtClean="0"/>
            <a:t> data</a:t>
          </a:r>
          <a:endParaRPr lang="en-GB" sz="2000" dirty="0"/>
        </a:p>
      </dgm:t>
    </dgm:pt>
    <dgm:pt modelId="{B4AC8CE1-572A-43C1-9D48-6FB2E99930AC}" type="parTrans" cxnId="{1BA3471A-F77A-4E01-A8C3-42DECEC58BC6}">
      <dgm:prSet/>
      <dgm:spPr/>
      <dgm:t>
        <a:bodyPr/>
        <a:lstStyle/>
        <a:p>
          <a:endParaRPr lang="en-GB"/>
        </a:p>
      </dgm:t>
    </dgm:pt>
    <dgm:pt modelId="{9D8196F3-6EE0-4DC0-A3AB-12DE916551EF}" type="sibTrans" cxnId="{1BA3471A-F77A-4E01-A8C3-42DECEC58BC6}">
      <dgm:prSet/>
      <dgm:spPr/>
      <dgm:t>
        <a:bodyPr/>
        <a:lstStyle/>
        <a:p>
          <a:endParaRPr lang="en-GB"/>
        </a:p>
      </dgm:t>
    </dgm:pt>
    <dgm:pt modelId="{755D5700-48D1-43C5-9927-F33E86F1EDF5}">
      <dgm:prSet phldrT="[Text]" custT="1"/>
      <dgm:spPr/>
      <dgm:t>
        <a:bodyPr/>
        <a:lstStyle/>
        <a:p>
          <a:r>
            <a:rPr lang="en-GB" sz="2000" dirty="0" err="1" smtClean="0"/>
            <a:t>Prosesu</a:t>
          </a:r>
          <a:r>
            <a:rPr lang="en-GB" sz="2000" dirty="0" smtClean="0"/>
            <a:t> a </a:t>
          </a:r>
          <a:r>
            <a:rPr lang="en-GB" sz="2000" dirty="0" err="1" smtClean="0"/>
            <a:t>chyflwyno</a:t>
          </a:r>
          <a:r>
            <a:rPr lang="en-GB" sz="2000" dirty="0" smtClean="0"/>
            <a:t> data</a:t>
          </a:r>
          <a:endParaRPr lang="en-GB" sz="2000" dirty="0"/>
        </a:p>
      </dgm:t>
    </dgm:pt>
    <dgm:pt modelId="{7FFE2BC6-14A9-457C-931C-E2FFFF23E557}" type="parTrans" cxnId="{9DE34D6A-9274-41AF-AE25-4383812437F4}">
      <dgm:prSet/>
      <dgm:spPr/>
      <dgm:t>
        <a:bodyPr/>
        <a:lstStyle/>
        <a:p>
          <a:endParaRPr lang="en-GB"/>
        </a:p>
      </dgm:t>
    </dgm:pt>
    <dgm:pt modelId="{F4D4B2B5-1334-417D-94E6-C752E23A0274}" type="sibTrans" cxnId="{9DE34D6A-9274-41AF-AE25-4383812437F4}">
      <dgm:prSet/>
      <dgm:spPr/>
      <dgm:t>
        <a:bodyPr/>
        <a:lstStyle/>
        <a:p>
          <a:endParaRPr lang="en-GB"/>
        </a:p>
      </dgm:t>
    </dgm:pt>
    <dgm:pt modelId="{1322D501-8E41-44E9-AD53-A20EDBAB530B}">
      <dgm:prSet phldrT="[Text]" custT="1"/>
      <dgm:spPr/>
      <dgm:t>
        <a:bodyPr/>
        <a:lstStyle/>
        <a:p>
          <a:r>
            <a:rPr lang="en-GB" sz="2000" dirty="0" err="1" smtClean="0"/>
            <a:t>Dod</a:t>
          </a:r>
          <a:r>
            <a:rPr lang="en-GB" sz="2000" dirty="0" smtClean="0"/>
            <a:t> </a:t>
          </a:r>
          <a:r>
            <a:rPr lang="en-GB" sz="2000" dirty="0" err="1" smtClean="0"/>
            <a:t>i</a:t>
          </a:r>
          <a:r>
            <a:rPr lang="en-GB" sz="2000" dirty="0" smtClean="0"/>
            <a:t> </a:t>
          </a:r>
          <a:r>
            <a:rPr lang="en-GB" sz="2000" dirty="0" err="1" smtClean="0"/>
            <a:t>gasgliadau</a:t>
          </a:r>
          <a:endParaRPr lang="en-GB" sz="2000" dirty="0"/>
        </a:p>
      </dgm:t>
    </dgm:pt>
    <dgm:pt modelId="{0BE56B96-CB8B-486E-872B-AC3423288795}" type="parTrans" cxnId="{97AE37E7-D3D7-48FB-8297-14C06659E863}">
      <dgm:prSet/>
      <dgm:spPr/>
      <dgm:t>
        <a:bodyPr/>
        <a:lstStyle/>
        <a:p>
          <a:endParaRPr lang="en-GB"/>
        </a:p>
      </dgm:t>
    </dgm:pt>
    <dgm:pt modelId="{AFF2F518-19A6-4445-910F-56C46B23D236}" type="sibTrans" cxnId="{97AE37E7-D3D7-48FB-8297-14C06659E863}">
      <dgm:prSet/>
      <dgm:spPr/>
      <dgm:t>
        <a:bodyPr/>
        <a:lstStyle/>
        <a:p>
          <a:endParaRPr lang="en-GB"/>
        </a:p>
      </dgm:t>
    </dgm:pt>
    <dgm:pt modelId="{8CBE956E-5609-4715-8D33-BE0AE2B4A413}">
      <dgm:prSet custT="1"/>
      <dgm:spPr/>
      <dgm:t>
        <a:bodyPr/>
        <a:lstStyle/>
        <a:p>
          <a:r>
            <a:rPr lang="en-GB" sz="2000" dirty="0" err="1" smtClean="0"/>
            <a:t>Gwerthuso’r</a:t>
          </a:r>
          <a:r>
            <a:rPr lang="en-GB" sz="2000" dirty="0" smtClean="0"/>
            <a:t> broses</a:t>
          </a:r>
          <a:endParaRPr lang="en-GB" sz="2000" dirty="0"/>
        </a:p>
      </dgm:t>
    </dgm:pt>
    <dgm:pt modelId="{9A1F5F27-7D14-43D6-B256-F52F185F93AD}" type="parTrans" cxnId="{2667F573-7ACD-40B8-ADFA-30791B0F5B32}">
      <dgm:prSet/>
      <dgm:spPr/>
      <dgm:t>
        <a:bodyPr/>
        <a:lstStyle/>
        <a:p>
          <a:endParaRPr lang="en-GB"/>
        </a:p>
      </dgm:t>
    </dgm:pt>
    <dgm:pt modelId="{A956D613-26B2-4359-B815-F042744D8AD2}" type="sibTrans" cxnId="{2667F573-7ACD-40B8-ADFA-30791B0F5B32}">
      <dgm:prSet/>
      <dgm:spPr/>
      <dgm:t>
        <a:bodyPr/>
        <a:lstStyle/>
        <a:p>
          <a:endParaRPr lang="en-GB"/>
        </a:p>
      </dgm:t>
    </dgm:pt>
    <dgm:pt modelId="{814CFDFC-262A-4243-8C23-3031943BBFB6}">
      <dgm:prSet custT="1"/>
      <dgm:spPr/>
      <dgm:t>
        <a:bodyPr/>
        <a:lstStyle/>
        <a:p>
          <a:r>
            <a:rPr lang="en-GB" sz="1800" dirty="0" err="1" smtClean="0"/>
            <a:t>Dadansoddi</a:t>
          </a:r>
          <a:r>
            <a:rPr lang="en-GB" sz="1800" dirty="0" smtClean="0"/>
            <a:t> a </a:t>
          </a:r>
          <a:r>
            <a:rPr lang="en-GB" sz="1800" dirty="0" err="1" smtClean="0"/>
            <a:t>chymhwyso</a:t>
          </a:r>
          <a:r>
            <a:rPr lang="en-GB" sz="1800" dirty="0" smtClean="0"/>
            <a:t> </a:t>
          </a:r>
          <a:r>
            <a:rPr lang="en-GB" sz="1800" dirty="0" err="1" smtClean="0"/>
            <a:t>dealltwriaeth</a:t>
          </a:r>
          <a:r>
            <a:rPr lang="en-GB" sz="1800" dirty="0" smtClean="0"/>
            <a:t> </a:t>
          </a:r>
          <a:r>
            <a:rPr lang="en-GB" sz="1800" dirty="0" err="1" smtClean="0"/>
            <a:t>ehangach</a:t>
          </a:r>
          <a:endParaRPr lang="en-GB" sz="1800" dirty="0">
            <a:solidFill>
              <a:schemeClr val="bg1"/>
            </a:solidFill>
          </a:endParaRPr>
        </a:p>
      </dgm:t>
    </dgm:pt>
    <dgm:pt modelId="{3759CDDB-48CE-4734-BBCB-110D087B0B1F}" type="parTrans" cxnId="{C2B7F006-3628-4B42-8D69-998F6C1CAF76}">
      <dgm:prSet/>
      <dgm:spPr/>
      <dgm:t>
        <a:bodyPr/>
        <a:lstStyle/>
        <a:p>
          <a:endParaRPr lang="en-GB"/>
        </a:p>
      </dgm:t>
    </dgm:pt>
    <dgm:pt modelId="{9BBE018E-989B-4345-BBC9-24AF1336B27E}" type="sibTrans" cxnId="{C2B7F006-3628-4B42-8D69-998F6C1CAF76}">
      <dgm:prSet/>
      <dgm:spPr/>
      <dgm:t>
        <a:bodyPr/>
        <a:lstStyle/>
        <a:p>
          <a:endParaRPr lang="en-GB"/>
        </a:p>
      </dgm:t>
    </dgm:pt>
    <dgm:pt modelId="{771394E3-122C-4E8D-9BDF-DC77E087BBB6}" type="pres">
      <dgm:prSet presAssocID="{10CBCF0C-E0CE-4816-9EFD-79BF1A45C7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FFEEEE-1C89-40B9-8FF2-D476697323C9}" type="pres">
      <dgm:prSet presAssocID="{94EFE850-00CB-4D84-A0AC-CCE87A94DC71}" presName="node" presStyleLbl="node1" presStyleIdx="0" presStyleCnt="6" custScaleX="122218" custRadScaleRad="100323" custRadScaleInc="-13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4550E-2F74-44DC-98FE-190D8000F1F7}" type="pres">
      <dgm:prSet presAssocID="{94EFE850-00CB-4D84-A0AC-CCE87A94DC71}" presName="spNode" presStyleCnt="0"/>
      <dgm:spPr/>
    </dgm:pt>
    <dgm:pt modelId="{729AC451-7135-4E5E-A8E5-61F584175292}" type="pres">
      <dgm:prSet presAssocID="{1D94B371-F566-463A-85CC-87B987507294}" presName="sibTrans" presStyleLbl="sibTrans1D1" presStyleIdx="0" presStyleCnt="6"/>
      <dgm:spPr/>
      <dgm:t>
        <a:bodyPr/>
        <a:lstStyle/>
        <a:p>
          <a:endParaRPr lang="en-GB"/>
        </a:p>
      </dgm:t>
    </dgm:pt>
    <dgm:pt modelId="{D11F0DF4-73CE-4A71-A405-93981F51BA62}" type="pres">
      <dgm:prSet presAssocID="{460A4A4C-917B-45BA-BC0D-2E5B9AC41D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B066A-2465-4D90-A971-63C6A0BA8D39}" type="pres">
      <dgm:prSet presAssocID="{460A4A4C-917B-45BA-BC0D-2E5B9AC41DE6}" presName="spNode" presStyleCnt="0"/>
      <dgm:spPr/>
    </dgm:pt>
    <dgm:pt modelId="{C40B7444-EF56-4499-863A-1E94CDE436F0}" type="pres">
      <dgm:prSet presAssocID="{9D8196F3-6EE0-4DC0-A3AB-12DE916551EF}" presName="sibTrans" presStyleLbl="sibTrans1D1" presStyleIdx="1" presStyleCnt="6"/>
      <dgm:spPr/>
      <dgm:t>
        <a:bodyPr/>
        <a:lstStyle/>
        <a:p>
          <a:endParaRPr lang="en-GB"/>
        </a:p>
      </dgm:t>
    </dgm:pt>
    <dgm:pt modelId="{22F9E0D4-4AE6-439E-B532-2FF4F06CE918}" type="pres">
      <dgm:prSet presAssocID="{755D5700-48D1-43C5-9927-F33E86F1EDF5}" presName="node" presStyleLbl="node1" presStyleIdx="2" presStyleCnt="6" custScaleX="144630" custRadScaleRad="100143" custRadScaleInc="-62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FB8C0-DC9A-496F-BE99-6A3C04F8AC57}" type="pres">
      <dgm:prSet presAssocID="{755D5700-48D1-43C5-9927-F33E86F1EDF5}" presName="spNode" presStyleCnt="0"/>
      <dgm:spPr/>
    </dgm:pt>
    <dgm:pt modelId="{C617B9DE-F283-4306-9A94-93AB7F71241E}" type="pres">
      <dgm:prSet presAssocID="{F4D4B2B5-1334-417D-94E6-C752E23A0274}" presName="sibTrans" presStyleLbl="sibTrans1D1" presStyleIdx="2" presStyleCnt="6"/>
      <dgm:spPr/>
      <dgm:t>
        <a:bodyPr/>
        <a:lstStyle/>
        <a:p>
          <a:endParaRPr lang="en-GB"/>
        </a:p>
      </dgm:t>
    </dgm:pt>
    <dgm:pt modelId="{F1B59174-BB7F-4280-8370-C92BCE8FC49B}" type="pres">
      <dgm:prSet presAssocID="{814CFDFC-262A-4243-8C23-3031943BBFB6}" presName="node" presStyleLbl="node1" presStyleIdx="3" presStyleCnt="6" custScaleX="163837" custScaleY="118731" custRadScaleRad="98641" custRadScaleInc="-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DE00D5-1325-4AD9-8C57-B40729155FE6}" type="pres">
      <dgm:prSet presAssocID="{814CFDFC-262A-4243-8C23-3031943BBFB6}" presName="spNode" presStyleCnt="0"/>
      <dgm:spPr/>
    </dgm:pt>
    <dgm:pt modelId="{7C67BFB3-92CC-4943-8E4E-3E26A69B70C3}" type="pres">
      <dgm:prSet presAssocID="{9BBE018E-989B-4345-BBC9-24AF1336B27E}" presName="sibTrans" presStyleLbl="sibTrans1D1" presStyleIdx="3" presStyleCnt="6"/>
      <dgm:spPr/>
      <dgm:t>
        <a:bodyPr/>
        <a:lstStyle/>
        <a:p>
          <a:endParaRPr lang="en-GB"/>
        </a:p>
      </dgm:t>
    </dgm:pt>
    <dgm:pt modelId="{52C1999B-37CC-4D8D-8F42-3B1FFA631B08}" type="pres">
      <dgm:prSet presAssocID="{1322D501-8E41-44E9-AD53-A20EDBAB530B}" presName="node" presStyleLbl="node1" presStyleIdx="4" presStyleCnt="6" custScaleX="151864" custRadScaleRad="100811" custRadScaleInc="50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051B8-F477-45E6-BF0C-49CF8F56881B}" type="pres">
      <dgm:prSet presAssocID="{1322D501-8E41-44E9-AD53-A20EDBAB530B}" presName="spNode" presStyleCnt="0"/>
      <dgm:spPr/>
    </dgm:pt>
    <dgm:pt modelId="{9A7FBC27-79E0-4963-8A55-9FEEAFC98D40}" type="pres">
      <dgm:prSet presAssocID="{AFF2F518-19A6-4445-910F-56C46B23D236}" presName="sibTrans" presStyleLbl="sibTrans1D1" presStyleIdx="4" presStyleCnt="6"/>
      <dgm:spPr/>
      <dgm:t>
        <a:bodyPr/>
        <a:lstStyle/>
        <a:p>
          <a:endParaRPr lang="en-GB"/>
        </a:p>
      </dgm:t>
    </dgm:pt>
    <dgm:pt modelId="{63B43598-80A3-4230-9059-7FF6ABAAA655}" type="pres">
      <dgm:prSet presAssocID="{8CBE956E-5609-4715-8D33-BE0AE2B4A413}" presName="node" presStyleLbl="node1" presStyleIdx="5" presStyleCnt="6" custScaleX="1500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83D303-29E0-4FFC-A963-627236F789EE}" type="pres">
      <dgm:prSet presAssocID="{8CBE956E-5609-4715-8D33-BE0AE2B4A413}" presName="spNode" presStyleCnt="0"/>
      <dgm:spPr/>
    </dgm:pt>
    <dgm:pt modelId="{312A0A7B-3F72-411F-82C4-930CFE90F186}" type="pres">
      <dgm:prSet presAssocID="{A956D613-26B2-4359-B815-F042744D8AD2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77D938C5-FA6B-44CA-9E65-8EAAE983A1E2}" type="presOf" srcId="{1322D501-8E41-44E9-AD53-A20EDBAB530B}" destId="{52C1999B-37CC-4D8D-8F42-3B1FFA631B08}" srcOrd="0" destOrd="0" presId="urn:microsoft.com/office/officeart/2005/8/layout/cycle5"/>
    <dgm:cxn modelId="{89EBBB68-0941-4FB9-AAF1-B9996E5C7D27}" type="presOf" srcId="{1D94B371-F566-463A-85CC-87B987507294}" destId="{729AC451-7135-4E5E-A8E5-61F584175292}" srcOrd="0" destOrd="0" presId="urn:microsoft.com/office/officeart/2005/8/layout/cycle5"/>
    <dgm:cxn modelId="{3E6FC975-FD0A-464E-9920-7323598BBF9F}" type="presOf" srcId="{A956D613-26B2-4359-B815-F042744D8AD2}" destId="{312A0A7B-3F72-411F-82C4-930CFE90F186}" srcOrd="0" destOrd="0" presId="urn:microsoft.com/office/officeart/2005/8/layout/cycle5"/>
    <dgm:cxn modelId="{F4526B30-E6FF-4676-B595-23AE3B86AFA9}" type="presOf" srcId="{10CBCF0C-E0CE-4816-9EFD-79BF1A45C7CA}" destId="{771394E3-122C-4E8D-9BDF-DC77E087BBB6}" srcOrd="0" destOrd="0" presId="urn:microsoft.com/office/officeart/2005/8/layout/cycle5"/>
    <dgm:cxn modelId="{95F41108-277F-4067-90CB-2410C95DA711}" type="presOf" srcId="{9BBE018E-989B-4345-BBC9-24AF1336B27E}" destId="{7C67BFB3-92CC-4943-8E4E-3E26A69B70C3}" srcOrd="0" destOrd="0" presId="urn:microsoft.com/office/officeart/2005/8/layout/cycle5"/>
    <dgm:cxn modelId="{2F01E0EC-5A41-43FE-BEDE-7F2F4CFEACFB}" type="presOf" srcId="{94EFE850-00CB-4D84-A0AC-CCE87A94DC71}" destId="{17FFEEEE-1C89-40B9-8FF2-D476697323C9}" srcOrd="0" destOrd="0" presId="urn:microsoft.com/office/officeart/2005/8/layout/cycle5"/>
    <dgm:cxn modelId="{1BA3471A-F77A-4E01-A8C3-42DECEC58BC6}" srcId="{10CBCF0C-E0CE-4816-9EFD-79BF1A45C7CA}" destId="{460A4A4C-917B-45BA-BC0D-2E5B9AC41DE6}" srcOrd="1" destOrd="0" parTransId="{B4AC8CE1-572A-43C1-9D48-6FB2E99930AC}" sibTransId="{9D8196F3-6EE0-4DC0-A3AB-12DE916551EF}"/>
    <dgm:cxn modelId="{FE08756B-849C-49A4-8C96-A6BFF50241B9}" type="presOf" srcId="{8CBE956E-5609-4715-8D33-BE0AE2B4A413}" destId="{63B43598-80A3-4230-9059-7FF6ABAAA655}" srcOrd="0" destOrd="0" presId="urn:microsoft.com/office/officeart/2005/8/layout/cycle5"/>
    <dgm:cxn modelId="{1C00770E-8585-45CC-9E44-24A763682E4B}" type="presOf" srcId="{9D8196F3-6EE0-4DC0-A3AB-12DE916551EF}" destId="{C40B7444-EF56-4499-863A-1E94CDE436F0}" srcOrd="0" destOrd="0" presId="urn:microsoft.com/office/officeart/2005/8/layout/cycle5"/>
    <dgm:cxn modelId="{877D5455-01F4-4FDC-9B6D-5EA894889C29}" type="presOf" srcId="{460A4A4C-917B-45BA-BC0D-2E5B9AC41DE6}" destId="{D11F0DF4-73CE-4A71-A405-93981F51BA62}" srcOrd="0" destOrd="0" presId="urn:microsoft.com/office/officeart/2005/8/layout/cycle5"/>
    <dgm:cxn modelId="{FBD0284E-28C4-458A-84D8-5E36E39E7F6A}" srcId="{10CBCF0C-E0CE-4816-9EFD-79BF1A45C7CA}" destId="{94EFE850-00CB-4D84-A0AC-CCE87A94DC71}" srcOrd="0" destOrd="0" parTransId="{D0864015-ABDD-480F-9870-D6713D99352E}" sibTransId="{1D94B371-F566-463A-85CC-87B987507294}"/>
    <dgm:cxn modelId="{7B6DA2AA-3F9F-4D88-845E-64F7F05CBE2E}" type="presOf" srcId="{755D5700-48D1-43C5-9927-F33E86F1EDF5}" destId="{22F9E0D4-4AE6-439E-B532-2FF4F06CE918}" srcOrd="0" destOrd="0" presId="urn:microsoft.com/office/officeart/2005/8/layout/cycle5"/>
    <dgm:cxn modelId="{04D06BDC-562F-4B59-BB78-DFA101AF4A53}" type="presOf" srcId="{AFF2F518-19A6-4445-910F-56C46B23D236}" destId="{9A7FBC27-79E0-4963-8A55-9FEEAFC98D40}" srcOrd="0" destOrd="0" presId="urn:microsoft.com/office/officeart/2005/8/layout/cycle5"/>
    <dgm:cxn modelId="{A3857D41-1F31-4B13-8EC6-36435B89FBC4}" type="presOf" srcId="{F4D4B2B5-1334-417D-94E6-C752E23A0274}" destId="{C617B9DE-F283-4306-9A94-93AB7F71241E}" srcOrd="0" destOrd="0" presId="urn:microsoft.com/office/officeart/2005/8/layout/cycle5"/>
    <dgm:cxn modelId="{6D667BE3-E2BB-44F4-A8E3-40FC6FB27732}" type="presOf" srcId="{814CFDFC-262A-4243-8C23-3031943BBFB6}" destId="{F1B59174-BB7F-4280-8370-C92BCE8FC49B}" srcOrd="0" destOrd="0" presId="urn:microsoft.com/office/officeart/2005/8/layout/cycle5"/>
    <dgm:cxn modelId="{9DE34D6A-9274-41AF-AE25-4383812437F4}" srcId="{10CBCF0C-E0CE-4816-9EFD-79BF1A45C7CA}" destId="{755D5700-48D1-43C5-9927-F33E86F1EDF5}" srcOrd="2" destOrd="0" parTransId="{7FFE2BC6-14A9-457C-931C-E2FFFF23E557}" sibTransId="{F4D4B2B5-1334-417D-94E6-C752E23A0274}"/>
    <dgm:cxn modelId="{2667F573-7ACD-40B8-ADFA-30791B0F5B32}" srcId="{10CBCF0C-E0CE-4816-9EFD-79BF1A45C7CA}" destId="{8CBE956E-5609-4715-8D33-BE0AE2B4A413}" srcOrd="5" destOrd="0" parTransId="{9A1F5F27-7D14-43D6-B256-F52F185F93AD}" sibTransId="{A956D613-26B2-4359-B815-F042744D8AD2}"/>
    <dgm:cxn modelId="{C2B7F006-3628-4B42-8D69-998F6C1CAF76}" srcId="{10CBCF0C-E0CE-4816-9EFD-79BF1A45C7CA}" destId="{814CFDFC-262A-4243-8C23-3031943BBFB6}" srcOrd="3" destOrd="0" parTransId="{3759CDDB-48CE-4734-BBCB-110D087B0B1F}" sibTransId="{9BBE018E-989B-4345-BBC9-24AF1336B27E}"/>
    <dgm:cxn modelId="{97AE37E7-D3D7-48FB-8297-14C06659E863}" srcId="{10CBCF0C-E0CE-4816-9EFD-79BF1A45C7CA}" destId="{1322D501-8E41-44E9-AD53-A20EDBAB530B}" srcOrd="4" destOrd="0" parTransId="{0BE56B96-CB8B-486E-872B-AC3423288795}" sibTransId="{AFF2F518-19A6-4445-910F-56C46B23D236}"/>
    <dgm:cxn modelId="{6F8C139D-9E88-4440-B50F-113E3935A5B1}" type="presParOf" srcId="{771394E3-122C-4E8D-9BDF-DC77E087BBB6}" destId="{17FFEEEE-1C89-40B9-8FF2-D476697323C9}" srcOrd="0" destOrd="0" presId="urn:microsoft.com/office/officeart/2005/8/layout/cycle5"/>
    <dgm:cxn modelId="{AD3FB300-BBC8-4E33-842A-6CA34F293D53}" type="presParOf" srcId="{771394E3-122C-4E8D-9BDF-DC77E087BBB6}" destId="{AD14550E-2F74-44DC-98FE-190D8000F1F7}" srcOrd="1" destOrd="0" presId="urn:microsoft.com/office/officeart/2005/8/layout/cycle5"/>
    <dgm:cxn modelId="{54B331CD-E9DF-4634-BC58-92BEBACF54D7}" type="presParOf" srcId="{771394E3-122C-4E8D-9BDF-DC77E087BBB6}" destId="{729AC451-7135-4E5E-A8E5-61F584175292}" srcOrd="2" destOrd="0" presId="urn:microsoft.com/office/officeart/2005/8/layout/cycle5"/>
    <dgm:cxn modelId="{C594533D-50BF-4243-8056-4AEB3D7F59C3}" type="presParOf" srcId="{771394E3-122C-4E8D-9BDF-DC77E087BBB6}" destId="{D11F0DF4-73CE-4A71-A405-93981F51BA62}" srcOrd="3" destOrd="0" presId="urn:microsoft.com/office/officeart/2005/8/layout/cycle5"/>
    <dgm:cxn modelId="{564B9731-B39D-4931-B45F-469E2544E6E4}" type="presParOf" srcId="{771394E3-122C-4E8D-9BDF-DC77E087BBB6}" destId="{8FAB066A-2465-4D90-A971-63C6A0BA8D39}" srcOrd="4" destOrd="0" presId="urn:microsoft.com/office/officeart/2005/8/layout/cycle5"/>
    <dgm:cxn modelId="{DAA7C86C-3295-485C-A5B0-A00E6A285437}" type="presParOf" srcId="{771394E3-122C-4E8D-9BDF-DC77E087BBB6}" destId="{C40B7444-EF56-4499-863A-1E94CDE436F0}" srcOrd="5" destOrd="0" presId="urn:microsoft.com/office/officeart/2005/8/layout/cycle5"/>
    <dgm:cxn modelId="{A67E18D0-4CDB-4F99-8F17-AD6AADD7F34C}" type="presParOf" srcId="{771394E3-122C-4E8D-9BDF-DC77E087BBB6}" destId="{22F9E0D4-4AE6-439E-B532-2FF4F06CE918}" srcOrd="6" destOrd="0" presId="urn:microsoft.com/office/officeart/2005/8/layout/cycle5"/>
    <dgm:cxn modelId="{19FCE48B-A8D3-4DD2-8152-C8D5191BA609}" type="presParOf" srcId="{771394E3-122C-4E8D-9BDF-DC77E087BBB6}" destId="{14DFB8C0-DC9A-496F-BE99-6A3C04F8AC57}" srcOrd="7" destOrd="0" presId="urn:microsoft.com/office/officeart/2005/8/layout/cycle5"/>
    <dgm:cxn modelId="{572B25BB-8783-43E5-A1C5-61DBAF0B08EA}" type="presParOf" srcId="{771394E3-122C-4E8D-9BDF-DC77E087BBB6}" destId="{C617B9DE-F283-4306-9A94-93AB7F71241E}" srcOrd="8" destOrd="0" presId="urn:microsoft.com/office/officeart/2005/8/layout/cycle5"/>
    <dgm:cxn modelId="{4770F7B3-7EEC-4460-AEFE-6475A8935209}" type="presParOf" srcId="{771394E3-122C-4E8D-9BDF-DC77E087BBB6}" destId="{F1B59174-BB7F-4280-8370-C92BCE8FC49B}" srcOrd="9" destOrd="0" presId="urn:microsoft.com/office/officeart/2005/8/layout/cycle5"/>
    <dgm:cxn modelId="{798E91BE-A14D-44E5-AAEE-3E2928C2F001}" type="presParOf" srcId="{771394E3-122C-4E8D-9BDF-DC77E087BBB6}" destId="{58DE00D5-1325-4AD9-8C57-B40729155FE6}" srcOrd="10" destOrd="0" presId="urn:microsoft.com/office/officeart/2005/8/layout/cycle5"/>
    <dgm:cxn modelId="{00FB0BB5-564B-4EF8-8751-93FFE5376C12}" type="presParOf" srcId="{771394E3-122C-4E8D-9BDF-DC77E087BBB6}" destId="{7C67BFB3-92CC-4943-8E4E-3E26A69B70C3}" srcOrd="11" destOrd="0" presId="urn:microsoft.com/office/officeart/2005/8/layout/cycle5"/>
    <dgm:cxn modelId="{46E969F4-246B-40B0-9F76-757715915A82}" type="presParOf" srcId="{771394E3-122C-4E8D-9BDF-DC77E087BBB6}" destId="{52C1999B-37CC-4D8D-8F42-3B1FFA631B08}" srcOrd="12" destOrd="0" presId="urn:microsoft.com/office/officeart/2005/8/layout/cycle5"/>
    <dgm:cxn modelId="{B6157D87-157D-4CFE-828B-6B31FE5AA50F}" type="presParOf" srcId="{771394E3-122C-4E8D-9BDF-DC77E087BBB6}" destId="{0A5051B8-F477-45E6-BF0C-49CF8F56881B}" srcOrd="13" destOrd="0" presId="urn:microsoft.com/office/officeart/2005/8/layout/cycle5"/>
    <dgm:cxn modelId="{2CB9A5D0-1958-4560-AE93-9700105BDAC3}" type="presParOf" srcId="{771394E3-122C-4E8D-9BDF-DC77E087BBB6}" destId="{9A7FBC27-79E0-4963-8A55-9FEEAFC98D40}" srcOrd="14" destOrd="0" presId="urn:microsoft.com/office/officeart/2005/8/layout/cycle5"/>
    <dgm:cxn modelId="{6FF514A0-974E-40CD-BE8C-DD4349045EDF}" type="presParOf" srcId="{771394E3-122C-4E8D-9BDF-DC77E087BBB6}" destId="{63B43598-80A3-4230-9059-7FF6ABAAA655}" srcOrd="15" destOrd="0" presId="urn:microsoft.com/office/officeart/2005/8/layout/cycle5"/>
    <dgm:cxn modelId="{9CAD8CBF-27F0-4C86-A889-5D0F3C487ECA}" type="presParOf" srcId="{771394E3-122C-4E8D-9BDF-DC77E087BBB6}" destId="{1B83D303-29E0-4FFC-A963-627236F789EE}" srcOrd="16" destOrd="0" presId="urn:microsoft.com/office/officeart/2005/8/layout/cycle5"/>
    <dgm:cxn modelId="{C1F1FBCD-D1DE-41EB-BC5C-2519D016C844}" type="presParOf" srcId="{771394E3-122C-4E8D-9BDF-DC77E087BBB6}" destId="{312A0A7B-3F72-411F-82C4-930CFE90F18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EEEE-1C89-40B9-8FF2-D476697323C9}">
      <dsp:nvSpPr>
        <dsp:cNvPr id="0" name=""/>
        <dsp:cNvSpPr/>
      </dsp:nvSpPr>
      <dsp:spPr>
        <a:xfrm>
          <a:off x="3240357" y="-42269"/>
          <a:ext cx="1758517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Gofyn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cwestiynauu</a:t>
          </a:r>
          <a:endParaRPr lang="en-GB" sz="2000" kern="1200" dirty="0"/>
        </a:p>
      </dsp:txBody>
      <dsp:txXfrm>
        <a:off x="3286012" y="3386"/>
        <a:ext cx="1667207" cy="843934"/>
      </dsp:txXfrm>
    </dsp:sp>
    <dsp:sp modelId="{729AC451-7135-4E5E-A8E5-61F584175292}">
      <dsp:nvSpPr>
        <dsp:cNvPr id="0" name=""/>
        <dsp:cNvSpPr/>
      </dsp:nvSpPr>
      <dsp:spPr>
        <a:xfrm>
          <a:off x="1925920" y="425304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220707" y="248421"/>
              </a:moveTo>
              <a:arcTo wR="2204144" hR="2204144" stAng="17847895" swAng="77253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F0DF4-73CE-4A71-A405-93981F51BA62}">
      <dsp:nvSpPr>
        <dsp:cNvPr id="0" name=""/>
        <dsp:cNvSpPr/>
      </dsp:nvSpPr>
      <dsp:spPr>
        <a:xfrm>
          <a:off x="5319539" y="1059802"/>
          <a:ext cx="1438836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Casglu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365194" y="1105457"/>
        <a:ext cx="1347526" cy="843934"/>
      </dsp:txXfrm>
    </dsp:sp>
    <dsp:sp modelId="{C40B7444-EF56-4499-863A-1E94CDE436F0}">
      <dsp:nvSpPr>
        <dsp:cNvPr id="0" name=""/>
        <dsp:cNvSpPr/>
      </dsp:nvSpPr>
      <dsp:spPr>
        <a:xfrm>
          <a:off x="1928420" y="433450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4355209" y="1723346"/>
              </a:moveTo>
              <a:arcTo wR="2204144" hR="2204144" stAng="20844034" swAng="79086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9E0D4-4AE6-439E-B532-2FF4F06CE918}">
      <dsp:nvSpPr>
        <dsp:cNvPr id="0" name=""/>
        <dsp:cNvSpPr/>
      </dsp:nvSpPr>
      <dsp:spPr>
        <a:xfrm>
          <a:off x="5194301" y="2827053"/>
          <a:ext cx="208098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Prosesu</a:t>
          </a:r>
          <a:r>
            <a:rPr lang="en-GB" sz="2000" kern="1200" dirty="0" smtClean="0"/>
            <a:t> a </a:t>
          </a:r>
          <a:r>
            <a:rPr lang="en-GB" sz="2000" kern="1200" dirty="0" err="1" smtClean="0"/>
            <a:t>chyflwyno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239956" y="2872708"/>
        <a:ext cx="1989679" cy="843934"/>
      </dsp:txXfrm>
    </dsp:sp>
    <dsp:sp modelId="{C617B9DE-F283-4306-9A94-93AB7F71241E}">
      <dsp:nvSpPr>
        <dsp:cNvPr id="0" name=""/>
        <dsp:cNvSpPr/>
      </dsp:nvSpPr>
      <dsp:spPr>
        <a:xfrm>
          <a:off x="1967826" y="363927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941380" y="3560705"/>
              </a:moveTo>
              <a:arcTo wR="2204144" hR="2204144" stAng="2279120" swAng="94564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59174-BB7F-4280-8370-C92BCE8FC49B}">
      <dsp:nvSpPr>
        <dsp:cNvPr id="0" name=""/>
        <dsp:cNvSpPr/>
      </dsp:nvSpPr>
      <dsp:spPr>
        <a:xfrm>
          <a:off x="2952327" y="4248473"/>
          <a:ext cx="2357347" cy="1110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Dadansoddi</a:t>
          </a:r>
          <a:r>
            <a:rPr lang="en-GB" sz="1800" kern="1200" dirty="0" smtClean="0"/>
            <a:t> a </a:t>
          </a:r>
          <a:r>
            <a:rPr lang="en-GB" sz="1800" kern="1200" dirty="0" err="1" smtClean="0"/>
            <a:t>chymhwyso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dealltwriaeth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ehangach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06533" y="4302679"/>
        <a:ext cx="2248935" cy="1002012"/>
      </dsp:txXfrm>
    </dsp:sp>
    <dsp:sp modelId="{7C67BFB3-92CC-4943-8E4E-3E26A69B70C3}">
      <dsp:nvSpPr>
        <dsp:cNvPr id="0" name=""/>
        <dsp:cNvSpPr/>
      </dsp:nvSpPr>
      <dsp:spPr>
        <a:xfrm>
          <a:off x="1845647" y="341399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953142" y="4018874"/>
              </a:moveTo>
              <a:arcTo wR="2204144" hR="2204144" stAng="7474849" swAng="859626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999B-37CC-4D8D-8F42-3B1FFA631B08}">
      <dsp:nvSpPr>
        <dsp:cNvPr id="0" name=""/>
        <dsp:cNvSpPr/>
      </dsp:nvSpPr>
      <dsp:spPr>
        <a:xfrm>
          <a:off x="947962" y="2917445"/>
          <a:ext cx="2185075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Dod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gasgliadau</a:t>
          </a:r>
          <a:endParaRPr lang="en-GB" sz="2000" kern="1200" dirty="0"/>
        </a:p>
      </dsp:txBody>
      <dsp:txXfrm>
        <a:off x="993617" y="2963100"/>
        <a:ext cx="2093765" cy="843934"/>
      </dsp:txXfrm>
    </dsp:sp>
    <dsp:sp modelId="{9A7FBC27-79E0-4963-8A55-9FEEAFC98D40}">
      <dsp:nvSpPr>
        <dsp:cNvPr id="0" name=""/>
        <dsp:cNvSpPr/>
      </dsp:nvSpPr>
      <dsp:spPr>
        <a:xfrm>
          <a:off x="1913019" y="466943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857" y="2265606"/>
              </a:moveTo>
              <a:arcTo wR="2204144" hR="2204144" stAng="10704125" swAng="87838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3598-80A3-4230-9059-7FF6ABAAA655}">
      <dsp:nvSpPr>
        <dsp:cNvPr id="0" name=""/>
        <dsp:cNvSpPr/>
      </dsp:nvSpPr>
      <dsp:spPr>
        <a:xfrm>
          <a:off x="1141838" y="1059802"/>
          <a:ext cx="215885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Gwerthuso’r</a:t>
          </a:r>
          <a:r>
            <a:rPr lang="en-GB" sz="2000" kern="1200" dirty="0" smtClean="0"/>
            <a:t> broses</a:t>
          </a:r>
          <a:endParaRPr lang="en-GB" sz="2000" kern="1200" dirty="0"/>
        </a:p>
      </dsp:txBody>
      <dsp:txXfrm>
        <a:off x="1187493" y="1105457"/>
        <a:ext cx="2067549" cy="843934"/>
      </dsp:txXfrm>
    </dsp:sp>
    <dsp:sp modelId="{312A0A7B-3F72-411F-82C4-930CFE90F186}">
      <dsp:nvSpPr>
        <dsp:cNvPr id="0" name=""/>
        <dsp:cNvSpPr/>
      </dsp:nvSpPr>
      <dsp:spPr>
        <a:xfrm>
          <a:off x="1926019" y="425302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773906" y="527041"/>
              </a:moveTo>
              <a:arcTo wR="2204144" hR="2204144" stAng="13772542" swAng="75087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3265B-A5DC-4CB6-BC18-ACF9DE621DB2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51E35-4F69-4639-92B3-513023B7F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1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1E35-4F69-4639-92B3-513023B7FF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7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Other%20Clients/Eduqas/P17661%20Eduqas%20Brand%20Identity%20Guidelines/Links/Corbis-42-53088181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97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9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6114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036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7338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10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594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110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rbis-42-53088181_bandw.jpg"/>
          <p:cNvPicPr preferRelativeResize="0">
            <a:picLocks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973" r="-331" b="4013"/>
          <a:stretch/>
        </p:blipFill>
        <p:spPr>
          <a:xfrm>
            <a:off x="5525038" y="2485776"/>
            <a:ext cx="3261600" cy="280541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87363" y="2486025"/>
            <a:ext cx="4868862" cy="280511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quam, quam, id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modit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mi,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omnit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accusci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magnatur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solum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int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ullandi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oreium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eos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aut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que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veligenim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reperatio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doluptatem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voluptam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comnim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fugitat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iorecup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tincti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11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7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79107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defTabSz="457200"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 defTabSz="457200"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 defTabSz="457200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 defTabSz="457200"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102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defTabSz="457200"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 defTabSz="457200">
              <a:lnSpc>
                <a:spcPct val="150000"/>
              </a:lnSpc>
            </a:pPr>
            <a:endParaRPr lang="en-GB" sz="1600" b="1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 defTabSz="457200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 defTabSz="457200"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106895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79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61494289"/>
              </p:ext>
            </p:extLst>
          </p:nvPr>
        </p:nvGraphicFramePr>
        <p:xfrm>
          <a:off x="481547" y="2770558"/>
          <a:ext cx="5759450" cy="300727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79725"/>
                <a:gridCol w="2879725"/>
              </a:tblGrid>
              <a:tr h="604893">
                <a:tc gridSpan="2"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latin typeface="Bliss-Light"/>
                        </a:rPr>
                        <a:t>Table Heading</a:t>
                      </a:r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liss-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C06"/>
                    </a:solidFill>
                  </a:tcPr>
                </a:tc>
              </a:tr>
              <a:tr h="367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 smtClean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33858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3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17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23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1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65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60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16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661" r:id="rId17"/>
    <p:sldLayoutId id="2147483662" r:id="rId18"/>
    <p:sldLayoutId id="2147483663" r:id="rId19"/>
    <p:sldLayoutId id="2147483664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TGAU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Microhinsawdd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83479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4320480" cy="1320800"/>
          </a:xfrm>
        </p:spPr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2: </a:t>
            </a:r>
            <a:r>
              <a:rPr lang="en-GB" dirty="0" err="1"/>
              <a:t>Coetir</a:t>
            </a:r>
            <a:r>
              <a:rPr lang="en-GB" dirty="0"/>
              <a:t> </a:t>
            </a:r>
            <a:r>
              <a:rPr lang="en-GB" dirty="0" err="1"/>
              <a:t>ger</a:t>
            </a:r>
            <a:r>
              <a:rPr lang="en-GB" dirty="0"/>
              <a:t> Tal-y-</a:t>
            </a:r>
            <a:r>
              <a:rPr lang="en-GB" dirty="0" err="1"/>
              <a:t>Bont</a:t>
            </a:r>
            <a:endParaRPr lang="en-GB" dirty="0"/>
          </a:p>
        </p:txBody>
      </p:sp>
      <p:pic>
        <p:nvPicPr>
          <p:cNvPr id="5124" name="Picture 4" descr="C:\Users\Simon\Pictures\Wales 2016\IMG_75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29" y="908720"/>
            <a:ext cx="3553612" cy="53304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3945" y="6340678"/>
            <a:ext cx="7236295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Pa </a:t>
            </a:r>
            <a:r>
              <a:rPr lang="en-GB" sz="1600" b="1" dirty="0" err="1">
                <a:solidFill>
                  <a:srgbClr val="FF0000"/>
                </a:solidFill>
              </a:rPr>
              <a:t>fethodolegau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fyddai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modd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i</a:t>
            </a:r>
            <a:r>
              <a:rPr lang="en-GB" sz="1600" b="1" dirty="0">
                <a:solidFill>
                  <a:srgbClr val="FF0000"/>
                </a:solidFill>
              </a:rPr>
              <a:t> chi </a:t>
            </a:r>
            <a:r>
              <a:rPr lang="en-GB" sz="1600" b="1" dirty="0" err="1">
                <a:solidFill>
                  <a:srgbClr val="FF0000"/>
                </a:solidFill>
              </a:rPr>
              <a:t>eu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defnyddio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i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gasglu</a:t>
            </a:r>
            <a:r>
              <a:rPr lang="en-GB" sz="1600" b="1" dirty="0">
                <a:solidFill>
                  <a:srgbClr val="FF0000"/>
                </a:solidFill>
              </a:rPr>
              <a:t> data </a:t>
            </a:r>
            <a:r>
              <a:rPr lang="en-GB" sz="1600" b="1" dirty="0" err="1">
                <a:solidFill>
                  <a:srgbClr val="FF0000"/>
                </a:solidFill>
              </a:rPr>
              <a:t>yma</a:t>
            </a:r>
            <a:r>
              <a:rPr lang="en-GB" sz="1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9981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2: </a:t>
            </a:r>
            <a:r>
              <a:rPr lang="en-GB" sz="4000" dirty="0" err="1"/>
              <a:t>Casglu</a:t>
            </a:r>
            <a:r>
              <a:rPr lang="en-GB" sz="4000" dirty="0"/>
              <a:t>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Paratoi</a:t>
            </a:r>
            <a:r>
              <a:rPr lang="en-GB" dirty="0"/>
              <a:t> </a:t>
            </a:r>
            <a:r>
              <a:rPr lang="en-GB" dirty="0" err="1"/>
              <a:t>taflenni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addas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. </a:t>
            </a:r>
          </a:p>
          <a:p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lleoliadau</a:t>
            </a:r>
            <a:r>
              <a:rPr lang="en-GB" dirty="0"/>
              <a:t> </a:t>
            </a:r>
            <a:r>
              <a:rPr lang="en-GB" dirty="0" err="1"/>
              <a:t>addas</a:t>
            </a:r>
            <a:r>
              <a:rPr lang="en-GB" dirty="0"/>
              <a:t> (</a:t>
            </a:r>
            <a:r>
              <a:rPr lang="en-GB" dirty="0" err="1"/>
              <a:t>diogelwch</a:t>
            </a:r>
            <a:r>
              <a:rPr lang="en-GB" dirty="0"/>
              <a:t> – </a:t>
            </a:r>
            <a:r>
              <a:rPr lang="en-GB" dirty="0" err="1"/>
              <a:t>asesiad</a:t>
            </a:r>
            <a:r>
              <a:rPr lang="en-GB" dirty="0"/>
              <a:t> </a:t>
            </a:r>
            <a:r>
              <a:rPr lang="en-GB" dirty="0" err="1"/>
              <a:t>risg</a:t>
            </a:r>
            <a:r>
              <a:rPr lang="en-GB" dirty="0"/>
              <a:t> – pa </a:t>
            </a:r>
            <a:r>
              <a:rPr lang="en-GB" dirty="0" err="1"/>
              <a:t>mor</a:t>
            </a:r>
            <a:r>
              <a:rPr lang="en-GB" dirty="0"/>
              <a:t> </a:t>
            </a:r>
            <a:r>
              <a:rPr lang="en-GB" dirty="0" err="1"/>
              <a:t>gyfleus</a:t>
            </a:r>
            <a:r>
              <a:rPr lang="en-GB" dirty="0"/>
              <a:t> </a:t>
            </a:r>
            <a:r>
              <a:rPr lang="en-GB" dirty="0" err="1"/>
              <a:t>ydy’r</a:t>
            </a:r>
            <a:r>
              <a:rPr lang="en-GB" dirty="0"/>
              <a:t> </a:t>
            </a:r>
            <a:r>
              <a:rPr lang="en-GB" dirty="0" err="1"/>
              <a:t>safle</a:t>
            </a:r>
            <a:r>
              <a:rPr lang="en-GB" dirty="0"/>
              <a:t>? </a:t>
            </a:r>
            <a:r>
              <a:rPr lang="en-GB" dirty="0" err="1"/>
              <a:t>Ydy’r</a:t>
            </a:r>
            <a:r>
              <a:rPr lang="en-GB" dirty="0"/>
              <a:t> </a:t>
            </a:r>
            <a:r>
              <a:rPr lang="en-GB" dirty="0" err="1"/>
              <a:t>safle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cynnig</a:t>
            </a:r>
            <a:r>
              <a:rPr lang="en-GB" dirty="0"/>
              <a:t> y </a:t>
            </a:r>
            <a:r>
              <a:rPr lang="en-GB" dirty="0" err="1"/>
              <a:t>lleoliad</a:t>
            </a:r>
            <a:r>
              <a:rPr lang="en-GB" dirty="0"/>
              <a:t> </a:t>
            </a:r>
            <a:r>
              <a:rPr lang="en-GB" dirty="0" err="1"/>
              <a:t>gorau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cyflawni</a:t>
            </a:r>
            <a:r>
              <a:rPr lang="en-GB" dirty="0"/>
              <a:t> </a:t>
            </a:r>
            <a:r>
              <a:rPr lang="en-GB" dirty="0" err="1"/>
              <a:t>gofynion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? </a:t>
            </a:r>
          </a:p>
          <a:p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technegau</a:t>
            </a:r>
            <a:r>
              <a:rPr lang="en-GB" dirty="0"/>
              <a:t> </a:t>
            </a:r>
            <a:r>
              <a:rPr lang="en-GB" dirty="0" err="1"/>
              <a:t>samplu</a:t>
            </a:r>
            <a:r>
              <a:rPr lang="en-GB" dirty="0"/>
              <a:t> </a:t>
            </a:r>
            <a:r>
              <a:rPr lang="en-GB" dirty="0" err="1"/>
              <a:t>addas</a:t>
            </a:r>
            <a:r>
              <a:rPr lang="en-GB" dirty="0"/>
              <a:t> (</a:t>
            </a:r>
            <a:r>
              <a:rPr lang="en-GB" dirty="0" err="1"/>
              <a:t>ar</a:t>
            </a:r>
            <a:r>
              <a:rPr lang="en-GB" dirty="0"/>
              <a:t> hap, </a:t>
            </a:r>
            <a:r>
              <a:rPr lang="en-GB" dirty="0" err="1"/>
              <a:t>systematig</a:t>
            </a:r>
            <a:r>
              <a:rPr lang="en-GB" dirty="0"/>
              <a:t>, </a:t>
            </a:r>
            <a:r>
              <a:rPr lang="en-GB" dirty="0" err="1"/>
              <a:t>haenedig</a:t>
            </a:r>
            <a:r>
              <a:rPr lang="en-GB" dirty="0"/>
              <a:t>).</a:t>
            </a:r>
          </a:p>
          <a:p>
            <a:r>
              <a:rPr lang="en-GB" dirty="0" err="1"/>
              <a:t>Sicrhau</a:t>
            </a:r>
            <a:r>
              <a:rPr lang="en-GB" dirty="0"/>
              <a:t> </a:t>
            </a:r>
            <a:r>
              <a:rPr lang="en-GB" dirty="0" err="1"/>
              <a:t>cywirdeb</a:t>
            </a:r>
            <a:r>
              <a:rPr lang="en-GB" dirty="0"/>
              <a:t> a </a:t>
            </a:r>
            <a:r>
              <a:rPr lang="en-GB" dirty="0" err="1"/>
              <a:t>dibynadwyedd</a:t>
            </a:r>
            <a:r>
              <a:rPr lang="en-GB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5948387"/>
            <a:ext cx="7236295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FF0000"/>
                </a:solidFill>
              </a:rPr>
              <a:t>Cofiwch</a:t>
            </a:r>
            <a:r>
              <a:rPr lang="en-GB" b="1" dirty="0">
                <a:solidFill>
                  <a:srgbClr val="FF0000"/>
                </a:solidFill>
              </a:rPr>
              <a:t> y </a:t>
            </a:r>
            <a:r>
              <a:rPr lang="en-GB" b="1" dirty="0" err="1">
                <a:solidFill>
                  <a:srgbClr val="FF0000"/>
                </a:solidFill>
              </a:rPr>
              <a:t>bydd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angen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 chi </a:t>
            </a:r>
            <a:r>
              <a:rPr lang="en-GB" b="1" dirty="0" err="1">
                <a:solidFill>
                  <a:srgbClr val="FF0000"/>
                </a:solidFill>
              </a:rPr>
              <a:t>gyfiawnhau’r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fethodoleg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sydd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wedi’i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defnyddio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gennych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ar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gyfer</a:t>
            </a:r>
            <a:r>
              <a:rPr lang="en-GB" b="1" dirty="0">
                <a:solidFill>
                  <a:srgbClr val="FF0000"/>
                </a:solidFill>
              </a:rPr>
              <a:t> y </a:t>
            </a:r>
            <a:r>
              <a:rPr lang="en-GB" b="1" dirty="0" err="1">
                <a:solidFill>
                  <a:srgbClr val="FF0000"/>
                </a:solidFill>
              </a:rPr>
              <a:t>gwaith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maes</a:t>
            </a:r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1545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b="1" dirty="0" err="1"/>
              <a:t>Prosesu</a:t>
            </a:r>
            <a:r>
              <a:rPr lang="en-GB" sz="2800" b="1" dirty="0"/>
              <a:t> data</a:t>
            </a:r>
          </a:p>
          <a:p>
            <a:pPr marL="0" indent="0">
              <a:buNone/>
            </a:pPr>
            <a:r>
              <a:rPr lang="en-GB" sz="2400" dirty="0" err="1"/>
              <a:t>Wedi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chi </a:t>
            </a:r>
            <a:r>
              <a:rPr lang="en-GB" sz="2400" dirty="0" err="1"/>
              <a:t>gasglu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data </a:t>
            </a:r>
            <a:r>
              <a:rPr lang="en-GB" sz="2400" dirty="0" err="1"/>
              <a:t>bydd</a:t>
            </a:r>
            <a:r>
              <a:rPr lang="en-GB" sz="2400" dirty="0"/>
              <a:t> </a:t>
            </a:r>
            <a:r>
              <a:rPr lang="en-GB" sz="2400" dirty="0" err="1"/>
              <a:t>angen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chi </a:t>
            </a:r>
            <a:r>
              <a:rPr lang="en-GB" sz="2400" dirty="0" err="1"/>
              <a:t>brosesu’r</a:t>
            </a:r>
            <a:r>
              <a:rPr lang="en-GB" sz="2400" dirty="0"/>
              <a:t> data </a:t>
            </a:r>
            <a:r>
              <a:rPr lang="en-GB" sz="2400" dirty="0" err="1"/>
              <a:t>hwnnw</a:t>
            </a:r>
            <a:r>
              <a:rPr lang="en-GB" sz="2400" dirty="0"/>
              <a:t>. </a:t>
            </a:r>
            <a:r>
              <a:rPr lang="en-GB" sz="2400" dirty="0" err="1"/>
              <a:t>Gallai’r</a:t>
            </a:r>
            <a:r>
              <a:rPr lang="en-GB" sz="2400" dirty="0"/>
              <a:t> </a:t>
            </a:r>
            <a:r>
              <a:rPr lang="en-GB" sz="2400" dirty="0" err="1"/>
              <a:t>gwaith</a:t>
            </a:r>
            <a:r>
              <a:rPr lang="en-GB" sz="2400" dirty="0"/>
              <a:t> </a:t>
            </a:r>
            <a:r>
              <a:rPr lang="en-GB" sz="2400" dirty="0" err="1"/>
              <a:t>cyfrifo</a:t>
            </a:r>
            <a:r>
              <a:rPr lang="en-GB" sz="2400" dirty="0"/>
              <a:t> </a:t>
            </a:r>
            <a:r>
              <a:rPr lang="en-GB" sz="2400" dirty="0" err="1"/>
              <a:t>hwn</a:t>
            </a:r>
            <a:r>
              <a:rPr lang="en-GB" sz="2400" dirty="0"/>
              <a:t> </a:t>
            </a:r>
            <a:r>
              <a:rPr lang="en-GB" sz="2400" dirty="0" err="1"/>
              <a:t>gynnwys</a:t>
            </a:r>
            <a:r>
              <a:rPr lang="en-GB" sz="2400" dirty="0"/>
              <a:t>: </a:t>
            </a:r>
          </a:p>
          <a:p>
            <a:r>
              <a:rPr lang="en-GB" sz="2200" dirty="0" err="1"/>
              <a:t>Cyfrifo</a:t>
            </a:r>
            <a:r>
              <a:rPr lang="en-GB" sz="2200" dirty="0"/>
              <a:t> </a:t>
            </a:r>
            <a:r>
              <a:rPr lang="en-GB" sz="2200" dirty="0" err="1"/>
              <a:t>cyfartaleddau</a:t>
            </a:r>
            <a:r>
              <a:rPr lang="en-GB" sz="2200" dirty="0"/>
              <a:t> (</a:t>
            </a:r>
            <a:r>
              <a:rPr lang="en-GB" sz="2200" dirty="0" err="1"/>
              <a:t>e.e</a:t>
            </a:r>
            <a:r>
              <a:rPr lang="en-GB" sz="2200" dirty="0"/>
              <a:t>. </a:t>
            </a:r>
            <a:r>
              <a:rPr lang="en-GB" sz="2200" dirty="0" err="1"/>
              <a:t>tymheredd</a:t>
            </a:r>
            <a:r>
              <a:rPr lang="en-GB" sz="2200" dirty="0"/>
              <a:t>).</a:t>
            </a:r>
          </a:p>
          <a:p>
            <a:r>
              <a:rPr lang="en-GB" sz="2200" dirty="0" err="1"/>
              <a:t>Bydd</a:t>
            </a:r>
            <a:r>
              <a:rPr lang="en-GB" sz="2200" dirty="0"/>
              <a:t> </a:t>
            </a:r>
            <a:r>
              <a:rPr lang="en-GB" sz="2200" dirty="0" err="1"/>
              <a:t>angen</a:t>
            </a:r>
            <a:r>
              <a:rPr lang="en-GB" sz="2200" dirty="0"/>
              <a:t> </a:t>
            </a:r>
            <a:r>
              <a:rPr lang="en-GB" sz="2200" dirty="0" err="1"/>
              <a:t>trosi’r</a:t>
            </a:r>
            <a:r>
              <a:rPr lang="en-GB" sz="2200" dirty="0"/>
              <a:t> data </a:t>
            </a:r>
            <a:r>
              <a:rPr lang="en-GB" sz="2200" dirty="0" err="1"/>
              <a:t>gwreiddiol</a:t>
            </a:r>
            <a:r>
              <a:rPr lang="en-GB" sz="2200" dirty="0"/>
              <a:t> </a:t>
            </a:r>
            <a:r>
              <a:rPr lang="en-GB" sz="2200" dirty="0" err="1"/>
              <a:t>yn</a:t>
            </a:r>
            <a:r>
              <a:rPr lang="en-GB" sz="2200" dirty="0"/>
              <a:t> </a:t>
            </a:r>
            <a:r>
              <a:rPr lang="en-GB" sz="2200" dirty="0" err="1"/>
              <a:t>ganrannau</a:t>
            </a:r>
            <a:r>
              <a:rPr lang="en-GB" sz="2200" dirty="0"/>
              <a:t> </a:t>
            </a:r>
            <a:r>
              <a:rPr lang="en-GB" sz="2200" dirty="0" err="1"/>
              <a:t>neu’n</a:t>
            </a:r>
            <a:r>
              <a:rPr lang="en-GB" sz="2200" dirty="0"/>
              <a:t> </a:t>
            </a:r>
            <a:r>
              <a:rPr lang="en-GB" sz="2200" dirty="0" err="1"/>
              <a:t>raddau</a:t>
            </a:r>
            <a:r>
              <a:rPr lang="en-GB" sz="2200" dirty="0"/>
              <a:t> </a:t>
            </a:r>
            <a:r>
              <a:rPr lang="en-GB" sz="2200" dirty="0" err="1"/>
              <a:t>ar</a:t>
            </a:r>
            <a:r>
              <a:rPr lang="en-GB" sz="2200" dirty="0"/>
              <a:t> </a:t>
            </a:r>
            <a:r>
              <a:rPr lang="en-GB" sz="2200" dirty="0" err="1"/>
              <a:t>gyfer</a:t>
            </a:r>
            <a:r>
              <a:rPr lang="en-GB" sz="2200" dirty="0"/>
              <a:t> </a:t>
            </a:r>
            <a:r>
              <a:rPr lang="en-GB" sz="2200" dirty="0" err="1"/>
              <a:t>paratoi</a:t>
            </a:r>
            <a:r>
              <a:rPr lang="en-GB" sz="2200" dirty="0"/>
              <a:t> </a:t>
            </a:r>
            <a:r>
              <a:rPr lang="en-GB" sz="2200" dirty="0" err="1"/>
              <a:t>siartiau</a:t>
            </a:r>
            <a:r>
              <a:rPr lang="en-GB" sz="2200" dirty="0"/>
              <a:t> </a:t>
            </a:r>
            <a:r>
              <a:rPr lang="en-GB" sz="2200" dirty="0" err="1"/>
              <a:t>cylch</a:t>
            </a:r>
            <a:r>
              <a:rPr lang="en-GB" sz="2200" dirty="0"/>
              <a:t>. </a:t>
            </a:r>
          </a:p>
          <a:p>
            <a:r>
              <a:rPr lang="en-GB" sz="2200" dirty="0" err="1"/>
              <a:t>Mesurau</a:t>
            </a:r>
            <a:r>
              <a:rPr lang="en-GB" sz="2200" dirty="0"/>
              <a:t> </a:t>
            </a:r>
            <a:r>
              <a:rPr lang="en-GB" sz="2200" dirty="0" err="1"/>
              <a:t>ystadegol</a:t>
            </a:r>
            <a:r>
              <a:rPr lang="en-GB" sz="2200" dirty="0"/>
              <a:t> </a:t>
            </a:r>
            <a:r>
              <a:rPr lang="en-GB" sz="2200" dirty="0" err="1"/>
              <a:t>cymharol</a:t>
            </a:r>
            <a:r>
              <a:rPr lang="en-GB" sz="2200" dirty="0"/>
              <a:t> (</a:t>
            </a:r>
            <a:r>
              <a:rPr lang="en-GB" sz="2200" dirty="0" err="1"/>
              <a:t>e.e</a:t>
            </a:r>
            <a:r>
              <a:rPr lang="en-GB" sz="2200" dirty="0"/>
              <a:t>. </a:t>
            </a:r>
            <a:r>
              <a:rPr lang="en-GB" sz="2200" dirty="0" err="1"/>
              <a:t>dangos</a:t>
            </a:r>
            <a:r>
              <a:rPr lang="en-GB" sz="2200" dirty="0"/>
              <a:t> </a:t>
            </a:r>
            <a:r>
              <a:rPr lang="en-GB" sz="2200" dirty="0" err="1"/>
              <a:t>newid</a:t>
            </a:r>
            <a:r>
              <a:rPr lang="en-GB" sz="2200" dirty="0"/>
              <a:t> </a:t>
            </a:r>
            <a:r>
              <a:rPr lang="en-GB" sz="2200" dirty="0" err="1"/>
              <a:t>fel</a:t>
            </a:r>
            <a:r>
              <a:rPr lang="en-GB" sz="2200" dirty="0"/>
              <a:t> </a:t>
            </a:r>
            <a:r>
              <a:rPr lang="en-GB" sz="2200" dirty="0" err="1"/>
              <a:t>canran</a:t>
            </a:r>
            <a:r>
              <a:rPr lang="en-GB" sz="2200" dirty="0"/>
              <a:t> </a:t>
            </a:r>
            <a:r>
              <a:rPr lang="en-GB" sz="2200" dirty="0" err="1"/>
              <a:t>neu</a:t>
            </a:r>
            <a:r>
              <a:rPr lang="en-GB" sz="2200" dirty="0"/>
              <a:t> </a:t>
            </a:r>
            <a:r>
              <a:rPr lang="en-GB" sz="2200" dirty="0" err="1"/>
              <a:t>mesur</a:t>
            </a:r>
            <a:r>
              <a:rPr lang="en-GB" sz="2200" dirty="0"/>
              <a:t> y </a:t>
            </a:r>
            <a:r>
              <a:rPr lang="en-GB" sz="2200" dirty="0" err="1"/>
              <a:t>gwahaniaeth</a:t>
            </a:r>
            <a:r>
              <a:rPr lang="en-GB" sz="2200" dirty="0"/>
              <a:t> </a:t>
            </a:r>
            <a:r>
              <a:rPr lang="en-GB" sz="2200" dirty="0" err="1"/>
              <a:t>rhwng</a:t>
            </a:r>
            <a:r>
              <a:rPr lang="en-GB" sz="2200" dirty="0"/>
              <a:t> un </a:t>
            </a:r>
            <a:r>
              <a:rPr lang="en-GB" sz="2200" dirty="0" err="1"/>
              <a:t>lle</a:t>
            </a:r>
            <a:r>
              <a:rPr lang="en-GB" sz="2200" dirty="0"/>
              <a:t> </a:t>
            </a:r>
            <a:r>
              <a:rPr lang="en-GB" sz="2200" dirty="0" err="1"/>
              <a:t>a’r</a:t>
            </a:r>
            <a:r>
              <a:rPr lang="en-GB" sz="2200" dirty="0"/>
              <a:t> </a:t>
            </a:r>
            <a:r>
              <a:rPr lang="en-GB" sz="2200" dirty="0" err="1"/>
              <a:t>llall</a:t>
            </a:r>
            <a:r>
              <a:rPr lang="en-GB" sz="2200" dirty="0"/>
              <a:t>).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178298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2627" y="191060"/>
            <a:ext cx="5450455" cy="1019267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57893" y="1374995"/>
            <a:ext cx="71104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Cyflwyno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golygu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dewis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dulliau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addas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gyflwyno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data.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gynnwys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627" y="2443996"/>
            <a:ext cx="3083269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Gellir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llunio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isolinellau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nodi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ynys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wres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ynys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wres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hon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Llundain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arall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gellid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lleoli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barrau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unigol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sylfaen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mae’n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bosib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defnyddio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System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Gwybodaeth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Ddaearyddol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pic>
        <p:nvPicPr>
          <p:cNvPr id="1026" name="Picture 2" descr="E:\geography\Documents\westminster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3"/>
            <a:ext cx="4104456" cy="3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76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342457"/>
            <a:ext cx="5474569" cy="875184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449824"/>
            <a:ext cx="815159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Cyflwyno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golygu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dewis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dulliau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priodol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gyflwyno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data.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gynnwys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319913"/>
            <a:ext cx="83529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graffiau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llinell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cynrychioli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newidiadau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draws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ardal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gyfan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tref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0"/>
            <a:ext cx="5580746" cy="361329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966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39552" y="259186"/>
            <a:ext cx="6347714" cy="1320800"/>
          </a:xfrm>
        </p:spPr>
        <p:txBody>
          <a:bodyPr>
            <a:noAutofit/>
          </a:bodyPr>
          <a:lstStyle/>
          <a:p>
            <a:r>
              <a:rPr lang="en-GB" sz="3600" dirty="0" smtClean="0"/>
              <a:t>Annotated photo showing aspects of microclimate at Tal-y-</a:t>
            </a:r>
            <a:r>
              <a:rPr lang="en-GB" sz="3600" dirty="0" err="1" smtClean="0"/>
              <a:t>Bont</a:t>
            </a:r>
            <a:endParaRPr lang="en-GB" sz="3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11559" y="2132856"/>
            <a:ext cx="8354195" cy="4155960"/>
            <a:chOff x="-1" y="0"/>
            <a:chExt cx="8858251" cy="4084320"/>
          </a:xfrm>
        </p:grpSpPr>
        <p:pic>
          <p:nvPicPr>
            <p:cNvPr id="22" name="Picture 21" descr="C:\Users\Simon\Pictures\Wales 2016\IMG_7625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325" y="1143000"/>
              <a:ext cx="4411980" cy="29413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-1" y="104775"/>
              <a:ext cx="2886077" cy="106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Mae’r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tymheredd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uwch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uwchlaw’r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ffordd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gan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fod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tarmac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tywyll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amsugno</a:t>
              </a:r>
              <a:r>
                <a:rPr lang="en-GB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mwy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wres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yr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haul. </a:t>
              </a:r>
              <a:r>
                <a:rPr lang="en-GB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Mae </a:t>
              </a:r>
              <a:r>
                <a:rPr lang="en-GB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cerbydau</a:t>
              </a:r>
              <a:r>
                <a:rPr lang="en-GB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hefyd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rhyddhau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gwres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2917851" y="51586"/>
              <a:ext cx="2400300" cy="4791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Adeiladau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ddwy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ochr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ffordd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sianelu’r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gwynt</a:t>
              </a:r>
              <a:endPara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6905625" y="0"/>
              <a:ext cx="1952625" cy="10615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Colledion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gwres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adeiladau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offer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gwresogi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/ offer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coginio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cynyddu’r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tymheredd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gerllaw</a:t>
              </a:r>
              <a:endPara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7239000" y="2743200"/>
              <a:ext cx="1619250" cy="1048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Cerbydau’n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cynhyrchu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gwres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gan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achosi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i’r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tymereddau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fod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ychydig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uwch</a:t>
              </a:r>
              <a:endPara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0" y="2835429"/>
              <a:ext cx="1630681" cy="11525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GB" sz="1200" dirty="0" err="1"/>
                <a:t>Ardal</a:t>
              </a:r>
              <a:r>
                <a:rPr lang="en-GB" sz="1200" dirty="0"/>
                <a:t> o </a:t>
              </a:r>
              <a:r>
                <a:rPr lang="en-GB" sz="1200" dirty="0" err="1"/>
                <a:t>laswellt</a:t>
              </a:r>
              <a:r>
                <a:rPr lang="en-GB" sz="1200" dirty="0"/>
                <a:t> </a:t>
              </a:r>
              <a:r>
                <a:rPr lang="en-GB" sz="1200" dirty="0" err="1"/>
                <a:t>yn</a:t>
              </a:r>
              <a:r>
                <a:rPr lang="en-GB" sz="1200" dirty="0"/>
                <a:t> </a:t>
              </a:r>
              <a:r>
                <a:rPr lang="en-GB" sz="1200" dirty="0" err="1"/>
                <a:t>profi</a:t>
              </a:r>
              <a:r>
                <a:rPr lang="en-GB" sz="1200" dirty="0"/>
                <a:t> </a:t>
              </a:r>
              <a:r>
                <a:rPr lang="en-GB" sz="1200" dirty="0" err="1"/>
                <a:t>lleithder</a:t>
              </a:r>
              <a:r>
                <a:rPr lang="en-GB" sz="1200" dirty="0"/>
                <a:t> </a:t>
              </a:r>
              <a:r>
                <a:rPr lang="en-GB" sz="1200" dirty="0" err="1"/>
                <a:t>uwch</a:t>
              </a:r>
              <a:endParaRPr lang="en-GB" sz="1200" dirty="0"/>
            </a:p>
            <a:p>
              <a:r>
                <a:rPr lang="en-GB" sz="1200" dirty="0" err="1"/>
                <a:t>oherwydd</a:t>
              </a:r>
              <a:r>
                <a:rPr lang="en-GB" sz="1200" dirty="0"/>
                <a:t>  </a:t>
              </a:r>
              <a:r>
                <a:rPr lang="en-GB" sz="1200" dirty="0" err="1"/>
                <a:t>trydarthiad</a:t>
              </a:r>
              <a:endParaRPr lang="en-GB" sz="12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1238250" y="1228725"/>
              <a:ext cx="1276350" cy="14954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571625" y="3362325"/>
              <a:ext cx="1314450" cy="2000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6505575" y="3133725"/>
              <a:ext cx="714375" cy="381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5753100" y="800100"/>
              <a:ext cx="1123950" cy="990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3657600" y="542925"/>
              <a:ext cx="390525" cy="19907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6739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Ymholiad</a:t>
            </a:r>
            <a:r>
              <a:rPr lang="en-GB" dirty="0"/>
              <a:t> 4: </a:t>
            </a:r>
            <a:r>
              <a:rPr lang="en-GB" dirty="0" err="1"/>
              <a:t>Dadansoddi</a:t>
            </a:r>
            <a:r>
              <a:rPr lang="en-GB" dirty="0"/>
              <a:t> a </a:t>
            </a:r>
            <a:r>
              <a:rPr lang="en-GB" dirty="0" err="1"/>
              <a:t>chymhwyso</a:t>
            </a:r>
            <a:r>
              <a:rPr lang="en-GB" dirty="0"/>
              <a:t> </a:t>
            </a:r>
            <a:r>
              <a:rPr lang="en-GB" dirty="0" err="1"/>
              <a:t>dealltwriaeth</a:t>
            </a:r>
            <a:r>
              <a:rPr lang="en-GB" dirty="0"/>
              <a:t> </a:t>
            </a:r>
            <a:r>
              <a:rPr lang="en-GB" dirty="0" err="1"/>
              <a:t>ehangach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Adnabod</a:t>
            </a:r>
            <a:r>
              <a:rPr lang="en-GB" dirty="0"/>
              <a:t>, </a:t>
            </a:r>
            <a:r>
              <a:rPr lang="en-GB" dirty="0" err="1"/>
              <a:t>dadansoddi</a:t>
            </a:r>
            <a:r>
              <a:rPr lang="en-GB" dirty="0"/>
              <a:t> a </a:t>
            </a:r>
            <a:r>
              <a:rPr lang="en-GB" dirty="0" err="1"/>
              <a:t>dehongli</a:t>
            </a:r>
            <a:r>
              <a:rPr lang="en-GB" dirty="0"/>
              <a:t> </a:t>
            </a:r>
            <a:r>
              <a:rPr lang="en-GB" dirty="0" err="1"/>
              <a:t>tueddiadau</a:t>
            </a:r>
            <a:r>
              <a:rPr lang="en-GB" dirty="0"/>
              <a:t> a </a:t>
            </a:r>
            <a:r>
              <a:rPr lang="en-GB" dirty="0" err="1"/>
              <a:t>phatrymau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err="1"/>
              <a:t>Cymhwyso</a:t>
            </a:r>
            <a:r>
              <a:rPr lang="en-GB" dirty="0"/>
              <a:t> </a:t>
            </a:r>
            <a:r>
              <a:rPr lang="en-GB" dirty="0" err="1"/>
              <a:t>gwybodaeth</a:t>
            </a:r>
            <a:r>
              <a:rPr lang="en-GB" dirty="0"/>
              <a:t> a </a:t>
            </a:r>
            <a:r>
              <a:rPr lang="en-GB" dirty="0" err="1"/>
              <a:t>dealltwriaeth</a:t>
            </a:r>
            <a:r>
              <a:rPr lang="en-GB" dirty="0"/>
              <a:t> o </a:t>
            </a:r>
            <a:r>
              <a:rPr lang="en-GB" dirty="0" err="1"/>
              <a:t>gysyniadau</a:t>
            </a:r>
            <a:r>
              <a:rPr lang="en-GB" dirty="0"/>
              <a:t> a </a:t>
            </a:r>
            <a:r>
              <a:rPr lang="en-GB" dirty="0" err="1"/>
              <a:t>phrosesau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dystiolaeth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wedi’i</a:t>
            </a:r>
            <a:r>
              <a:rPr lang="en-GB" dirty="0"/>
              <a:t> </a:t>
            </a:r>
            <a:r>
              <a:rPr lang="en-GB" dirty="0" err="1"/>
              <a:t>chasglu</a:t>
            </a:r>
            <a:r>
              <a:rPr lang="en-GB" dirty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/>
              <a:t>Tueddiadau</a:t>
            </a:r>
            <a:r>
              <a:rPr lang="en-GB" dirty="0"/>
              <a:t> – </a:t>
            </a:r>
            <a:r>
              <a:rPr lang="en-GB" dirty="0" err="1"/>
              <a:t>newidiadau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, </a:t>
            </a:r>
            <a:r>
              <a:rPr lang="en-GB" dirty="0" err="1"/>
              <a:t>pellter</a:t>
            </a:r>
            <a:r>
              <a:rPr lang="en-GB" dirty="0"/>
              <a:t>, </a:t>
            </a:r>
            <a:r>
              <a:rPr lang="en-GB" dirty="0" err="1"/>
              <a:t>a.y.b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b="1" dirty="0" err="1"/>
              <a:t>Patrymau</a:t>
            </a:r>
            <a:r>
              <a:rPr lang="en-GB" dirty="0"/>
              <a:t> – </a:t>
            </a:r>
            <a:r>
              <a:rPr lang="en-GB" dirty="0" err="1"/>
              <a:t>dosbarthiadau</a:t>
            </a:r>
            <a:r>
              <a:rPr lang="en-GB" dirty="0"/>
              <a:t> </a:t>
            </a:r>
            <a:r>
              <a:rPr lang="en-GB" dirty="0" err="1"/>
              <a:t>cyson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ailadrodd</a:t>
            </a:r>
            <a:r>
              <a:rPr lang="en-GB" dirty="0"/>
              <a:t>, 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llinol</a:t>
            </a:r>
            <a:r>
              <a:rPr lang="en-GB" dirty="0"/>
              <a:t>, </a:t>
            </a:r>
            <a:r>
              <a:rPr lang="en-GB" dirty="0" err="1"/>
              <a:t>rheiddiol</a:t>
            </a:r>
            <a:r>
              <a:rPr lang="en-GB" dirty="0"/>
              <a:t>, </a:t>
            </a:r>
            <a:r>
              <a:rPr lang="en-GB" dirty="0" err="1"/>
              <a:t>cylchol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393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4: </a:t>
            </a:r>
            <a:r>
              <a:rPr lang="en-GB" sz="4000" dirty="0" err="1"/>
              <a:t>Disgrifio</a:t>
            </a:r>
            <a:r>
              <a:rPr lang="en-GB" sz="4000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Dilynwch</a:t>
            </a:r>
            <a:r>
              <a:rPr lang="en-GB" dirty="0"/>
              <a:t> y </a:t>
            </a:r>
            <a:r>
              <a:rPr lang="en-GB" dirty="0" err="1"/>
              <a:t>drefn</a:t>
            </a:r>
            <a:r>
              <a:rPr lang="en-GB" dirty="0"/>
              <a:t> hon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ddisgrifio</a:t>
            </a:r>
            <a:r>
              <a:rPr lang="en-GB" dirty="0"/>
              <a:t> </a:t>
            </a:r>
            <a:r>
              <a:rPr lang="en-GB" dirty="0" err="1"/>
              <a:t>tueddiadau</a:t>
            </a:r>
            <a:r>
              <a:rPr lang="en-GB" dirty="0"/>
              <a:t> a </a:t>
            </a:r>
            <a:r>
              <a:rPr lang="en-GB" dirty="0" err="1"/>
              <a:t>phatrymau</a:t>
            </a:r>
            <a:r>
              <a:rPr lang="en-GB" dirty="0"/>
              <a:t> :</a:t>
            </a:r>
          </a:p>
          <a:p>
            <a:endParaRPr lang="en-GB" dirty="0"/>
          </a:p>
          <a:p>
            <a:r>
              <a:rPr lang="en-GB" dirty="0" err="1"/>
              <a:t>Sylwadau</a:t>
            </a:r>
            <a:r>
              <a:rPr lang="en-GB" dirty="0"/>
              <a:t> </a:t>
            </a:r>
            <a:r>
              <a:rPr lang="en-GB" dirty="0" err="1"/>
              <a:t>cyffredinol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disgrifio’r</a:t>
            </a:r>
            <a:r>
              <a:rPr lang="en-GB" dirty="0"/>
              <a:t> </a:t>
            </a:r>
            <a:r>
              <a:rPr lang="en-GB" dirty="0" err="1"/>
              <a:t>tueddiadau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patrymau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amlygu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hunain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err="1"/>
              <a:t>Cyfeirio</a:t>
            </a:r>
            <a:r>
              <a:rPr lang="en-GB" dirty="0"/>
              <a:t> at </a:t>
            </a:r>
            <a:r>
              <a:rPr lang="en-GB" dirty="0" err="1"/>
              <a:t>wybodaeth</a:t>
            </a:r>
            <a:r>
              <a:rPr lang="en-GB" dirty="0"/>
              <a:t>/data </a:t>
            </a:r>
            <a:r>
              <a:rPr lang="en-GB" dirty="0" err="1"/>
              <a:t>penodol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graffiau</a:t>
            </a:r>
            <a:r>
              <a:rPr lang="en-GB" dirty="0"/>
              <a:t>, </a:t>
            </a:r>
            <a:r>
              <a:rPr lang="en-GB" dirty="0" err="1"/>
              <a:t>mapiau</a:t>
            </a:r>
            <a:r>
              <a:rPr lang="en-GB" dirty="0"/>
              <a:t> a </a:t>
            </a:r>
            <a:r>
              <a:rPr lang="en-GB" dirty="0" err="1"/>
              <a:t>diagramau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gefnogi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sylwadau</a:t>
            </a:r>
            <a:r>
              <a:rPr lang="en-GB" dirty="0"/>
              <a:t>. </a:t>
            </a:r>
          </a:p>
          <a:p>
            <a:r>
              <a:rPr lang="en-GB" dirty="0" err="1"/>
              <a:t>Adnabod</a:t>
            </a:r>
            <a:r>
              <a:rPr lang="en-GB" dirty="0"/>
              <a:t> a </a:t>
            </a:r>
            <a:r>
              <a:rPr lang="en-GB" dirty="0" err="1"/>
              <a:t>chynnig</a:t>
            </a:r>
            <a:r>
              <a:rPr lang="en-GB" dirty="0"/>
              <a:t> </a:t>
            </a:r>
            <a:r>
              <a:rPr lang="en-GB" dirty="0" err="1"/>
              <a:t>sylwadau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eithriadau</a:t>
            </a:r>
            <a:r>
              <a:rPr lang="en-GB" dirty="0"/>
              <a:t> (</a:t>
            </a:r>
            <a:r>
              <a:rPr lang="en-GB" dirty="0" err="1"/>
              <a:t>anomaleddau</a:t>
            </a:r>
            <a:r>
              <a:rPr lang="en-GB" dirty="0"/>
              <a:t>)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duedd</a:t>
            </a:r>
            <a:r>
              <a:rPr lang="en-GB" dirty="0"/>
              <a:t>/ </a:t>
            </a:r>
            <a:r>
              <a:rPr lang="en-GB" dirty="0" err="1"/>
              <a:t>patrwm</a:t>
            </a:r>
            <a:r>
              <a:rPr lang="en-GB" dirty="0"/>
              <a:t> </a:t>
            </a:r>
            <a:r>
              <a:rPr lang="en-GB" dirty="0" err="1"/>
              <a:t>cyffredinol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099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2776" y="332656"/>
            <a:ext cx="6517495" cy="92296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4: </a:t>
            </a:r>
            <a:r>
              <a:rPr lang="en-GB" sz="4000" dirty="0" err="1"/>
              <a:t>Dadansoddi</a:t>
            </a:r>
            <a:r>
              <a:rPr lang="en-GB" sz="4000" dirty="0"/>
              <a:t> 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1255618"/>
            <a:ext cx="7200800" cy="123727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GB" sz="4800" dirty="0" err="1"/>
              <a:t>Mae’r</a:t>
            </a:r>
            <a:r>
              <a:rPr lang="en-GB" sz="4800" dirty="0"/>
              <a:t> </a:t>
            </a:r>
            <a:r>
              <a:rPr lang="en-GB" sz="4800" dirty="0" err="1"/>
              <a:t>graff</a:t>
            </a:r>
            <a:r>
              <a:rPr lang="en-GB" sz="4800" dirty="0"/>
              <a:t> </a:t>
            </a:r>
            <a:r>
              <a:rPr lang="en-GB" sz="4800" dirty="0" err="1"/>
              <a:t>linell</a:t>
            </a:r>
            <a:r>
              <a:rPr lang="en-GB" sz="4800" dirty="0"/>
              <a:t> </a:t>
            </a:r>
            <a:r>
              <a:rPr lang="en-GB" sz="4800" dirty="0" err="1"/>
              <a:t>yn</a:t>
            </a:r>
            <a:r>
              <a:rPr lang="en-GB" sz="4800" dirty="0"/>
              <a:t> </a:t>
            </a:r>
            <a:r>
              <a:rPr lang="en-GB" sz="4800" dirty="0" err="1"/>
              <a:t>dangos</a:t>
            </a:r>
            <a:r>
              <a:rPr lang="en-GB" sz="4800" dirty="0"/>
              <a:t> </a:t>
            </a:r>
            <a:r>
              <a:rPr lang="en-GB" sz="4800" dirty="0" err="1"/>
              <a:t>amrywiadau</a:t>
            </a:r>
            <a:r>
              <a:rPr lang="en-GB" sz="4800" dirty="0"/>
              <a:t> </a:t>
            </a:r>
            <a:r>
              <a:rPr lang="en-GB" sz="4800" dirty="0" err="1"/>
              <a:t>amlwg</a:t>
            </a:r>
            <a:r>
              <a:rPr lang="en-GB" sz="4800" dirty="0"/>
              <a:t> </a:t>
            </a:r>
            <a:r>
              <a:rPr lang="en-GB" sz="4800" dirty="0" err="1"/>
              <a:t>mewn</a:t>
            </a:r>
            <a:r>
              <a:rPr lang="en-GB" sz="4800" dirty="0"/>
              <a:t> </a:t>
            </a:r>
            <a:r>
              <a:rPr lang="en-GB" sz="4800" dirty="0" err="1"/>
              <a:t>tymheredd</a:t>
            </a:r>
            <a:r>
              <a:rPr lang="en-GB" sz="4800" dirty="0"/>
              <a:t> </a:t>
            </a:r>
            <a:r>
              <a:rPr lang="en-GB" sz="4800" dirty="0" err="1"/>
              <a:t>ar</a:t>
            </a:r>
            <a:r>
              <a:rPr lang="en-GB" sz="4800" dirty="0"/>
              <a:t> draws y </a:t>
            </a:r>
            <a:r>
              <a:rPr lang="en-GB" sz="4800" dirty="0" err="1"/>
              <a:t>ddinas</a:t>
            </a:r>
            <a:r>
              <a:rPr lang="en-GB" sz="4800" dirty="0"/>
              <a:t>. </a:t>
            </a:r>
          </a:p>
          <a:p>
            <a:pPr>
              <a:lnSpc>
                <a:spcPct val="110000"/>
              </a:lnSpc>
            </a:pPr>
            <a:r>
              <a:rPr lang="en-GB" sz="4800" dirty="0" err="1"/>
              <a:t>Ar</a:t>
            </a:r>
            <a:r>
              <a:rPr lang="en-GB" sz="4800" dirty="0"/>
              <a:t> </a:t>
            </a:r>
            <a:r>
              <a:rPr lang="en-GB" sz="4800" dirty="0" err="1"/>
              <a:t>gyrion</a:t>
            </a:r>
            <a:r>
              <a:rPr lang="en-GB" sz="4800" dirty="0"/>
              <a:t> y </a:t>
            </a:r>
            <a:r>
              <a:rPr lang="en-GB" sz="4800" dirty="0" err="1"/>
              <a:t>ddinas</a:t>
            </a:r>
            <a:r>
              <a:rPr lang="en-GB" sz="4800" dirty="0"/>
              <a:t> </a:t>
            </a:r>
            <a:r>
              <a:rPr lang="en-GB" sz="4800" dirty="0" err="1"/>
              <a:t>roedd</a:t>
            </a:r>
            <a:r>
              <a:rPr lang="en-GB" sz="4800" dirty="0"/>
              <a:t> </a:t>
            </a:r>
            <a:r>
              <a:rPr lang="en-GB" sz="4800" dirty="0" err="1"/>
              <a:t>tymereddau</a:t>
            </a:r>
            <a:r>
              <a:rPr lang="en-GB" sz="4800" dirty="0"/>
              <a:t> </a:t>
            </a:r>
            <a:r>
              <a:rPr lang="en-GB" sz="4800" dirty="0" err="1"/>
              <a:t>rhwng</a:t>
            </a:r>
            <a:r>
              <a:rPr lang="en-GB" sz="4800" dirty="0"/>
              <a:t> 5 - 6°C </a:t>
            </a:r>
            <a:r>
              <a:rPr lang="en-GB" sz="4800" dirty="0" err="1"/>
              <a:t>yn</a:t>
            </a:r>
            <a:r>
              <a:rPr lang="en-GB" sz="4800" dirty="0"/>
              <a:t> Hillingdon a Barking. </a:t>
            </a:r>
            <a:r>
              <a:rPr lang="en-GB" sz="4800" dirty="0" err="1"/>
              <a:t>Cynyddodd</a:t>
            </a:r>
            <a:r>
              <a:rPr lang="en-GB" sz="4800" dirty="0"/>
              <a:t> </a:t>
            </a:r>
            <a:r>
              <a:rPr lang="en-GB" sz="4800" dirty="0" err="1"/>
              <a:t>tymereddau</a:t>
            </a:r>
            <a:r>
              <a:rPr lang="en-GB" sz="4800" dirty="0"/>
              <a:t> </a:t>
            </a:r>
            <a:r>
              <a:rPr lang="en-GB" sz="4800" dirty="0" err="1"/>
              <a:t>tuag</a:t>
            </a:r>
            <a:r>
              <a:rPr lang="en-GB" sz="4800" dirty="0"/>
              <a:t> at y </a:t>
            </a:r>
            <a:r>
              <a:rPr lang="en-GB" sz="4800" dirty="0" err="1"/>
              <a:t>canol</a:t>
            </a:r>
            <a:r>
              <a:rPr lang="en-GB" sz="4800" dirty="0"/>
              <a:t> </a:t>
            </a:r>
            <a:r>
              <a:rPr lang="en-GB" sz="4800" dirty="0" err="1"/>
              <a:t>gan</a:t>
            </a:r>
            <a:r>
              <a:rPr lang="en-GB" sz="4800" dirty="0"/>
              <a:t> </a:t>
            </a:r>
            <a:r>
              <a:rPr lang="en-GB" sz="4800" dirty="0" err="1"/>
              <a:t>gyrraedd</a:t>
            </a:r>
            <a:r>
              <a:rPr lang="en-GB" sz="4800" dirty="0"/>
              <a:t> </a:t>
            </a:r>
            <a:r>
              <a:rPr lang="en-GB" sz="4800" dirty="0" err="1"/>
              <a:t>tua</a:t>
            </a:r>
            <a:r>
              <a:rPr lang="en-GB" sz="4800" dirty="0"/>
              <a:t> 11°C </a:t>
            </a:r>
            <a:r>
              <a:rPr lang="en-GB" sz="4800" dirty="0" err="1"/>
              <a:t>yn</a:t>
            </a:r>
            <a:r>
              <a:rPr lang="en-GB" sz="4800" dirty="0"/>
              <a:t> y </a:t>
            </a:r>
            <a:r>
              <a:rPr lang="en-GB" sz="4800" dirty="0" err="1"/>
              <a:t>Ddinas</a:t>
            </a:r>
            <a:r>
              <a:rPr lang="en-GB" sz="4800" dirty="0"/>
              <a:t>.</a:t>
            </a:r>
          </a:p>
          <a:p>
            <a:pPr>
              <a:lnSpc>
                <a:spcPct val="110000"/>
              </a:lnSpc>
            </a:pPr>
            <a:r>
              <a:rPr lang="en-GB" sz="4800" dirty="0" err="1"/>
              <a:t>Cododd</a:t>
            </a:r>
            <a:r>
              <a:rPr lang="en-GB" sz="4800" dirty="0"/>
              <a:t> </a:t>
            </a:r>
            <a:r>
              <a:rPr lang="en-GB" sz="4800" dirty="0" err="1"/>
              <a:t>tymereddau’n</a:t>
            </a:r>
            <a:r>
              <a:rPr lang="en-GB" sz="4800" dirty="0"/>
              <a:t> </a:t>
            </a:r>
            <a:r>
              <a:rPr lang="en-GB" sz="4800" dirty="0" err="1"/>
              <a:t>raddol</a:t>
            </a:r>
            <a:r>
              <a:rPr lang="en-GB" sz="4800" dirty="0"/>
              <a:t> </a:t>
            </a:r>
            <a:r>
              <a:rPr lang="en-GB" sz="4800" dirty="0" err="1"/>
              <a:t>yn</a:t>
            </a:r>
            <a:r>
              <a:rPr lang="en-GB" sz="4800" dirty="0"/>
              <a:t> y </a:t>
            </a:r>
            <a:r>
              <a:rPr lang="en-GB" sz="4800" dirty="0" err="1"/>
              <a:t>dwyrain</a:t>
            </a:r>
            <a:r>
              <a:rPr lang="en-GB" sz="4800" dirty="0"/>
              <a:t> </a:t>
            </a:r>
            <a:r>
              <a:rPr lang="en-GB" sz="4800" dirty="0" err="1"/>
              <a:t>ond</a:t>
            </a:r>
            <a:r>
              <a:rPr lang="en-GB" sz="4800" dirty="0"/>
              <a:t> </a:t>
            </a:r>
            <a:r>
              <a:rPr lang="en-GB" sz="4800" dirty="0" err="1"/>
              <a:t>fel</a:t>
            </a:r>
            <a:r>
              <a:rPr lang="en-GB" sz="4800" dirty="0"/>
              <a:t> </a:t>
            </a:r>
            <a:r>
              <a:rPr lang="en-GB" sz="4800" dirty="0" err="1"/>
              <a:t>cyfres</a:t>
            </a:r>
            <a:r>
              <a:rPr lang="en-GB" sz="4800" dirty="0"/>
              <a:t> o ‘</a:t>
            </a:r>
            <a:r>
              <a:rPr lang="en-GB" sz="4800" dirty="0" err="1"/>
              <a:t>risiau</a:t>
            </a:r>
            <a:r>
              <a:rPr lang="en-GB" sz="4800" dirty="0"/>
              <a:t>’ </a:t>
            </a:r>
            <a:r>
              <a:rPr lang="en-GB" sz="4800" dirty="0" err="1"/>
              <a:t>yn</a:t>
            </a:r>
            <a:r>
              <a:rPr lang="en-GB" sz="4800" dirty="0"/>
              <a:t> y </a:t>
            </a:r>
            <a:r>
              <a:rPr lang="en-GB" sz="4800" dirty="0" err="1"/>
              <a:t>gorllewin</a:t>
            </a:r>
            <a:r>
              <a:rPr lang="en-GB" sz="4800" dirty="0"/>
              <a:t>, </a:t>
            </a:r>
            <a:r>
              <a:rPr lang="en-GB" sz="4800" dirty="0" err="1"/>
              <a:t>mwy</a:t>
            </a:r>
            <a:r>
              <a:rPr lang="en-GB" sz="4800" dirty="0"/>
              <a:t> </a:t>
            </a:r>
            <a:r>
              <a:rPr lang="en-GB" sz="4800" dirty="0" err="1"/>
              <a:t>na</a:t>
            </a:r>
            <a:r>
              <a:rPr lang="en-GB" sz="4800" dirty="0"/>
              <a:t> </a:t>
            </a:r>
            <a:r>
              <a:rPr lang="en-GB" sz="4800" dirty="0" err="1"/>
              <a:t>thebyg</a:t>
            </a:r>
            <a:r>
              <a:rPr lang="en-GB" sz="4800" dirty="0"/>
              <a:t> </a:t>
            </a:r>
            <a:r>
              <a:rPr lang="en-GB" sz="4800" dirty="0" err="1"/>
              <a:t>yn</a:t>
            </a:r>
            <a:r>
              <a:rPr lang="en-GB" sz="4800" dirty="0"/>
              <a:t> </a:t>
            </a:r>
            <a:r>
              <a:rPr lang="en-GB" sz="4800" dirty="0" err="1"/>
              <a:t>adlewyrchu</a:t>
            </a:r>
            <a:r>
              <a:rPr lang="en-GB" sz="4800" dirty="0"/>
              <a:t> </a:t>
            </a:r>
            <a:r>
              <a:rPr lang="en-GB" sz="4800" dirty="0" err="1"/>
              <a:t>amrywiadau</a:t>
            </a:r>
            <a:r>
              <a:rPr lang="en-GB" sz="4800" dirty="0"/>
              <a:t> </a:t>
            </a:r>
            <a:r>
              <a:rPr lang="en-GB" sz="4800" dirty="0" err="1"/>
              <a:t>mewn</a:t>
            </a:r>
            <a:r>
              <a:rPr lang="en-GB" sz="4800" dirty="0"/>
              <a:t> </a:t>
            </a:r>
            <a:r>
              <a:rPr lang="en-GB" sz="4800" dirty="0" err="1"/>
              <a:t>defnydd</a:t>
            </a:r>
            <a:r>
              <a:rPr lang="en-GB" sz="4800" dirty="0"/>
              <a:t> </a:t>
            </a:r>
            <a:r>
              <a:rPr lang="en-GB" sz="4800" dirty="0" err="1"/>
              <a:t>tir</a:t>
            </a:r>
            <a:r>
              <a:rPr lang="en-GB" sz="4800" dirty="0"/>
              <a:t> </a:t>
            </a:r>
            <a:r>
              <a:rPr lang="en-GB" sz="4800" dirty="0" err="1"/>
              <a:t>ar</a:t>
            </a:r>
            <a:r>
              <a:rPr lang="en-GB" sz="4800" dirty="0"/>
              <a:t> </a:t>
            </a:r>
            <a:r>
              <a:rPr lang="en-GB" sz="4800" dirty="0" err="1"/>
              <a:t>yr</a:t>
            </a:r>
            <a:r>
              <a:rPr lang="en-GB" sz="4800" dirty="0"/>
              <a:t> </a:t>
            </a:r>
            <a:r>
              <a:rPr lang="en-GB" sz="4800" dirty="0" err="1"/>
              <a:t>wyneb</a:t>
            </a:r>
            <a:r>
              <a:rPr lang="en-GB" sz="4800" dirty="0"/>
              <a:t>. </a:t>
            </a:r>
            <a:r>
              <a:rPr lang="en-GB" sz="4800" dirty="0" err="1"/>
              <a:t>Cododd</a:t>
            </a:r>
            <a:r>
              <a:rPr lang="en-GB" sz="4800" dirty="0"/>
              <a:t> </a:t>
            </a:r>
            <a:r>
              <a:rPr lang="en-GB" sz="4800" dirty="0" err="1"/>
              <a:t>tymereddau’n</a:t>
            </a:r>
            <a:r>
              <a:rPr lang="en-GB" sz="4800" dirty="0"/>
              <a:t> </a:t>
            </a:r>
            <a:r>
              <a:rPr lang="en-GB" sz="4800" dirty="0" err="1"/>
              <a:t>arwyddocaol</a:t>
            </a:r>
            <a:r>
              <a:rPr lang="en-GB" sz="4800" dirty="0"/>
              <a:t> (</a:t>
            </a:r>
            <a:r>
              <a:rPr lang="en-GB" sz="4800" dirty="0" err="1"/>
              <a:t>tua</a:t>
            </a:r>
            <a:r>
              <a:rPr lang="en-GB" sz="4800" dirty="0"/>
              <a:t> 3°C) </a:t>
            </a:r>
            <a:r>
              <a:rPr lang="en-GB" sz="4800" dirty="0" err="1"/>
              <a:t>rhwng</a:t>
            </a:r>
            <a:r>
              <a:rPr lang="en-GB" sz="4800" dirty="0"/>
              <a:t> Hillingdon ac Ealing. </a:t>
            </a:r>
            <a:r>
              <a:rPr lang="en-GB" sz="4800" dirty="0" err="1"/>
              <a:t>Roedd</a:t>
            </a:r>
            <a:r>
              <a:rPr lang="en-GB" sz="4800" dirty="0"/>
              <a:t> </a:t>
            </a:r>
            <a:r>
              <a:rPr lang="en-GB" sz="4800" dirty="0" err="1"/>
              <a:t>hyn</a:t>
            </a:r>
            <a:r>
              <a:rPr lang="en-GB" sz="4800" dirty="0"/>
              <a:t> </a:t>
            </a:r>
            <a:r>
              <a:rPr lang="en-GB" sz="4800" dirty="0" err="1"/>
              <a:t>mwy</a:t>
            </a:r>
            <a:r>
              <a:rPr lang="en-GB" sz="4800" dirty="0"/>
              <a:t> </a:t>
            </a:r>
            <a:r>
              <a:rPr lang="en-GB" sz="4800" dirty="0" err="1"/>
              <a:t>na</a:t>
            </a:r>
            <a:r>
              <a:rPr lang="en-GB" sz="4800" dirty="0"/>
              <a:t> </a:t>
            </a:r>
            <a:r>
              <a:rPr lang="en-GB" sz="4800" dirty="0" err="1"/>
              <a:t>thebyg</a:t>
            </a:r>
            <a:r>
              <a:rPr lang="en-GB" sz="4800" dirty="0"/>
              <a:t> </a:t>
            </a:r>
            <a:r>
              <a:rPr lang="en-GB" sz="4800" dirty="0" err="1"/>
              <a:t>oherwydd</a:t>
            </a:r>
            <a:r>
              <a:rPr lang="en-GB" sz="4800" dirty="0"/>
              <a:t> y </a:t>
            </a:r>
            <a:r>
              <a:rPr lang="en-GB" sz="4800" dirty="0" err="1"/>
              <a:t>newid</a:t>
            </a:r>
            <a:r>
              <a:rPr lang="en-GB" sz="4800" dirty="0"/>
              <a:t> </a:t>
            </a:r>
            <a:r>
              <a:rPr lang="en-GB" sz="4800" dirty="0" err="1"/>
              <a:t>sydyn</a:t>
            </a:r>
            <a:r>
              <a:rPr lang="en-GB" sz="4800" dirty="0"/>
              <a:t> </a:t>
            </a:r>
            <a:r>
              <a:rPr lang="en-GB" sz="4800" dirty="0" err="1"/>
              <a:t>yn</a:t>
            </a:r>
            <a:r>
              <a:rPr lang="en-GB" sz="4800" dirty="0"/>
              <a:t> y </a:t>
            </a:r>
            <a:r>
              <a:rPr lang="en-GB" sz="4800" dirty="0" err="1"/>
              <a:t>defnydd</a:t>
            </a:r>
            <a:r>
              <a:rPr lang="en-GB" sz="4800" dirty="0"/>
              <a:t> </a:t>
            </a:r>
            <a:r>
              <a:rPr lang="en-GB" sz="4800" dirty="0" err="1"/>
              <a:t>tir</a:t>
            </a:r>
            <a:r>
              <a:rPr lang="en-GB" sz="4800" dirty="0"/>
              <a:t> </a:t>
            </a:r>
            <a:r>
              <a:rPr lang="en-GB" sz="4800" dirty="0" err="1"/>
              <a:t>rhwng</a:t>
            </a:r>
            <a:r>
              <a:rPr lang="en-GB" sz="4800" dirty="0"/>
              <a:t> </a:t>
            </a:r>
            <a:r>
              <a:rPr lang="en-GB" sz="4800" dirty="0" err="1"/>
              <a:t>yr</a:t>
            </a:r>
            <a:r>
              <a:rPr lang="en-GB" sz="4800" dirty="0"/>
              <a:t> </a:t>
            </a:r>
            <a:r>
              <a:rPr lang="en-GB" sz="4800" dirty="0" err="1"/>
              <a:t>ardaloedd</a:t>
            </a:r>
            <a:r>
              <a:rPr lang="en-GB" sz="4800" dirty="0"/>
              <a:t> </a:t>
            </a:r>
            <a:r>
              <a:rPr lang="en-GB" sz="4800" dirty="0" err="1"/>
              <a:t>gwledig</a:t>
            </a:r>
            <a:r>
              <a:rPr lang="en-GB" sz="4800" dirty="0"/>
              <a:t> </a:t>
            </a:r>
            <a:r>
              <a:rPr lang="en-GB" sz="4800" dirty="0" err="1"/>
              <a:t>a’r</a:t>
            </a:r>
            <a:r>
              <a:rPr lang="en-GB" sz="4800" dirty="0"/>
              <a:t> </a:t>
            </a:r>
            <a:r>
              <a:rPr lang="en-GB" sz="4800" dirty="0" err="1"/>
              <a:t>ardaloedd</a:t>
            </a:r>
            <a:r>
              <a:rPr lang="en-GB" sz="4800" dirty="0"/>
              <a:t> </a:t>
            </a:r>
            <a:r>
              <a:rPr lang="en-GB" sz="4800" dirty="0" err="1"/>
              <a:t>trefol</a:t>
            </a:r>
            <a:r>
              <a:rPr lang="en-GB" sz="4800" dirty="0"/>
              <a:t>. 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06745" y="2758271"/>
            <a:ext cx="2679643" cy="1857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200" dirty="0" err="1"/>
              <a:t>Mae’r</a:t>
            </a:r>
            <a:r>
              <a:rPr lang="en-GB" sz="1200" dirty="0"/>
              <a:t> </a:t>
            </a:r>
            <a:r>
              <a:rPr lang="en-GB" sz="1200" dirty="0" err="1"/>
              <a:t>graff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dangos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glir</a:t>
            </a:r>
            <a:r>
              <a:rPr lang="en-GB" sz="1200" dirty="0"/>
              <a:t> </a:t>
            </a:r>
            <a:r>
              <a:rPr lang="en-GB" sz="1200" dirty="0" err="1"/>
              <a:t>presenoldeb</a:t>
            </a:r>
            <a:r>
              <a:rPr lang="en-GB" sz="1200" dirty="0"/>
              <a:t> </a:t>
            </a:r>
            <a:r>
              <a:rPr lang="en-GB" sz="1200" dirty="0" err="1"/>
              <a:t>ynys</a:t>
            </a:r>
            <a:r>
              <a:rPr lang="en-GB" sz="1200" dirty="0"/>
              <a:t> </a:t>
            </a:r>
            <a:r>
              <a:rPr lang="en-GB" sz="1200" dirty="0" err="1"/>
              <a:t>wres</a:t>
            </a:r>
            <a:r>
              <a:rPr lang="en-GB" sz="1200" dirty="0"/>
              <a:t> </a:t>
            </a:r>
            <a:r>
              <a:rPr lang="en-GB" sz="1200" dirty="0" err="1"/>
              <a:t>drefol</a:t>
            </a:r>
            <a:r>
              <a:rPr lang="en-GB" sz="1200" dirty="0"/>
              <a:t> a </a:t>
            </a:r>
            <a:r>
              <a:rPr lang="en-GB" sz="1200" dirty="0" err="1"/>
              <a:t>achosir</a:t>
            </a:r>
            <a:r>
              <a:rPr lang="en-GB" sz="1200" dirty="0"/>
              <a:t> </a:t>
            </a:r>
            <a:r>
              <a:rPr lang="en-GB" sz="1200" dirty="0" err="1"/>
              <a:t>gan</a:t>
            </a:r>
            <a:r>
              <a:rPr lang="en-GB" sz="1200" dirty="0"/>
              <a:t> </a:t>
            </a:r>
            <a:r>
              <a:rPr lang="en-GB" sz="1200" dirty="0" err="1"/>
              <a:t>wres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cael</a:t>
            </a:r>
            <a:r>
              <a:rPr lang="en-GB" sz="1200" dirty="0"/>
              <a:t> </a:t>
            </a:r>
            <a:r>
              <a:rPr lang="en-GB" sz="1200" dirty="0" err="1"/>
              <a:t>ei</a:t>
            </a:r>
            <a:r>
              <a:rPr lang="en-GB" sz="1200" dirty="0"/>
              <a:t> </a:t>
            </a:r>
            <a:r>
              <a:rPr lang="en-GB" sz="1200" dirty="0" err="1"/>
              <a:t>ryddhau</a:t>
            </a:r>
            <a:r>
              <a:rPr lang="en-GB" sz="1200" dirty="0"/>
              <a:t> (</a:t>
            </a:r>
            <a:r>
              <a:rPr lang="en-GB" sz="1200" dirty="0" err="1"/>
              <a:t>cerbydau</a:t>
            </a:r>
            <a:r>
              <a:rPr lang="en-GB" sz="1200" dirty="0"/>
              <a:t>/</a:t>
            </a:r>
            <a:r>
              <a:rPr lang="en-GB" sz="1200" dirty="0" err="1"/>
              <a:t>adeiladau</a:t>
            </a:r>
            <a:r>
              <a:rPr lang="en-GB" sz="1200" dirty="0"/>
              <a:t>) a </a:t>
            </a:r>
            <a:r>
              <a:rPr lang="en-GB" sz="1200" dirty="0" err="1" smtClean="0"/>
              <a:t>hefyd</a:t>
            </a:r>
            <a:r>
              <a:rPr lang="en-GB" sz="1200" dirty="0" smtClean="0"/>
              <a:t> </a:t>
            </a:r>
            <a:r>
              <a:rPr lang="en-GB" sz="1200" dirty="0" err="1"/>
              <a:t>arwynebedd</a:t>
            </a:r>
            <a:r>
              <a:rPr lang="en-GB" sz="1200" dirty="0"/>
              <a:t> </a:t>
            </a:r>
            <a:r>
              <a:rPr lang="en-GB" sz="1200" dirty="0" err="1"/>
              <a:t>tywyll</a:t>
            </a:r>
            <a:r>
              <a:rPr lang="en-GB" sz="1200" dirty="0"/>
              <a:t> y tarmac </a:t>
            </a:r>
            <a:r>
              <a:rPr lang="en-GB" sz="1200" dirty="0" err="1"/>
              <a:t>sy’n</a:t>
            </a:r>
            <a:r>
              <a:rPr lang="en-GB" sz="1200" dirty="0"/>
              <a:t> </a:t>
            </a:r>
            <a:r>
              <a:rPr lang="en-GB" sz="1200" dirty="0" err="1"/>
              <a:t>amsugno</a:t>
            </a:r>
            <a:r>
              <a:rPr lang="en-GB" sz="1200" dirty="0"/>
              <a:t> </a:t>
            </a:r>
            <a:r>
              <a:rPr lang="en-GB" sz="1200" dirty="0" err="1"/>
              <a:t>gwres</a:t>
            </a:r>
            <a:r>
              <a:rPr lang="en-GB" sz="1200" dirty="0"/>
              <a:t> </a:t>
            </a:r>
            <a:r>
              <a:rPr lang="en-GB" sz="1200" dirty="0" err="1" smtClean="0"/>
              <a:t>o’i</a:t>
            </a:r>
            <a:r>
              <a:rPr lang="en-GB" sz="1200" dirty="0" smtClean="0"/>
              <a:t> </a:t>
            </a:r>
            <a:r>
              <a:rPr lang="en-GB" sz="1200" dirty="0" err="1"/>
              <a:t>gymharu</a:t>
            </a:r>
            <a:r>
              <a:rPr lang="en-GB" sz="1200" dirty="0"/>
              <a:t> </a:t>
            </a:r>
            <a:r>
              <a:rPr lang="en-GB" sz="1200" dirty="0" err="1"/>
              <a:t>a’r</a:t>
            </a:r>
            <a:r>
              <a:rPr lang="en-GB" sz="1200" dirty="0"/>
              <a:t> </a:t>
            </a:r>
            <a:r>
              <a:rPr lang="en-GB" sz="1200" dirty="0" err="1"/>
              <a:t>ardaloedd</a:t>
            </a:r>
            <a:r>
              <a:rPr lang="en-GB" sz="1200" dirty="0"/>
              <a:t> </a:t>
            </a:r>
            <a:r>
              <a:rPr lang="en-GB" sz="1200" dirty="0" err="1"/>
              <a:t>gwledig</a:t>
            </a:r>
            <a:r>
              <a:rPr lang="en-GB" sz="1200" dirty="0"/>
              <a:t> </a:t>
            </a:r>
            <a:r>
              <a:rPr lang="en-GB" sz="1200" dirty="0" err="1"/>
              <a:t>wedi</a:t>
            </a:r>
            <a:r>
              <a:rPr lang="en-GB" sz="1200" dirty="0"/>
              <a:t> </a:t>
            </a:r>
            <a:r>
              <a:rPr lang="en-GB" sz="1200" dirty="0" err="1" smtClean="0"/>
              <a:t>eu</a:t>
            </a:r>
            <a:r>
              <a:rPr lang="en-GB" sz="1200" dirty="0" smtClean="0"/>
              <a:t> </a:t>
            </a:r>
            <a:r>
              <a:rPr lang="en-GB" sz="1200" dirty="0" err="1" smtClean="0"/>
              <a:t>gorchuddio</a:t>
            </a:r>
            <a:r>
              <a:rPr lang="en-GB" sz="1200" dirty="0" smtClean="0"/>
              <a:t> </a:t>
            </a:r>
            <a:r>
              <a:rPr lang="en-GB" sz="1200" dirty="0"/>
              <a:t>â </a:t>
            </a:r>
            <a:r>
              <a:rPr lang="en-GB" sz="1200" dirty="0" err="1"/>
              <a:t>thyfiant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</a:t>
            </a:r>
            <a:r>
              <a:rPr lang="en-GB" sz="1200" dirty="0" err="1"/>
              <a:t>gyrion</a:t>
            </a:r>
            <a:r>
              <a:rPr lang="en-GB" sz="1200" dirty="0"/>
              <a:t> </a:t>
            </a:r>
            <a:r>
              <a:rPr lang="en-GB" sz="1200" dirty="0" err="1"/>
              <a:t>yr</a:t>
            </a:r>
            <a:r>
              <a:rPr lang="en-GB" sz="1200" dirty="0"/>
              <a:t> </a:t>
            </a:r>
            <a:r>
              <a:rPr lang="en-GB" sz="1200" dirty="0" err="1"/>
              <a:t>ardal</a:t>
            </a:r>
            <a:r>
              <a:rPr lang="en-GB" sz="1200" dirty="0"/>
              <a:t> </a:t>
            </a:r>
            <a:r>
              <a:rPr lang="en-GB" sz="1200" dirty="0" err="1"/>
              <a:t>drefol</a:t>
            </a:r>
            <a:r>
              <a:rPr lang="en-GB" sz="1200" dirty="0" smtClean="0"/>
              <a:t>.</a:t>
            </a:r>
            <a:endParaRPr lang="en-GB" dirty="0" smtClean="0"/>
          </a:p>
          <a:p>
            <a:pPr marL="0" indent="0">
              <a:buFont typeface="Wingdings 3" charset="2"/>
              <a:buNone/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87805"/>
            <a:ext cx="5338394" cy="345638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2699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75" y="188640"/>
            <a:ext cx="5958233" cy="1152128"/>
          </a:xfrm>
        </p:spPr>
        <p:txBody>
          <a:bodyPr>
            <a:normAutofit fontScale="90000"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5: </a:t>
            </a:r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89" y="1340769"/>
            <a:ext cx="8229600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Y cam </a:t>
            </a:r>
            <a:r>
              <a:rPr lang="en-GB" sz="2600" dirty="0" err="1"/>
              <a:t>nesaf</a:t>
            </a:r>
            <a:r>
              <a:rPr lang="en-GB" sz="2600" dirty="0"/>
              <a:t> </a:t>
            </a:r>
            <a:r>
              <a:rPr lang="en-GB" sz="2600" dirty="0" err="1"/>
              <a:t>ydy</a:t>
            </a:r>
            <a:r>
              <a:rPr lang="en-GB" sz="2600" dirty="0"/>
              <a:t> </a:t>
            </a:r>
            <a:r>
              <a:rPr lang="en-GB" sz="2600" dirty="0" err="1"/>
              <a:t>dwyn</a:t>
            </a:r>
            <a:r>
              <a:rPr lang="en-GB" sz="2600" dirty="0"/>
              <a:t> </a:t>
            </a:r>
            <a:r>
              <a:rPr lang="en-GB" sz="2600" dirty="0" err="1"/>
              <a:t>ynghyd</a:t>
            </a:r>
            <a:r>
              <a:rPr lang="en-GB" sz="2600" dirty="0"/>
              <a:t> </a:t>
            </a:r>
            <a:r>
              <a:rPr lang="en-GB" sz="2600" dirty="0" err="1"/>
              <a:t>eich</a:t>
            </a:r>
            <a:r>
              <a:rPr lang="en-GB" sz="2600" dirty="0"/>
              <a:t> </a:t>
            </a:r>
            <a:r>
              <a:rPr lang="en-GB" sz="2600" dirty="0" err="1"/>
              <a:t>canfyddiadau</a:t>
            </a:r>
            <a:r>
              <a:rPr lang="en-GB" sz="2600" dirty="0"/>
              <a:t> </a:t>
            </a:r>
            <a:r>
              <a:rPr lang="en-GB" sz="2600" dirty="0" err="1"/>
              <a:t>i</a:t>
            </a:r>
            <a:r>
              <a:rPr lang="en-GB" sz="2600" dirty="0"/>
              <a:t> </a:t>
            </a:r>
            <a:r>
              <a:rPr lang="en-GB" sz="2600" dirty="0" err="1"/>
              <a:t>gyrraedd</a:t>
            </a:r>
            <a:r>
              <a:rPr lang="en-GB" sz="2600" dirty="0"/>
              <a:t> </a:t>
            </a:r>
            <a:r>
              <a:rPr lang="en-GB" sz="2600" dirty="0" err="1"/>
              <a:t>casgliadau</a:t>
            </a:r>
            <a:r>
              <a:rPr lang="en-GB" sz="2600" dirty="0"/>
              <a:t> </a:t>
            </a:r>
            <a:r>
              <a:rPr lang="en-GB" sz="2600" dirty="0" err="1"/>
              <a:t>sy’n</a:t>
            </a:r>
            <a:r>
              <a:rPr lang="en-GB" sz="2600" dirty="0"/>
              <a:t> </a:t>
            </a:r>
            <a:r>
              <a:rPr lang="en-GB" sz="2600" dirty="0" err="1"/>
              <a:t>seiliedig</a:t>
            </a:r>
            <a:r>
              <a:rPr lang="en-GB" sz="2600" dirty="0"/>
              <a:t> </a:t>
            </a:r>
            <a:r>
              <a:rPr lang="en-GB" sz="2600" dirty="0" err="1"/>
              <a:t>ar</a:t>
            </a:r>
            <a:r>
              <a:rPr lang="en-GB" sz="2600" dirty="0"/>
              <a:t> </a:t>
            </a:r>
            <a:r>
              <a:rPr lang="en-GB" sz="2600" dirty="0" err="1"/>
              <a:t>beth</a:t>
            </a:r>
            <a:r>
              <a:rPr lang="en-GB" sz="2600" dirty="0"/>
              <a:t> </a:t>
            </a:r>
            <a:r>
              <a:rPr lang="en-GB" sz="2600" dirty="0" err="1"/>
              <a:t>oedd</a:t>
            </a:r>
            <a:r>
              <a:rPr lang="en-GB" sz="2600" dirty="0"/>
              <a:t> nod </a:t>
            </a:r>
            <a:r>
              <a:rPr lang="en-GB" sz="2600" dirty="0" err="1"/>
              <a:t>wreiddiol</a:t>
            </a:r>
            <a:r>
              <a:rPr lang="en-GB" sz="2600" dirty="0"/>
              <a:t> </a:t>
            </a:r>
            <a:r>
              <a:rPr lang="en-GB" sz="2600" dirty="0" err="1"/>
              <a:t>eich</a:t>
            </a:r>
            <a:r>
              <a:rPr lang="en-GB" sz="2600" dirty="0"/>
              <a:t> </a:t>
            </a:r>
            <a:r>
              <a:rPr lang="en-GB" sz="2600" dirty="0" err="1"/>
              <a:t>gwaith</a:t>
            </a:r>
            <a:r>
              <a:rPr lang="en-GB" sz="2600" dirty="0"/>
              <a:t> </a:t>
            </a:r>
            <a:r>
              <a:rPr lang="en-GB" sz="2600" dirty="0" err="1"/>
              <a:t>maes</a:t>
            </a:r>
            <a:r>
              <a:rPr lang="en-GB" sz="2600" dirty="0"/>
              <a:t>. </a:t>
            </a:r>
            <a:r>
              <a:rPr lang="en-GB" sz="2600" dirty="0" err="1"/>
              <a:t>Dyma</a:t>
            </a:r>
            <a:r>
              <a:rPr lang="en-GB" sz="2600" dirty="0"/>
              <a:t> </a:t>
            </a:r>
            <a:r>
              <a:rPr lang="en-GB" sz="2600" dirty="0" err="1"/>
              <a:t>enghraifft</a:t>
            </a:r>
            <a:r>
              <a:rPr lang="en-GB" sz="2600" dirty="0"/>
              <a:t>: </a:t>
            </a:r>
          </a:p>
        </p:txBody>
      </p:sp>
      <p:pic>
        <p:nvPicPr>
          <p:cNvPr id="1026" name="Picture 2" descr="C:\Users\Simon\Pictures\Wales 2016\IMG_75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544" y="2780928"/>
            <a:ext cx="4860032" cy="32400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881" y="2708920"/>
            <a:ext cx="30039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‘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Fel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casgliad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dangosodd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fy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nghanlyniadau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wahaniaethau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clir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mewn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microhinsawdd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draws y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dyffryn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Roedd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gostyngiad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graddol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mewn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tymheredd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gyda’r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amodau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oeraf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waelod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y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dyffryn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Roedd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hyn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ganlyniad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i’r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aer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oer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dwys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suddo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ran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isaf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y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tirlun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Mae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hyn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hefyd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egluro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pam bod y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gwyntoedd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tueddu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lifo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lawr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ochrau’r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dyffryn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ddechrau’r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dydd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Roedd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rhai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anomaleddau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mewn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tymheredd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chyfeiriad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gwynt,Roedd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hyn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mwy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thebyg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wedi’i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achosi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gan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goed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 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adeiladau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amharu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lif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yr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aer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.’</a:t>
            </a:r>
          </a:p>
          <a:p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6400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Tabl</a:t>
            </a:r>
            <a:r>
              <a:rPr lang="en-GB" sz="4000" dirty="0"/>
              <a:t> A: </a:t>
            </a:r>
            <a:r>
              <a:rPr lang="en-GB" sz="4000" dirty="0" err="1"/>
              <a:t>methodolegau</a:t>
            </a:r>
            <a:r>
              <a:rPr lang="en-GB" sz="4000" dirty="0"/>
              <a:t> </a:t>
            </a:r>
            <a:r>
              <a:rPr lang="en-GB" sz="4000" dirty="0" err="1"/>
              <a:t>gwaith</a:t>
            </a:r>
            <a:r>
              <a:rPr lang="en-GB" sz="4000" dirty="0"/>
              <a:t> </a:t>
            </a:r>
            <a:r>
              <a:rPr lang="en-GB" sz="4000" dirty="0" err="1"/>
              <a:t>maes</a:t>
            </a:r>
            <a:endParaRPr lang="en-GB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767483"/>
              </p:ext>
            </p:extLst>
          </p:nvPr>
        </p:nvGraphicFramePr>
        <p:xfrm>
          <a:off x="755576" y="1930400"/>
          <a:ext cx="7632848" cy="4525963"/>
        </p:xfrm>
        <a:graphic>
          <a:graphicData uri="http://schemas.openxmlformats.org/drawingml/2006/table">
            <a:tbl>
              <a:tblPr firstRow="1" firstCol="1" bandRow="1"/>
              <a:tblGrid>
                <a:gridCol w="1368152"/>
                <a:gridCol w="1440160"/>
                <a:gridCol w="1728192"/>
                <a:gridCol w="1512168"/>
                <a:gridCol w="1584176"/>
              </a:tblGrid>
              <a:tr h="1086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Lleoliad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gwaith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maes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Defnyddio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trawsluniau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arwedd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dros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amser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cynradd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ffynonellau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eilaidd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Arolygon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ansoddol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canfyddiad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daearyddol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phatrymau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symud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39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Tywydd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microhinsawdd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microhinsawdd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fyny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llethr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drwy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goetir-tir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agored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drefol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dyffryn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Ystyried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tywydd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data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gasglwyd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dros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sawl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diwrnod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data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gasglwyd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gyfer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un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cyfnod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blwyddyn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flaenorol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tywydd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wrth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ddiwasgedd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basio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siartiau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synoptig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ganfyddiad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pobl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hinsawdd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ddigwyddiad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dywydd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eithafol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llifogydd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ton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wres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eira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trwm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wyntoedd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dyffryn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drefol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(a all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ganlyniad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wahaniaethau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tymheredd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tywydd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wrth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ddiwasgedd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basio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siartiau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synoptig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3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915" y="332656"/>
            <a:ext cx="6590373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5: </a:t>
            </a:r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15" y="1844824"/>
            <a:ext cx="6347714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 err="1"/>
              <a:t>Nid</a:t>
            </a:r>
            <a:r>
              <a:rPr lang="en-GB" sz="2400" dirty="0"/>
              <a:t> </a:t>
            </a:r>
            <a:r>
              <a:rPr lang="en-GB" sz="2400" dirty="0" err="1"/>
              <a:t>yw</a:t>
            </a:r>
            <a:r>
              <a:rPr lang="en-GB" sz="2400" dirty="0"/>
              <a:t> </a:t>
            </a:r>
            <a:r>
              <a:rPr lang="en-GB" sz="2400" dirty="0" err="1"/>
              <a:t>tueddiadau</a:t>
            </a:r>
            <a:r>
              <a:rPr lang="en-GB" sz="2400" dirty="0"/>
              <a:t> a </a:t>
            </a:r>
            <a:r>
              <a:rPr lang="en-GB" sz="2400" dirty="0" err="1"/>
              <a:t>modelau</a:t>
            </a:r>
            <a:r>
              <a:rPr lang="en-GB" sz="2400" dirty="0"/>
              <a:t> </a:t>
            </a:r>
            <a:r>
              <a:rPr lang="en-GB" sz="2400" dirty="0" err="1"/>
              <a:t>disgwyliedig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cael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hadlewyrchu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y </a:t>
            </a:r>
            <a:r>
              <a:rPr lang="en-GB" sz="2400" dirty="0" err="1"/>
              <a:t>byd</a:t>
            </a:r>
            <a:r>
              <a:rPr lang="en-GB" sz="2400" dirty="0"/>
              <a:t> go </a:t>
            </a:r>
            <a:r>
              <a:rPr lang="en-GB" sz="2400" dirty="0" err="1"/>
              <a:t>iawn</a:t>
            </a:r>
            <a:r>
              <a:rPr lang="en-GB" sz="2400" dirty="0"/>
              <a:t>, </a:t>
            </a:r>
            <a:r>
              <a:rPr lang="en-GB" sz="2400" dirty="0" err="1"/>
              <a:t>er</a:t>
            </a:r>
            <a:r>
              <a:rPr lang="en-GB" sz="2400" dirty="0"/>
              <a:t> </a:t>
            </a:r>
            <a:r>
              <a:rPr lang="en-GB" sz="2400" dirty="0" err="1"/>
              <a:t>enghraifft</a:t>
            </a:r>
            <a:r>
              <a:rPr lang="en-GB" sz="2400" dirty="0"/>
              <a:t>: </a:t>
            </a:r>
          </a:p>
          <a:p>
            <a:r>
              <a:rPr lang="en-GB" sz="1900" dirty="0"/>
              <a:t>Gall y </a:t>
            </a:r>
            <a:r>
              <a:rPr lang="en-GB" sz="1900" dirty="0" err="1"/>
              <a:t>tywydd</a:t>
            </a:r>
            <a:r>
              <a:rPr lang="en-GB" sz="1900" dirty="0"/>
              <a:t> </a:t>
            </a:r>
            <a:r>
              <a:rPr lang="en-GB" sz="1900" dirty="0" err="1"/>
              <a:t>gael</a:t>
            </a:r>
            <a:r>
              <a:rPr lang="en-GB" sz="1900" dirty="0"/>
              <a:t> </a:t>
            </a:r>
            <a:r>
              <a:rPr lang="en-GB" sz="1900" dirty="0" err="1"/>
              <a:t>effaith</a:t>
            </a:r>
            <a:r>
              <a:rPr lang="en-GB" sz="1900" dirty="0"/>
              <a:t> </a:t>
            </a:r>
            <a:r>
              <a:rPr lang="en-GB" sz="1900" dirty="0" err="1"/>
              <a:t>fawr</a:t>
            </a:r>
            <a:r>
              <a:rPr lang="en-GB" sz="1900" dirty="0"/>
              <a:t> </a:t>
            </a:r>
            <a:r>
              <a:rPr lang="en-GB" sz="1900" dirty="0" err="1"/>
              <a:t>ar</a:t>
            </a:r>
            <a:r>
              <a:rPr lang="en-GB" sz="1900" dirty="0"/>
              <a:t> </a:t>
            </a:r>
            <a:r>
              <a:rPr lang="en-GB" sz="1900" dirty="0" err="1"/>
              <a:t>ficrohinsoddau</a:t>
            </a:r>
            <a:r>
              <a:rPr lang="en-GB" sz="1900" dirty="0"/>
              <a:t>. </a:t>
            </a:r>
            <a:r>
              <a:rPr lang="en-GB" sz="1900" dirty="0" err="1"/>
              <a:t>Er</a:t>
            </a:r>
            <a:r>
              <a:rPr lang="en-GB" sz="1900" dirty="0"/>
              <a:t> </a:t>
            </a:r>
            <a:r>
              <a:rPr lang="en-GB" sz="1900" dirty="0" err="1"/>
              <a:t>enghraifft</a:t>
            </a:r>
            <a:r>
              <a:rPr lang="en-GB" sz="1900" dirty="0"/>
              <a:t>, gall </a:t>
            </a:r>
            <a:r>
              <a:rPr lang="en-GB" sz="1900" dirty="0" err="1"/>
              <a:t>gwyntoedd</a:t>
            </a:r>
            <a:r>
              <a:rPr lang="en-GB" sz="1900" dirty="0"/>
              <a:t> </a:t>
            </a:r>
            <a:r>
              <a:rPr lang="en-GB" sz="1900" dirty="0" err="1"/>
              <a:t>gymysgu’r</a:t>
            </a:r>
            <a:r>
              <a:rPr lang="en-GB" sz="1900" dirty="0"/>
              <a:t> </a:t>
            </a:r>
            <a:r>
              <a:rPr lang="en-GB" sz="1900" dirty="0" err="1"/>
              <a:t>aer</a:t>
            </a:r>
            <a:r>
              <a:rPr lang="en-GB" sz="1900" dirty="0"/>
              <a:t> </a:t>
            </a:r>
            <a:r>
              <a:rPr lang="en-GB" sz="1900" dirty="0" err="1"/>
              <a:t>gan</a:t>
            </a:r>
            <a:r>
              <a:rPr lang="en-GB" sz="1900" dirty="0"/>
              <a:t> </a:t>
            </a:r>
            <a:r>
              <a:rPr lang="en-GB" sz="1900" dirty="0" err="1"/>
              <a:t>ddileu’r</a:t>
            </a:r>
            <a:r>
              <a:rPr lang="en-GB" sz="1900" dirty="0"/>
              <a:t> </a:t>
            </a:r>
            <a:r>
              <a:rPr lang="en-GB" sz="1900" dirty="0" err="1"/>
              <a:t>amrywiadau</a:t>
            </a:r>
            <a:r>
              <a:rPr lang="en-GB" sz="1900" dirty="0"/>
              <a:t> </a:t>
            </a:r>
            <a:r>
              <a:rPr lang="en-GB" sz="1900" dirty="0" err="1"/>
              <a:t>bychain</a:t>
            </a:r>
            <a:r>
              <a:rPr lang="en-GB" sz="1900" dirty="0"/>
              <a:t> </a:t>
            </a:r>
            <a:r>
              <a:rPr lang="en-GB" sz="1900" dirty="0" err="1"/>
              <a:t>mewn</a:t>
            </a:r>
            <a:r>
              <a:rPr lang="en-GB" sz="1900" dirty="0"/>
              <a:t> </a:t>
            </a:r>
            <a:r>
              <a:rPr lang="en-GB" sz="1900" dirty="0" err="1"/>
              <a:t>tymheredd</a:t>
            </a:r>
            <a:r>
              <a:rPr lang="en-GB" sz="1900" dirty="0"/>
              <a:t>.</a:t>
            </a:r>
          </a:p>
          <a:p>
            <a:r>
              <a:rPr lang="en-GB" sz="1900" dirty="0"/>
              <a:t>Gall </a:t>
            </a:r>
            <a:r>
              <a:rPr lang="en-GB" sz="1900" dirty="0" err="1"/>
              <a:t>amser</a:t>
            </a:r>
            <a:r>
              <a:rPr lang="en-GB" sz="1900" dirty="0"/>
              <a:t> y </a:t>
            </a:r>
            <a:r>
              <a:rPr lang="en-GB" sz="1900" dirty="0" err="1"/>
              <a:t>dydd</a:t>
            </a:r>
            <a:r>
              <a:rPr lang="en-GB" sz="1900" dirty="0"/>
              <a:t> </a:t>
            </a:r>
            <a:r>
              <a:rPr lang="en-GB" sz="1900" dirty="0" err="1"/>
              <a:t>effeithio</a:t>
            </a:r>
            <a:r>
              <a:rPr lang="en-GB" sz="1900" dirty="0"/>
              <a:t> </a:t>
            </a:r>
            <a:r>
              <a:rPr lang="en-GB" sz="1900" dirty="0" err="1"/>
              <a:t>ar</a:t>
            </a:r>
            <a:r>
              <a:rPr lang="en-GB" sz="1900" dirty="0"/>
              <a:t> </a:t>
            </a:r>
            <a:r>
              <a:rPr lang="en-GB" sz="1900" dirty="0" err="1"/>
              <a:t>ganlyniadau</a:t>
            </a:r>
            <a:r>
              <a:rPr lang="en-GB" sz="1900" dirty="0"/>
              <a:t>. </a:t>
            </a:r>
            <a:r>
              <a:rPr lang="en-GB" sz="1900" dirty="0" err="1"/>
              <a:t>Er</a:t>
            </a:r>
            <a:r>
              <a:rPr lang="en-GB" sz="1900" dirty="0"/>
              <a:t> </a:t>
            </a:r>
            <a:r>
              <a:rPr lang="en-GB" sz="1900" dirty="0" err="1"/>
              <a:t>enghraifft</a:t>
            </a:r>
            <a:r>
              <a:rPr lang="en-GB" sz="1900" dirty="0"/>
              <a:t>, </a:t>
            </a:r>
            <a:r>
              <a:rPr lang="en-GB" sz="1900" dirty="0" err="1"/>
              <a:t>mae</a:t>
            </a:r>
            <a:r>
              <a:rPr lang="en-GB" sz="1900" dirty="0"/>
              <a:t> </a:t>
            </a:r>
            <a:r>
              <a:rPr lang="en-GB" sz="1900" dirty="0" err="1"/>
              <a:t>aer</a:t>
            </a:r>
            <a:r>
              <a:rPr lang="en-GB" sz="1900" dirty="0"/>
              <a:t> </a:t>
            </a:r>
            <a:r>
              <a:rPr lang="en-GB" sz="1900" dirty="0" err="1"/>
              <a:t>oer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gallu</a:t>
            </a:r>
            <a:r>
              <a:rPr lang="en-GB" sz="1900" dirty="0"/>
              <a:t> </a:t>
            </a:r>
            <a:r>
              <a:rPr lang="en-GB" sz="1900" dirty="0" err="1"/>
              <a:t>suddo</a:t>
            </a:r>
            <a:r>
              <a:rPr lang="en-GB" sz="1900" dirty="0"/>
              <a:t> </a:t>
            </a:r>
            <a:r>
              <a:rPr lang="en-GB" sz="1900" dirty="0" err="1"/>
              <a:t>i</a:t>
            </a:r>
            <a:r>
              <a:rPr lang="en-GB" sz="1900" dirty="0"/>
              <a:t> </a:t>
            </a:r>
            <a:r>
              <a:rPr lang="en-GB" sz="1900" dirty="0" err="1"/>
              <a:t>waelod</a:t>
            </a:r>
            <a:r>
              <a:rPr lang="en-GB" sz="1900" dirty="0"/>
              <a:t> y </a:t>
            </a:r>
            <a:r>
              <a:rPr lang="en-GB" sz="1900" dirty="0" err="1"/>
              <a:t>dyffryn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y bore </a:t>
            </a:r>
            <a:r>
              <a:rPr lang="en-GB" sz="1900" dirty="0" err="1"/>
              <a:t>cynnar</a:t>
            </a:r>
            <a:r>
              <a:rPr lang="en-GB" sz="1900" dirty="0"/>
              <a:t> </a:t>
            </a:r>
            <a:r>
              <a:rPr lang="en-GB" sz="1900" dirty="0" err="1"/>
              <a:t>ond</a:t>
            </a:r>
            <a:r>
              <a:rPr lang="en-GB" sz="1900" dirty="0"/>
              <a:t> </a:t>
            </a:r>
            <a:r>
              <a:rPr lang="en-GB" sz="1900" dirty="0" err="1"/>
              <a:t>dechrau</a:t>
            </a:r>
            <a:r>
              <a:rPr lang="en-GB" sz="1900" dirty="0"/>
              <a:t> </a:t>
            </a:r>
            <a:r>
              <a:rPr lang="en-GB" sz="1900" dirty="0" err="1"/>
              <a:t>codi</a:t>
            </a:r>
            <a:r>
              <a:rPr lang="en-GB" sz="1900" dirty="0"/>
              <a:t> </a:t>
            </a:r>
            <a:r>
              <a:rPr lang="en-GB" sz="1900" dirty="0" err="1"/>
              <a:t>wrth</a:t>
            </a:r>
            <a:r>
              <a:rPr lang="en-GB" sz="1900" dirty="0"/>
              <a:t> </a:t>
            </a:r>
            <a:r>
              <a:rPr lang="en-GB" sz="1900" dirty="0" err="1"/>
              <a:t>i’r</a:t>
            </a:r>
            <a:r>
              <a:rPr lang="en-GB" sz="1900" dirty="0"/>
              <a:t> </a:t>
            </a:r>
            <a:r>
              <a:rPr lang="en-GB" sz="1900" dirty="0" err="1"/>
              <a:t>ddaear</a:t>
            </a:r>
            <a:r>
              <a:rPr lang="en-GB" sz="1900" dirty="0"/>
              <a:t> </a:t>
            </a:r>
            <a:r>
              <a:rPr lang="en-GB" sz="1900" dirty="0" err="1"/>
              <a:t>gynhesu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ystod</a:t>
            </a:r>
            <a:r>
              <a:rPr lang="en-GB" sz="1900" dirty="0"/>
              <a:t> y </a:t>
            </a:r>
            <a:r>
              <a:rPr lang="en-GB" sz="1900" dirty="0" err="1"/>
              <a:t>dydd</a:t>
            </a:r>
            <a:r>
              <a:rPr lang="en-GB" sz="1900" dirty="0"/>
              <a:t>. </a:t>
            </a:r>
          </a:p>
          <a:p>
            <a:r>
              <a:rPr lang="en-GB" sz="1900" dirty="0"/>
              <a:t>Gall offer </a:t>
            </a:r>
            <a:r>
              <a:rPr lang="en-GB" sz="1900" dirty="0" err="1"/>
              <a:t>diffygiol</a:t>
            </a:r>
            <a:r>
              <a:rPr lang="en-GB" sz="1900" dirty="0"/>
              <a:t> </a:t>
            </a:r>
            <a:r>
              <a:rPr lang="en-GB" sz="1900" dirty="0" err="1"/>
              <a:t>neu</a:t>
            </a:r>
            <a:r>
              <a:rPr lang="en-GB" sz="1900" dirty="0"/>
              <a:t> gam </a:t>
            </a:r>
            <a:r>
              <a:rPr lang="en-GB" sz="1900" dirty="0" err="1"/>
              <a:t>fesur</a:t>
            </a:r>
            <a:r>
              <a:rPr lang="en-GB" sz="1900" dirty="0"/>
              <a:t> </a:t>
            </a:r>
            <a:r>
              <a:rPr lang="en-GB" sz="1900" dirty="0" err="1"/>
              <a:t>fod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arwyddocaol</a:t>
            </a:r>
            <a:r>
              <a:rPr lang="en-GB" sz="1900" dirty="0"/>
              <a:t> o </a:t>
            </a:r>
            <a:r>
              <a:rPr lang="en-GB" sz="1900" dirty="0" err="1"/>
              <a:t>ystyried</a:t>
            </a:r>
            <a:r>
              <a:rPr lang="en-GB" sz="1900" dirty="0"/>
              <a:t> </a:t>
            </a:r>
            <a:r>
              <a:rPr lang="en-GB" sz="1900" dirty="0" err="1"/>
              <a:t>yr</a:t>
            </a:r>
            <a:r>
              <a:rPr lang="en-GB" sz="1900" dirty="0"/>
              <a:t> </a:t>
            </a:r>
            <a:r>
              <a:rPr lang="en-GB" sz="1900" dirty="0" err="1"/>
              <a:t>amrywiadau</a:t>
            </a:r>
            <a:r>
              <a:rPr lang="en-GB" sz="1900" dirty="0"/>
              <a:t> </a:t>
            </a:r>
            <a:r>
              <a:rPr lang="en-GB" sz="1900" dirty="0" err="1"/>
              <a:t>bychain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y data </a:t>
            </a:r>
            <a:r>
              <a:rPr lang="en-GB" sz="1900" dirty="0" err="1"/>
              <a:t>sy’n</a:t>
            </a:r>
            <a:r>
              <a:rPr lang="en-GB" sz="1900" dirty="0"/>
              <a:t> </a:t>
            </a:r>
            <a:r>
              <a:rPr lang="en-GB" sz="1900" dirty="0" err="1"/>
              <a:t>cael</a:t>
            </a:r>
            <a:r>
              <a:rPr lang="en-GB" sz="1900" dirty="0"/>
              <a:t> </a:t>
            </a:r>
            <a:r>
              <a:rPr lang="en-GB" sz="1900" dirty="0" err="1"/>
              <a:t>ei</a:t>
            </a:r>
            <a:r>
              <a:rPr lang="en-GB" sz="1900" dirty="0"/>
              <a:t> </a:t>
            </a:r>
            <a:r>
              <a:rPr lang="en-GB" sz="1900" dirty="0" err="1"/>
              <a:t>gasglu</a:t>
            </a:r>
            <a:r>
              <a:rPr lang="en-GB" sz="1900" dirty="0" smtClean="0"/>
              <a:t>.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238748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1100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5: </a:t>
            </a:r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endParaRPr lang="en-GB" sz="4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11560" y="1844184"/>
            <a:ext cx="8394174" cy="4177105"/>
            <a:chOff x="0" y="-715"/>
            <a:chExt cx="9378950" cy="4667149"/>
          </a:xfrm>
        </p:grpSpPr>
        <p:pic>
          <p:nvPicPr>
            <p:cNvPr id="16" name="Picture 15" descr="C:\Users\Simon\Pictures\Wales 2016\IMG_759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5" y="19050"/>
              <a:ext cx="2717800" cy="40767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19050" y="9525"/>
              <a:ext cx="2476500" cy="11151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Bydd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amrywiadau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 math o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goed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mewn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coetir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effeithio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 </a:t>
              </a:r>
              <a:r>
                <a:rPr lang="en-GB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canlyniadau</a:t>
              </a: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0" y="2876549"/>
              <a:ext cx="2495550" cy="15485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Gallai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ffactorau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dynol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fel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clirio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coetir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effeithio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canlyniadau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ganlyniad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i’r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cynnydd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lleol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mewn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golau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haul</a:t>
              </a: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6778625" y="-715"/>
              <a:ext cx="2600325" cy="16902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Bydd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amodau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tywydd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GB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fel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gorchudd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cwmwl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lang="en-GB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gwyntoedd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cryfion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effeithio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fesuriadau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gallan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nhw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roi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canlyniadau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annisgwyl</a:t>
              </a: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6705600" y="3028949"/>
              <a:ext cx="2546809" cy="16374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Bydd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yr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adeg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o’r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flwyddyn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effeithio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dyfiant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canopi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effaith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cysgodi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gall </a:t>
              </a:r>
              <a:r>
                <a:rPr lang="en-GB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hyn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roi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canlyniadau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annisgwyl</a:t>
              </a: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124075" y="390525"/>
              <a:ext cx="1038225" cy="476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5905500" y="571500"/>
              <a:ext cx="857250" cy="1047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400300" y="2952750"/>
              <a:ext cx="742950" cy="3143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5924550" y="2495550"/>
              <a:ext cx="800100" cy="5619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0175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6: </a:t>
            </a:r>
            <a:r>
              <a:rPr lang="en-GB" sz="4000" dirty="0" err="1"/>
              <a:t>Gwerthuso’r</a:t>
            </a:r>
            <a:r>
              <a:rPr lang="en-GB" sz="4000" dirty="0"/>
              <a:t> broses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Adnabod</a:t>
            </a:r>
            <a:r>
              <a:rPr lang="en-GB" dirty="0"/>
              <a:t> </a:t>
            </a:r>
            <a:r>
              <a:rPr lang="en-GB" dirty="0" err="1"/>
              <a:t>cyfyngiadau’r</a:t>
            </a:r>
            <a:r>
              <a:rPr lang="en-GB" dirty="0"/>
              <a:t> </a:t>
            </a:r>
            <a:r>
              <a:rPr lang="en-GB" dirty="0" err="1"/>
              <a:t>dystiolaeth</a:t>
            </a:r>
            <a:r>
              <a:rPr lang="en-GB" dirty="0"/>
              <a:t> </a:t>
            </a:r>
            <a:r>
              <a:rPr lang="en-GB" dirty="0" err="1"/>
              <a:t>ddaearyddol</a:t>
            </a:r>
            <a:r>
              <a:rPr lang="en-GB" dirty="0"/>
              <a:t> – </a:t>
            </a:r>
            <a:r>
              <a:rPr lang="en-GB" dirty="0" err="1"/>
              <a:t>cywirdeb</a:t>
            </a:r>
            <a:r>
              <a:rPr lang="en-GB" dirty="0"/>
              <a:t>, </a:t>
            </a:r>
            <a:r>
              <a:rPr lang="en-GB" dirty="0" err="1"/>
              <a:t>dibynadwyedd</a:t>
            </a:r>
            <a:r>
              <a:rPr lang="en-GB" dirty="0"/>
              <a:t> a </a:t>
            </a:r>
            <a:r>
              <a:rPr lang="en-GB" dirty="0" err="1"/>
              <a:t>thuedd</a:t>
            </a:r>
            <a:r>
              <a:rPr lang="en-GB" dirty="0"/>
              <a:t>. </a:t>
            </a:r>
          </a:p>
          <a:p>
            <a:r>
              <a:rPr lang="en-GB" dirty="0" err="1"/>
              <a:t>Ystyried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feirniadol</a:t>
            </a:r>
            <a:r>
              <a:rPr lang="en-GB" dirty="0"/>
              <a:t> </a:t>
            </a:r>
            <a:r>
              <a:rPr lang="en-GB" dirty="0" err="1"/>
              <a:t>gryfderau</a:t>
            </a:r>
            <a:r>
              <a:rPr lang="en-GB" dirty="0"/>
              <a:t> a </a:t>
            </a:r>
            <a:r>
              <a:rPr lang="en-GB" dirty="0" err="1"/>
              <a:t>chyfyngiadau’r</a:t>
            </a:r>
            <a:r>
              <a:rPr lang="en-GB" dirty="0"/>
              <a:t> data </a:t>
            </a:r>
            <a:r>
              <a:rPr lang="en-GB" dirty="0" err="1"/>
              <a:t>cynradd</a:t>
            </a:r>
            <a:r>
              <a:rPr lang="en-GB" dirty="0"/>
              <a:t> ac </a:t>
            </a:r>
            <a:r>
              <a:rPr lang="en-GB" dirty="0" err="1"/>
              <a:t>eilaidd</a:t>
            </a:r>
            <a:r>
              <a:rPr lang="en-GB" dirty="0"/>
              <a:t> a </a:t>
            </a:r>
            <a:r>
              <a:rPr lang="en-GB" dirty="0" err="1"/>
              <a:t>gasglwyd</a:t>
            </a:r>
            <a:r>
              <a:rPr lang="en-GB" dirty="0"/>
              <a:t>, y </a:t>
            </a:r>
            <a:r>
              <a:rPr lang="en-GB" dirty="0" err="1"/>
              <a:t>dulliau</a:t>
            </a:r>
            <a:r>
              <a:rPr lang="en-GB" dirty="0"/>
              <a:t> a </a:t>
            </a:r>
            <a:r>
              <a:rPr lang="en-GB" dirty="0" err="1"/>
              <a:t>ddefnyddiwyd</a:t>
            </a:r>
            <a:r>
              <a:rPr lang="en-GB" dirty="0"/>
              <a:t>, y </a:t>
            </a:r>
            <a:r>
              <a:rPr lang="en-GB" dirty="0" err="1"/>
              <a:t>casgliadau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wybodaeth</a:t>
            </a:r>
            <a:r>
              <a:rPr lang="en-GB" dirty="0"/>
              <a:t> a </a:t>
            </a:r>
            <a:r>
              <a:rPr lang="en-GB" dirty="0" err="1"/>
              <a:t>ddysgwyd</a:t>
            </a:r>
            <a:r>
              <a:rPr lang="en-GB" dirty="0"/>
              <a:t>. </a:t>
            </a:r>
          </a:p>
          <a:p>
            <a:r>
              <a:rPr lang="en-GB" dirty="0" err="1"/>
              <a:t>Ystyried</a:t>
            </a:r>
            <a:r>
              <a:rPr lang="en-GB" dirty="0"/>
              <a:t> bod </a:t>
            </a:r>
            <a:r>
              <a:rPr lang="en-GB" dirty="0" err="1"/>
              <a:t>rhanddeiliaid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dylanwadu’n</a:t>
            </a:r>
            <a:r>
              <a:rPr lang="en-GB" dirty="0"/>
              <a:t> </a:t>
            </a:r>
            <a:r>
              <a:rPr lang="en-GB" dirty="0" err="1"/>
              <a:t>anffafriol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gyflwyno</a:t>
            </a:r>
            <a:r>
              <a:rPr lang="en-GB" dirty="0"/>
              <a:t> </a:t>
            </a:r>
            <a:r>
              <a:rPr lang="en-GB" dirty="0" err="1"/>
              <a:t>tuedd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9681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6: </a:t>
            </a:r>
            <a:r>
              <a:rPr lang="en-GB" sz="4000" dirty="0" err="1"/>
              <a:t>Gwerthuso’r</a:t>
            </a:r>
            <a:r>
              <a:rPr lang="en-GB" sz="4000" dirty="0"/>
              <a:t> broses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wahanol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ddiwrnod</a:t>
            </a:r>
            <a:r>
              <a:rPr lang="en-GB" dirty="0"/>
              <a:t> </a:t>
            </a:r>
            <a:r>
              <a:rPr lang="en-GB" dirty="0" err="1"/>
              <a:t>arall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adeg</a:t>
            </a:r>
            <a:r>
              <a:rPr lang="en-GB" dirty="0"/>
              <a:t> </a:t>
            </a:r>
            <a:r>
              <a:rPr lang="en-GB" dirty="0" err="1"/>
              <a:t>wahanol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flwyddyn</a:t>
            </a:r>
            <a:r>
              <a:rPr lang="en-GB" dirty="0"/>
              <a:t>? 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sampl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o faint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o </a:t>
            </a:r>
            <a:r>
              <a:rPr lang="en-GB" dirty="0" err="1"/>
              <a:t>safleoedd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gwella</a:t>
            </a:r>
            <a:r>
              <a:rPr lang="en-GB" dirty="0"/>
              <a:t> </a:t>
            </a:r>
            <a:r>
              <a:rPr lang="en-GB" dirty="0" err="1"/>
              <a:t>dibynadwyedd</a:t>
            </a:r>
            <a:r>
              <a:rPr lang="en-GB" dirty="0"/>
              <a:t>? </a:t>
            </a:r>
          </a:p>
          <a:p>
            <a:r>
              <a:rPr lang="en-GB" dirty="0" err="1"/>
              <a:t>Gydag</a:t>
            </a:r>
            <a:r>
              <a:rPr lang="en-GB" dirty="0"/>
              <a:t> </a:t>
            </a:r>
            <a:r>
              <a:rPr lang="en-GB" dirty="0" err="1"/>
              <a:t>ymarfer</a:t>
            </a:r>
            <a:r>
              <a:rPr lang="en-GB" dirty="0"/>
              <a:t>, a </a:t>
            </a:r>
            <a:r>
              <a:rPr lang="en-GB" dirty="0" err="1"/>
              <a:t>allai</a:t>
            </a:r>
            <a:r>
              <a:rPr lang="en-GB" dirty="0"/>
              <a:t> </a:t>
            </a:r>
            <a:r>
              <a:rPr lang="en-GB" dirty="0" err="1"/>
              <a:t>technegau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</a:t>
            </a:r>
            <a:r>
              <a:rPr lang="en-GB" dirty="0" err="1"/>
              <a:t>manwl</a:t>
            </a:r>
            <a:r>
              <a:rPr lang="en-GB" dirty="0"/>
              <a:t> </a:t>
            </a:r>
            <a:r>
              <a:rPr lang="en-GB" dirty="0" err="1"/>
              <a:t>gywir</a:t>
            </a:r>
            <a:r>
              <a:rPr lang="en-GB" dirty="0"/>
              <a:t>? </a:t>
            </a:r>
          </a:p>
          <a:p>
            <a:r>
              <a:rPr lang="en-GB" dirty="0"/>
              <a:t>A </a:t>
            </a:r>
            <a:r>
              <a:rPr lang="en-GB" dirty="0" err="1"/>
              <a:t>oedd</a:t>
            </a:r>
            <a:r>
              <a:rPr lang="en-GB" dirty="0"/>
              <a:t> y </a:t>
            </a:r>
            <a:r>
              <a:rPr lang="en-GB" dirty="0" err="1"/>
              <a:t>strategaeth</a:t>
            </a:r>
            <a:r>
              <a:rPr lang="en-GB" dirty="0"/>
              <a:t> </a:t>
            </a:r>
            <a:r>
              <a:rPr lang="en-GB" dirty="0" err="1"/>
              <a:t>samplu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briodol</a:t>
            </a:r>
            <a:r>
              <a:rPr lang="en-GB" dirty="0"/>
              <a:t>? </a:t>
            </a:r>
          </a:p>
          <a:p>
            <a:r>
              <a:rPr lang="en-GB" dirty="0"/>
              <a:t>A </a:t>
            </a:r>
            <a:r>
              <a:rPr lang="en-GB" dirty="0" err="1"/>
              <a:t>allai</a:t>
            </a:r>
            <a:r>
              <a:rPr lang="en-GB" dirty="0"/>
              <a:t> </a:t>
            </a:r>
            <a:r>
              <a:rPr lang="en-GB" dirty="0" err="1"/>
              <a:t>llunio</a:t>
            </a:r>
            <a:r>
              <a:rPr lang="en-GB" dirty="0"/>
              <a:t> diagram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anghywir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casgliadau</a:t>
            </a:r>
            <a:r>
              <a:rPr lang="en-GB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19436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Tabl</a:t>
            </a:r>
            <a:r>
              <a:rPr lang="en-GB" sz="4000" dirty="0"/>
              <a:t> B: </a:t>
            </a:r>
            <a:r>
              <a:rPr lang="en-GB" sz="4000" dirty="0" err="1"/>
              <a:t>fframweithiau</a:t>
            </a:r>
            <a:r>
              <a:rPr lang="en-GB" sz="4000" dirty="0"/>
              <a:t> </a:t>
            </a:r>
            <a:r>
              <a:rPr lang="en-GB" sz="4000" dirty="0" err="1"/>
              <a:t>cysyniadol</a:t>
            </a:r>
            <a:endParaRPr lang="en-GB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770296"/>
              </p:ext>
            </p:extLst>
          </p:nvPr>
        </p:nvGraphicFramePr>
        <p:xfrm>
          <a:off x="683568" y="1772816"/>
          <a:ext cx="8064896" cy="4437122"/>
        </p:xfrm>
        <a:graphic>
          <a:graphicData uri="http://schemas.openxmlformats.org/drawingml/2006/table">
            <a:tbl>
              <a:tblPr firstRow="1" firstCol="1" bandRow="1"/>
              <a:tblGrid>
                <a:gridCol w="792088"/>
                <a:gridCol w="1152128"/>
                <a:gridCol w="1152128"/>
                <a:gridCol w="1224136"/>
                <a:gridCol w="1368152"/>
                <a:gridCol w="1152128"/>
                <a:gridCol w="1224136"/>
              </a:tblGrid>
              <a:tr h="2174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Thema</a:t>
                      </a: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ddaearyddol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6606" marR="46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Cymhwyso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dealltwriaeth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unigryw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hunaniaeth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6606" marR="46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Cylch</a:t>
                      </a: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dylanwad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Cymhwyso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dealltwriaeth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gylch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dylanwad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dalgylch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sut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mae’n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le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6606" marR="46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Cylchredau</a:t>
                      </a: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lifau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Cymhwyso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dealltwriaeth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symud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perthynas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6606" marR="46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Lliniaru</a:t>
                      </a: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risg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Cymhwyso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dealltwriaeth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ganfyddiad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berygl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risg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strategaethau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rheoli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gweithredu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dyfodol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6606" marR="46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Cynaliadwyedd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Cymhwyso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dealltwriaeth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gymunedau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cynaliadwy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6606" marR="46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Anghydraddoldeb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Cymhwyso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dealltwriaeth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anghydraddoldeb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chysyniadau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cysylltiedig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amddifadedd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gydraddoldeb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mynediad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at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wasanaethau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6606" marR="46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262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Tywydd</a:t>
                      </a: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microhinsawdd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6606" marR="46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amodau</a:t>
                      </a:r>
                      <a:r>
                        <a:rPr lang="en-GB" sz="100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microhinsoddol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rhwng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le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coetir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thir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agored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pentref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chaeau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agored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6606" marR="46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Ystyried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cylch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dylanwad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ynys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wres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6606" marR="46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wyntoedd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catabatig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anabatig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dyffryn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ac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asesu’r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bobl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gweithgareddau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tywydd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sy’n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gysylltiedig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diwasgedd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pasio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6606" marR="46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Ystyried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canfyddiadau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hinsawdd</a:t>
                      </a:r>
                      <a:r>
                        <a:rPr lang="en-GB" sz="10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ymatebion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posibl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Ystyried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peryglon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cysylltiedig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micrhinsoddau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pantiau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rhew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ac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ymatebion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posibl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6606" marR="46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Asesu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dewisiadau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cynaliadwy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leihau’r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effaith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ynys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wres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achosir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ffynonellau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gwres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anthropogenig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6606" marR="46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Ystyried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anhafaleddau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microhinsoddol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gwahanol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rannau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anheddiad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arwedd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ffisegol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dyffryn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cefnen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6606" marR="46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71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Meini</a:t>
            </a:r>
            <a:r>
              <a:rPr lang="en-GB" sz="4000" dirty="0"/>
              <a:t> </a:t>
            </a:r>
            <a:r>
              <a:rPr lang="en-GB" sz="4000" dirty="0" err="1"/>
              <a:t>prawf</a:t>
            </a:r>
            <a:r>
              <a:rPr lang="en-GB" sz="4000" dirty="0"/>
              <a:t> CBAC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259604" cy="3880772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>
                <a:solidFill>
                  <a:schemeClr val="tx1"/>
                </a:solidFill>
              </a:rPr>
              <a:t>Tabl</a:t>
            </a:r>
            <a:r>
              <a:rPr lang="en-GB" sz="2000" b="1" dirty="0">
                <a:solidFill>
                  <a:schemeClr val="tx1"/>
                </a:solidFill>
              </a:rPr>
              <a:t> A: </a:t>
            </a:r>
            <a:r>
              <a:rPr lang="en-GB" sz="2000" b="1" dirty="0" err="1">
                <a:solidFill>
                  <a:schemeClr val="tx1"/>
                </a:solidFill>
              </a:rPr>
              <a:t>Methodoleg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Llifau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Arolygon</a:t>
            </a:r>
            <a:r>
              <a:rPr lang="en-GB" dirty="0"/>
              <a:t> </a:t>
            </a:r>
            <a:r>
              <a:rPr lang="en-GB" dirty="0" err="1"/>
              <a:t>ansoddol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Defnyddio</a:t>
            </a:r>
            <a:r>
              <a:rPr lang="en-GB" dirty="0"/>
              <a:t> </a:t>
            </a:r>
            <a:r>
              <a:rPr lang="en-GB" dirty="0" err="1"/>
              <a:t>trawsluniau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39952" y="2173201"/>
            <a:ext cx="3943156" cy="388077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>
                <a:solidFill>
                  <a:schemeClr val="tx1"/>
                </a:solidFill>
              </a:rPr>
              <a:t>Tabl</a:t>
            </a:r>
            <a:r>
              <a:rPr lang="en-GB" sz="2000" b="1" dirty="0">
                <a:solidFill>
                  <a:schemeClr val="tx1"/>
                </a:solidFill>
              </a:rPr>
              <a:t> B: </a:t>
            </a:r>
            <a:r>
              <a:rPr lang="en-GB" sz="2000" b="1" dirty="0" err="1">
                <a:solidFill>
                  <a:schemeClr val="tx1"/>
                </a:solidFill>
              </a:rPr>
              <a:t>Fframwaith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cysyniadol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Cylchredau</a:t>
            </a:r>
            <a:r>
              <a:rPr lang="en-GB" dirty="0"/>
              <a:t> a </a:t>
            </a:r>
            <a:r>
              <a:rPr lang="en-GB" dirty="0" err="1"/>
              <a:t>llifau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Lle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Cylch</a:t>
            </a:r>
            <a:r>
              <a:rPr lang="en-GB" dirty="0"/>
              <a:t> </a:t>
            </a:r>
            <a:r>
              <a:rPr lang="en-GB" dirty="0" err="1"/>
              <a:t>dylanwad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579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-108520" y="1124744"/>
          <a:ext cx="8208184" cy="534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4" y="44369"/>
            <a:ext cx="838225" cy="838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03648" y="222194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err="1"/>
              <a:t>Chwe</a:t>
            </a:r>
            <a:r>
              <a:rPr lang="en-GB" sz="2400" dirty="0"/>
              <a:t> </a:t>
            </a:r>
            <a:r>
              <a:rPr lang="en-GB" sz="2400" dirty="0" err="1"/>
              <a:t>cham</a:t>
            </a:r>
            <a:r>
              <a:rPr lang="en-GB" sz="2400" dirty="0"/>
              <a:t> y broses </a:t>
            </a:r>
            <a:r>
              <a:rPr lang="en-GB" sz="2400" dirty="0" err="1"/>
              <a:t>ymholi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32227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3852" y="1916832"/>
            <a:ext cx="4840236" cy="4547934"/>
          </a:xfrm>
        </p:spPr>
        <p:txBody>
          <a:bodyPr>
            <a:normAutofit/>
          </a:bodyPr>
          <a:lstStyle/>
          <a:p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ddyffryn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ficrohinsawdd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hun</a:t>
            </a:r>
            <a:r>
              <a:rPr lang="en-GB" dirty="0"/>
              <a:t>?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mae’r</a:t>
            </a:r>
            <a:r>
              <a:rPr lang="en-GB" dirty="0"/>
              <a:t> math o </a:t>
            </a:r>
            <a:r>
              <a:rPr lang="en-GB" dirty="0" err="1"/>
              <a:t>lystyfiant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ficrohinsawdd</a:t>
            </a:r>
            <a:r>
              <a:rPr lang="en-GB" dirty="0"/>
              <a:t>?</a:t>
            </a:r>
          </a:p>
          <a:p>
            <a:r>
              <a:rPr lang="en-GB" dirty="0"/>
              <a:t>A </a:t>
            </a:r>
            <a:r>
              <a:rPr lang="en-GB" dirty="0" err="1"/>
              <a:t>ydy</a:t>
            </a:r>
            <a:r>
              <a:rPr lang="en-GB" dirty="0"/>
              <a:t> </a:t>
            </a:r>
            <a:r>
              <a:rPr lang="en-GB" dirty="0" err="1"/>
              <a:t>microhinsawdd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amrywio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gwahanol</a:t>
            </a:r>
            <a:r>
              <a:rPr lang="en-GB" dirty="0"/>
              <a:t> </a:t>
            </a:r>
            <a:r>
              <a:rPr lang="en-GB" dirty="0" err="1"/>
              <a:t>fathau</a:t>
            </a:r>
            <a:r>
              <a:rPr lang="en-GB" dirty="0"/>
              <a:t> o </a:t>
            </a:r>
            <a:r>
              <a:rPr lang="en-GB" dirty="0" err="1"/>
              <a:t>dywydd</a:t>
            </a:r>
            <a:r>
              <a:rPr lang="en-GB" dirty="0"/>
              <a:t>? </a:t>
            </a:r>
          </a:p>
          <a:p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bentref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ficrohinsawdd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hun</a:t>
            </a:r>
            <a:r>
              <a:rPr lang="en-GB" dirty="0"/>
              <a:t>?</a:t>
            </a:r>
          </a:p>
          <a:p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dref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ynys</a:t>
            </a:r>
            <a:r>
              <a:rPr lang="en-GB" dirty="0"/>
              <a:t> </a:t>
            </a:r>
            <a:r>
              <a:rPr lang="en-GB" dirty="0" err="1"/>
              <a:t>wres</a:t>
            </a:r>
            <a:r>
              <a:rPr lang="en-GB" dirty="0"/>
              <a:t> </a:t>
            </a:r>
            <a:r>
              <a:rPr lang="en-GB" dirty="0" err="1"/>
              <a:t>drefol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hun</a:t>
            </a:r>
            <a:r>
              <a:rPr lang="en-GB" dirty="0"/>
              <a:t>? </a:t>
            </a:r>
          </a:p>
        </p:txBody>
      </p:sp>
      <p:pic>
        <p:nvPicPr>
          <p:cNvPr id="3078" name="Picture 6" descr="C:\Users\Simon\Pictures\Wales 2016\IMG_7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87" y="3885858"/>
            <a:ext cx="3132347" cy="20882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imon\Pictures\Wales 2016\IMG_75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75" y="1432650"/>
            <a:ext cx="3124260" cy="20828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23852" y="465195"/>
            <a:ext cx="656842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 err="1"/>
              <a:t>Ymholiad</a:t>
            </a:r>
            <a:r>
              <a:rPr lang="en-GB" sz="4000" dirty="0"/>
              <a:t> 1: </a:t>
            </a:r>
            <a:r>
              <a:rPr lang="en-GB" sz="4000" dirty="0" err="1"/>
              <a:t>Gofyn</a:t>
            </a:r>
            <a:r>
              <a:rPr lang="en-GB" sz="4000" dirty="0"/>
              <a:t> </a:t>
            </a:r>
            <a:r>
              <a:rPr lang="en-GB" sz="4000" dirty="0" err="1"/>
              <a:t>cwestiynau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84472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2: </a:t>
            </a:r>
            <a:r>
              <a:rPr lang="en-GB" dirty="0" err="1"/>
              <a:t>Casglu</a:t>
            </a:r>
            <a:r>
              <a:rPr lang="en-GB" dirty="0"/>
              <a:t>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Cofiwch</a:t>
            </a:r>
            <a:r>
              <a:rPr lang="en-GB" dirty="0"/>
              <a:t>,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un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ddau</a:t>
            </a:r>
            <a:r>
              <a:rPr lang="en-GB" dirty="0"/>
              <a:t> </a:t>
            </a:r>
            <a:r>
              <a:rPr lang="en-GB" dirty="0" err="1"/>
              <a:t>ymchwiliad</a:t>
            </a:r>
            <a:r>
              <a:rPr lang="en-GB" dirty="0"/>
              <a:t>,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un </a:t>
            </a:r>
            <a:r>
              <a:rPr lang="en-GB" dirty="0" err="1"/>
              <a:t>o’ch</a:t>
            </a:r>
            <a:r>
              <a:rPr lang="en-GB" dirty="0"/>
              <a:t> </a:t>
            </a:r>
            <a:r>
              <a:rPr lang="en-GB" dirty="0" err="1"/>
              <a:t>dulliau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un a </a:t>
            </a:r>
            <a:r>
              <a:rPr lang="en-GB" dirty="0" err="1"/>
              <a:t>ddewisir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CBAC o </a:t>
            </a:r>
            <a:r>
              <a:rPr lang="en-GB" dirty="0" err="1"/>
              <a:t>Dabl</a:t>
            </a:r>
            <a:r>
              <a:rPr lang="en-GB" dirty="0"/>
              <a:t> A.</a:t>
            </a:r>
          </a:p>
          <a:p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ail </a:t>
            </a:r>
            <a:r>
              <a:rPr lang="en-GB" dirty="0" err="1"/>
              <a:t>ymchwiliad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seiliedig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fframwaith</a:t>
            </a:r>
            <a:r>
              <a:rPr lang="en-GB" dirty="0"/>
              <a:t> </a:t>
            </a:r>
            <a:r>
              <a:rPr lang="en-GB" dirty="0" err="1"/>
              <a:t>cysyniadol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ddewis</a:t>
            </a:r>
            <a:r>
              <a:rPr lang="en-GB" dirty="0"/>
              <a:t> (</a:t>
            </a:r>
            <a:r>
              <a:rPr lang="en-GB" dirty="0" err="1"/>
              <a:t>Tabl</a:t>
            </a:r>
            <a:r>
              <a:rPr lang="en-GB" dirty="0"/>
              <a:t> B)</a:t>
            </a:r>
          </a:p>
          <a:p>
            <a:r>
              <a:rPr lang="en-GB" dirty="0" err="1"/>
              <a:t>Gallwch</a:t>
            </a:r>
            <a:r>
              <a:rPr lang="en-GB" dirty="0"/>
              <a:t> </a:t>
            </a:r>
            <a:r>
              <a:rPr lang="en-GB" dirty="0" err="1"/>
              <a:t>ddefnyddio</a:t>
            </a:r>
            <a:r>
              <a:rPr lang="en-GB" dirty="0"/>
              <a:t> </a:t>
            </a:r>
            <a:r>
              <a:rPr lang="en-GB" dirty="0" err="1"/>
              <a:t>dulliau</a:t>
            </a:r>
            <a:r>
              <a:rPr lang="en-GB" dirty="0"/>
              <a:t> </a:t>
            </a:r>
            <a:r>
              <a:rPr lang="en-GB" dirty="0" err="1"/>
              <a:t>ychwanegol</a:t>
            </a:r>
            <a:r>
              <a:rPr lang="en-GB" dirty="0"/>
              <a:t> o </a:t>
            </a:r>
            <a:r>
              <a:rPr lang="en-GB" dirty="0" err="1"/>
              <a:t>gasglu</a:t>
            </a:r>
            <a:r>
              <a:rPr lang="en-GB" dirty="0"/>
              <a:t> data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dewis</a:t>
            </a:r>
            <a:r>
              <a:rPr lang="en-GB" dirty="0"/>
              <a:t> chi.</a:t>
            </a:r>
          </a:p>
          <a:p>
            <a:r>
              <a:rPr lang="en-GB" dirty="0" err="1"/>
              <a:t>Cofiwch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ffordd</a:t>
            </a:r>
            <a:r>
              <a:rPr lang="en-GB" dirty="0"/>
              <a:t> </a:t>
            </a:r>
            <a:r>
              <a:rPr lang="en-GB" dirty="0" err="1"/>
              <a:t>ardderchog</a:t>
            </a:r>
            <a:r>
              <a:rPr lang="en-GB" dirty="0"/>
              <a:t> o </a:t>
            </a:r>
            <a:r>
              <a:rPr lang="en-GB" dirty="0" err="1"/>
              <a:t>ymarfer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sgiliau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5649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47339"/>
              </p:ext>
            </p:extLst>
          </p:nvPr>
        </p:nvGraphicFramePr>
        <p:xfrm>
          <a:off x="683568" y="1600200"/>
          <a:ext cx="7632848" cy="4525963"/>
        </p:xfrm>
        <a:graphic>
          <a:graphicData uri="http://schemas.openxmlformats.org/drawingml/2006/table">
            <a:tbl>
              <a:tblPr firstRow="1" firstCol="1" bandRow="1"/>
              <a:tblGrid>
                <a:gridCol w="1368152"/>
                <a:gridCol w="1512168"/>
                <a:gridCol w="1656184"/>
                <a:gridCol w="1440160"/>
                <a:gridCol w="1656184"/>
              </a:tblGrid>
              <a:tr h="1086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Lleoliad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gwaith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maes</a:t>
                      </a:r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Defnyddio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trawsluniau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arwedd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Arholiad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2020)</a:t>
                      </a: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dros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amser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cynradd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ffynonellau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eilaidd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0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Arolygon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ansoddol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canfyddiad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Arholiad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2019)</a:t>
                      </a: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daearyddol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phatrymau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symud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0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Arholiad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2018)</a:t>
                      </a: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39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Tywydd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microhinsawdd</a:t>
                      </a:r>
                      <a:r>
                        <a:rPr lang="en-US" sz="1000" b="1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000" b="1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microhinsawdd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fyny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llethr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drwy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goetir-tir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agored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drefol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dyffryn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b="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tymheredd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golau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cyflymder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chyfeiriad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gwynt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bwyntiau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hyd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trawslun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Ystyried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tywydd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sy’n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data a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gasglwyd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dros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sawl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diwrnod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â data a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gasglwyd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gyfer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yr un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cyfnod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blwyddyn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flaenorol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agweddau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ficrohinsawdd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dros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gyfnod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amser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GB" sz="1000" b="1" i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newidiadau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tywydd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wrth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ddiwasgedd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basio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siartiau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synoptig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000" b="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agweddau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ficrohinsawdd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gyfnodau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ddiwasgedd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yn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pasio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ganfyddiad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pobl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leol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hinsawdd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ddigwyddiad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dywydd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eithafol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llifogydd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ton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wres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eira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trwm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000" b="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holiaduron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ffotograffau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wyntoedd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dyffryn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fewn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drefol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(a all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ganlyniad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wahaniaethau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tymheredd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US" sz="10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cyfeiriad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gwynt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chyflymder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gwynt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 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newidiadau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tywydd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wrth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ddiwasgedd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basio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siartiau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synoptig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000" b="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agweddau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ficrohinsawdd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gyfnodau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ddiwasgedd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yn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pasio</a:t>
                      </a:r>
                      <a: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6347714" cy="1320800"/>
          </a:xfrm>
        </p:spPr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2: </a:t>
            </a:r>
            <a:r>
              <a:rPr lang="en-GB" dirty="0" err="1"/>
              <a:t>Astudio</a:t>
            </a:r>
            <a:r>
              <a:rPr lang="en-GB" dirty="0"/>
              <a:t> </a:t>
            </a:r>
            <a:r>
              <a:rPr lang="en-GB" dirty="0" err="1"/>
              <a:t>microhinsawdd</a:t>
            </a:r>
            <a:r>
              <a:rPr lang="en-GB" dirty="0"/>
              <a:t> - </a:t>
            </a:r>
            <a:r>
              <a:rPr lang="en-GB" dirty="0" err="1"/>
              <a:t>Methodoleg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245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463421"/>
            <a:ext cx="6347714" cy="1320800"/>
          </a:xfrm>
        </p:spPr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2: Tal-y-</a:t>
            </a:r>
            <a:r>
              <a:rPr lang="en-GB" dirty="0" err="1"/>
              <a:t>Bont</a:t>
            </a:r>
            <a:r>
              <a:rPr lang="en-GB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3945" y="6340678"/>
            <a:ext cx="7236295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Pa </a:t>
            </a:r>
            <a:r>
              <a:rPr lang="en-GB" sz="1600" b="1" dirty="0" err="1">
                <a:solidFill>
                  <a:srgbClr val="FF0000"/>
                </a:solidFill>
              </a:rPr>
              <a:t>fethodolegau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fyddai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modd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i</a:t>
            </a:r>
            <a:r>
              <a:rPr lang="en-GB" sz="1600" b="1" dirty="0">
                <a:solidFill>
                  <a:srgbClr val="FF0000"/>
                </a:solidFill>
              </a:rPr>
              <a:t> chi </a:t>
            </a:r>
            <a:r>
              <a:rPr lang="en-GB" sz="1600" b="1" dirty="0" err="1">
                <a:solidFill>
                  <a:srgbClr val="FF0000"/>
                </a:solidFill>
              </a:rPr>
              <a:t>eu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defnyddio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i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gasglu</a:t>
            </a:r>
            <a:r>
              <a:rPr lang="en-GB" sz="1600" b="1" dirty="0">
                <a:solidFill>
                  <a:srgbClr val="FF0000"/>
                </a:solidFill>
              </a:rPr>
              <a:t> data </a:t>
            </a:r>
            <a:r>
              <a:rPr lang="en-GB" sz="1600" b="1" dirty="0" err="1">
                <a:solidFill>
                  <a:srgbClr val="FF0000"/>
                </a:solidFill>
              </a:rPr>
              <a:t>yma</a:t>
            </a:r>
            <a:r>
              <a:rPr lang="en-GB" sz="16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100" name="Picture 4" descr="C:\Users\Simon\Pictures\Wales 2016\IMG_7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45" y="1320151"/>
            <a:ext cx="7236296" cy="48241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96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</TotalTime>
  <Words>1699</Words>
  <Application>Microsoft Office PowerPoint</Application>
  <PresentationFormat>On-screen Show (4:3)</PresentationFormat>
  <Paragraphs>184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Facet</vt:lpstr>
      <vt:lpstr>Ymholiad Gwaith Maes TGAU</vt:lpstr>
      <vt:lpstr>Tabl A: methodolegau gwaith maes</vt:lpstr>
      <vt:lpstr>Tabl B: fframweithiau cysyniadol</vt:lpstr>
      <vt:lpstr>Meini prawf CBAC</vt:lpstr>
      <vt:lpstr>PowerPoint Presentation</vt:lpstr>
      <vt:lpstr>PowerPoint Presentation</vt:lpstr>
      <vt:lpstr>Ymholiad 2: Casglu data </vt:lpstr>
      <vt:lpstr>Ymholiad 2: Astudio microhinsawdd - Methodoleg</vt:lpstr>
      <vt:lpstr>Ymholiad 2: Tal-y-Bont </vt:lpstr>
      <vt:lpstr>Ymholiad 2: Coetir ger Tal-y-Bont</vt:lpstr>
      <vt:lpstr>Ymholiad 2: Casglu data</vt:lpstr>
      <vt:lpstr>Ymholiad 3: Prosesu a chyflwyno</vt:lpstr>
      <vt:lpstr>Ymholiad 3: Prosesu a chyflwyno</vt:lpstr>
      <vt:lpstr>Ymholiad 3: Prosesu a chyflwyno</vt:lpstr>
      <vt:lpstr>Annotated photo showing aspects of microclimate at Tal-y-Bont</vt:lpstr>
      <vt:lpstr>Ymholiad 4: Dadansoddi a chymhwyso dealltwriaeth ehangach</vt:lpstr>
      <vt:lpstr>Ymholiad 4: Disgrifio data</vt:lpstr>
      <vt:lpstr>Ymholiad 4: Dadansoddi data</vt:lpstr>
      <vt:lpstr>Ymholiad 5: Dod i gasgliadau</vt:lpstr>
      <vt:lpstr>Ymholiad 5: Dod i gasgliadau</vt:lpstr>
      <vt:lpstr>Ymholiad 5: Dod i gasgliadau</vt:lpstr>
      <vt:lpstr>Ymholiad 6: Gwerthuso’r broses</vt:lpstr>
      <vt:lpstr>Ymholiad 6: Gwerthuso’r broses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Fieldwork Enquiry</dc:title>
  <dc:creator>Simon</dc:creator>
  <cp:lastModifiedBy>Random Guy A</cp:lastModifiedBy>
  <cp:revision>136</cp:revision>
  <dcterms:created xsi:type="dcterms:W3CDTF">2016-11-05T09:38:39Z</dcterms:created>
  <dcterms:modified xsi:type="dcterms:W3CDTF">2017-05-27T14:48:08Z</dcterms:modified>
</cp:coreProperties>
</file>