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sldIdLst>
    <p:sldId id="256" r:id="rId2"/>
    <p:sldId id="281" r:id="rId3"/>
    <p:sldId id="282" r:id="rId4"/>
    <p:sldId id="283" r:id="rId5"/>
    <p:sldId id="303" r:id="rId6"/>
    <p:sldId id="259" r:id="rId7"/>
    <p:sldId id="262" r:id="rId8"/>
    <p:sldId id="300" r:id="rId9"/>
    <p:sldId id="265" r:id="rId10"/>
    <p:sldId id="289" r:id="rId11"/>
    <p:sldId id="267" r:id="rId12"/>
    <p:sldId id="266" r:id="rId13"/>
    <p:sldId id="293" r:id="rId14"/>
    <p:sldId id="301" r:id="rId15"/>
    <p:sldId id="291" r:id="rId16"/>
    <p:sldId id="270" r:id="rId17"/>
    <p:sldId id="271" r:id="rId18"/>
    <p:sldId id="272" r:id="rId19"/>
    <p:sldId id="273" r:id="rId20"/>
    <p:sldId id="274"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78" autoAdjust="0"/>
  </p:normalViewPr>
  <p:slideViewPr>
    <p:cSldViewPr>
      <p:cViewPr varScale="1">
        <p:scale>
          <a:sx n="104" d="100"/>
          <a:sy n="104" d="100"/>
        </p:scale>
        <p:origin x="-18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BCF0C-E0CE-4816-9EFD-79BF1A45C7C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4EFE850-00CB-4D84-A0AC-CCE87A94DC71}">
      <dgm:prSet phldrT="[Text]" custT="1"/>
      <dgm:spPr/>
      <dgm:t>
        <a:bodyPr/>
        <a:lstStyle/>
        <a:p>
          <a:r>
            <a:rPr lang="en-GB" sz="2000" dirty="0" smtClean="0"/>
            <a:t>Ask </a:t>
          </a:r>
          <a:r>
            <a:rPr lang="en-GB" sz="2000" dirty="0"/>
            <a:t>questions</a:t>
          </a:r>
        </a:p>
      </dgm:t>
    </dgm:pt>
    <dgm:pt modelId="{D0864015-ABDD-480F-9870-D6713D99352E}" type="parTrans" cxnId="{FBD0284E-28C4-458A-84D8-5E36E39E7F6A}">
      <dgm:prSet/>
      <dgm:spPr/>
      <dgm:t>
        <a:bodyPr/>
        <a:lstStyle/>
        <a:p>
          <a:endParaRPr lang="en-GB"/>
        </a:p>
      </dgm:t>
    </dgm:pt>
    <dgm:pt modelId="{1D94B371-F566-463A-85CC-87B987507294}" type="sibTrans" cxnId="{FBD0284E-28C4-458A-84D8-5E36E39E7F6A}">
      <dgm:prSet/>
      <dgm:spPr/>
      <dgm:t>
        <a:bodyPr/>
        <a:lstStyle/>
        <a:p>
          <a:endParaRPr lang="en-GB"/>
        </a:p>
      </dgm:t>
    </dgm:pt>
    <dgm:pt modelId="{460A4A4C-917B-45BA-BC0D-2E5B9AC41DE6}">
      <dgm:prSet phldrT="[Text]" custT="1"/>
      <dgm:spPr/>
      <dgm:t>
        <a:bodyPr/>
        <a:lstStyle/>
        <a:p>
          <a:r>
            <a:rPr lang="en-GB" sz="2000" dirty="0" smtClean="0"/>
            <a:t>Collect </a:t>
          </a:r>
          <a:r>
            <a:rPr lang="en-GB" sz="2000" dirty="0"/>
            <a:t>data</a:t>
          </a:r>
        </a:p>
      </dgm:t>
    </dgm:pt>
    <dgm:pt modelId="{B4AC8CE1-572A-43C1-9D48-6FB2E99930AC}" type="parTrans" cxnId="{1BA3471A-F77A-4E01-A8C3-42DECEC58BC6}">
      <dgm:prSet/>
      <dgm:spPr/>
      <dgm:t>
        <a:bodyPr/>
        <a:lstStyle/>
        <a:p>
          <a:endParaRPr lang="en-GB"/>
        </a:p>
      </dgm:t>
    </dgm:pt>
    <dgm:pt modelId="{9D8196F3-6EE0-4DC0-A3AB-12DE916551EF}" type="sibTrans" cxnId="{1BA3471A-F77A-4E01-A8C3-42DECEC58BC6}">
      <dgm:prSet/>
      <dgm:spPr/>
      <dgm:t>
        <a:bodyPr/>
        <a:lstStyle/>
        <a:p>
          <a:endParaRPr lang="en-GB"/>
        </a:p>
      </dgm:t>
    </dgm:pt>
    <dgm:pt modelId="{755D5700-48D1-43C5-9927-F33E86F1EDF5}">
      <dgm:prSet phldrT="[Text]" custT="1"/>
      <dgm:spPr/>
      <dgm:t>
        <a:bodyPr/>
        <a:lstStyle/>
        <a:p>
          <a:r>
            <a:rPr lang="en-GB" sz="2000" dirty="0" smtClean="0"/>
            <a:t>Process </a:t>
          </a:r>
          <a:r>
            <a:rPr lang="en-GB" sz="2000" dirty="0"/>
            <a:t>&amp; present data</a:t>
          </a:r>
        </a:p>
      </dgm:t>
    </dgm:pt>
    <dgm:pt modelId="{7FFE2BC6-14A9-457C-931C-E2FFFF23E557}" type="parTrans" cxnId="{9DE34D6A-9274-41AF-AE25-4383812437F4}">
      <dgm:prSet/>
      <dgm:spPr/>
      <dgm:t>
        <a:bodyPr/>
        <a:lstStyle/>
        <a:p>
          <a:endParaRPr lang="en-GB"/>
        </a:p>
      </dgm:t>
    </dgm:pt>
    <dgm:pt modelId="{F4D4B2B5-1334-417D-94E6-C752E23A0274}" type="sibTrans" cxnId="{9DE34D6A-9274-41AF-AE25-4383812437F4}">
      <dgm:prSet/>
      <dgm:spPr/>
      <dgm:t>
        <a:bodyPr/>
        <a:lstStyle/>
        <a:p>
          <a:endParaRPr lang="en-GB"/>
        </a:p>
      </dgm:t>
    </dgm:pt>
    <dgm:pt modelId="{1322D501-8E41-44E9-AD53-A20EDBAB530B}">
      <dgm:prSet phldrT="[Text]" custT="1"/>
      <dgm:spPr/>
      <dgm:t>
        <a:bodyPr/>
        <a:lstStyle/>
        <a:p>
          <a:r>
            <a:rPr lang="en-GB" sz="2000" dirty="0" smtClean="0"/>
            <a:t>Draw </a:t>
          </a:r>
          <a:r>
            <a:rPr lang="en-GB" sz="2000" dirty="0"/>
            <a:t>conclusions</a:t>
          </a:r>
        </a:p>
      </dgm:t>
    </dgm:pt>
    <dgm:pt modelId="{0BE56B96-CB8B-486E-872B-AC3423288795}" type="parTrans" cxnId="{97AE37E7-D3D7-48FB-8297-14C06659E863}">
      <dgm:prSet/>
      <dgm:spPr/>
      <dgm:t>
        <a:bodyPr/>
        <a:lstStyle/>
        <a:p>
          <a:endParaRPr lang="en-GB"/>
        </a:p>
      </dgm:t>
    </dgm:pt>
    <dgm:pt modelId="{AFF2F518-19A6-4445-910F-56C46B23D236}" type="sibTrans" cxnId="{97AE37E7-D3D7-48FB-8297-14C06659E863}">
      <dgm:prSet/>
      <dgm:spPr/>
      <dgm:t>
        <a:bodyPr/>
        <a:lstStyle/>
        <a:p>
          <a:endParaRPr lang="en-GB"/>
        </a:p>
      </dgm:t>
    </dgm:pt>
    <dgm:pt modelId="{8CBE956E-5609-4715-8D33-BE0AE2B4A413}">
      <dgm:prSet custT="1"/>
      <dgm:spPr/>
      <dgm:t>
        <a:bodyPr/>
        <a:lstStyle/>
        <a:p>
          <a:r>
            <a:rPr lang="en-GB" sz="2000" dirty="0" smtClean="0"/>
            <a:t>Evaluate the process</a:t>
          </a:r>
          <a:endParaRPr lang="en-GB" sz="2000" dirty="0"/>
        </a:p>
      </dgm:t>
    </dgm:pt>
    <dgm:pt modelId="{9A1F5F27-7D14-43D6-B256-F52F185F93AD}" type="parTrans" cxnId="{2667F573-7ACD-40B8-ADFA-30791B0F5B32}">
      <dgm:prSet/>
      <dgm:spPr/>
      <dgm:t>
        <a:bodyPr/>
        <a:lstStyle/>
        <a:p>
          <a:endParaRPr lang="en-GB"/>
        </a:p>
      </dgm:t>
    </dgm:pt>
    <dgm:pt modelId="{A956D613-26B2-4359-B815-F042744D8AD2}" type="sibTrans" cxnId="{2667F573-7ACD-40B8-ADFA-30791B0F5B32}">
      <dgm:prSet/>
      <dgm:spPr/>
      <dgm:t>
        <a:bodyPr/>
        <a:lstStyle/>
        <a:p>
          <a:endParaRPr lang="en-GB"/>
        </a:p>
      </dgm:t>
    </dgm:pt>
    <dgm:pt modelId="{814CFDFC-262A-4243-8C23-3031943BBFB6}">
      <dgm:prSet custT="1"/>
      <dgm:spPr/>
      <dgm:t>
        <a:bodyPr/>
        <a:lstStyle/>
        <a:p>
          <a:r>
            <a:rPr lang="en-GB" sz="1800" dirty="0" smtClean="0">
              <a:solidFill>
                <a:schemeClr val="bg1"/>
              </a:solidFill>
            </a:rPr>
            <a:t>Analysis and application of wider understanding</a:t>
          </a:r>
          <a:endParaRPr lang="en-GB" sz="1800" dirty="0">
            <a:solidFill>
              <a:schemeClr val="bg1"/>
            </a:solidFill>
          </a:endParaRPr>
        </a:p>
      </dgm:t>
    </dgm:pt>
    <dgm:pt modelId="{3759CDDB-48CE-4734-BBCB-110D087B0B1F}" type="parTrans" cxnId="{C2B7F006-3628-4B42-8D69-998F6C1CAF76}">
      <dgm:prSet/>
      <dgm:spPr/>
      <dgm:t>
        <a:bodyPr/>
        <a:lstStyle/>
        <a:p>
          <a:endParaRPr lang="en-GB"/>
        </a:p>
      </dgm:t>
    </dgm:pt>
    <dgm:pt modelId="{9BBE018E-989B-4345-BBC9-24AF1336B27E}" type="sibTrans" cxnId="{C2B7F006-3628-4B42-8D69-998F6C1CAF76}">
      <dgm:prSet/>
      <dgm:spPr/>
      <dgm:t>
        <a:bodyPr/>
        <a:lstStyle/>
        <a:p>
          <a:endParaRPr lang="en-GB"/>
        </a:p>
      </dgm:t>
    </dgm:pt>
    <dgm:pt modelId="{771394E3-122C-4E8D-9BDF-DC77E087BBB6}" type="pres">
      <dgm:prSet presAssocID="{10CBCF0C-E0CE-4816-9EFD-79BF1A45C7CA}" presName="cycle" presStyleCnt="0">
        <dgm:presLayoutVars>
          <dgm:dir/>
          <dgm:resizeHandles val="exact"/>
        </dgm:presLayoutVars>
      </dgm:prSet>
      <dgm:spPr/>
      <dgm:t>
        <a:bodyPr/>
        <a:lstStyle/>
        <a:p>
          <a:endParaRPr lang="en-GB"/>
        </a:p>
      </dgm:t>
    </dgm:pt>
    <dgm:pt modelId="{17FFEEEE-1C89-40B9-8FF2-D476697323C9}" type="pres">
      <dgm:prSet presAssocID="{94EFE850-00CB-4D84-A0AC-CCE87A94DC71}" presName="node" presStyleLbl="node1" presStyleIdx="0" presStyleCnt="6" custScaleX="122218">
        <dgm:presLayoutVars>
          <dgm:bulletEnabled val="1"/>
        </dgm:presLayoutVars>
      </dgm:prSet>
      <dgm:spPr/>
      <dgm:t>
        <a:bodyPr/>
        <a:lstStyle/>
        <a:p>
          <a:endParaRPr lang="en-GB"/>
        </a:p>
      </dgm:t>
    </dgm:pt>
    <dgm:pt modelId="{AD14550E-2F74-44DC-98FE-190D8000F1F7}" type="pres">
      <dgm:prSet presAssocID="{94EFE850-00CB-4D84-A0AC-CCE87A94DC71}" presName="spNode" presStyleCnt="0"/>
      <dgm:spPr/>
    </dgm:pt>
    <dgm:pt modelId="{729AC451-7135-4E5E-A8E5-61F584175292}" type="pres">
      <dgm:prSet presAssocID="{1D94B371-F566-463A-85CC-87B987507294}" presName="sibTrans" presStyleLbl="sibTrans1D1" presStyleIdx="0" presStyleCnt="6"/>
      <dgm:spPr/>
      <dgm:t>
        <a:bodyPr/>
        <a:lstStyle/>
        <a:p>
          <a:endParaRPr lang="en-GB"/>
        </a:p>
      </dgm:t>
    </dgm:pt>
    <dgm:pt modelId="{D11F0DF4-73CE-4A71-A405-93981F51BA62}" type="pres">
      <dgm:prSet presAssocID="{460A4A4C-917B-45BA-BC0D-2E5B9AC41DE6}" presName="node" presStyleLbl="node1" presStyleIdx="1" presStyleCnt="6">
        <dgm:presLayoutVars>
          <dgm:bulletEnabled val="1"/>
        </dgm:presLayoutVars>
      </dgm:prSet>
      <dgm:spPr/>
      <dgm:t>
        <a:bodyPr/>
        <a:lstStyle/>
        <a:p>
          <a:endParaRPr lang="en-GB"/>
        </a:p>
      </dgm:t>
    </dgm:pt>
    <dgm:pt modelId="{8FAB066A-2465-4D90-A971-63C6A0BA8D39}" type="pres">
      <dgm:prSet presAssocID="{460A4A4C-917B-45BA-BC0D-2E5B9AC41DE6}" presName="spNode" presStyleCnt="0"/>
      <dgm:spPr/>
    </dgm:pt>
    <dgm:pt modelId="{C40B7444-EF56-4499-863A-1E94CDE436F0}" type="pres">
      <dgm:prSet presAssocID="{9D8196F3-6EE0-4DC0-A3AB-12DE916551EF}" presName="sibTrans" presStyleLbl="sibTrans1D1" presStyleIdx="1" presStyleCnt="6"/>
      <dgm:spPr/>
      <dgm:t>
        <a:bodyPr/>
        <a:lstStyle/>
        <a:p>
          <a:endParaRPr lang="en-GB"/>
        </a:p>
      </dgm:t>
    </dgm:pt>
    <dgm:pt modelId="{22F9E0D4-4AE6-439E-B532-2FF4F06CE918}" type="pres">
      <dgm:prSet presAssocID="{755D5700-48D1-43C5-9927-F33E86F1EDF5}" presName="node" presStyleLbl="node1" presStyleIdx="2" presStyleCnt="6" custScaleX="144630" custRadScaleRad="100143" custRadScaleInc="-62305">
        <dgm:presLayoutVars>
          <dgm:bulletEnabled val="1"/>
        </dgm:presLayoutVars>
      </dgm:prSet>
      <dgm:spPr/>
      <dgm:t>
        <a:bodyPr/>
        <a:lstStyle/>
        <a:p>
          <a:endParaRPr lang="en-GB"/>
        </a:p>
      </dgm:t>
    </dgm:pt>
    <dgm:pt modelId="{14DFB8C0-DC9A-496F-BE99-6A3C04F8AC57}" type="pres">
      <dgm:prSet presAssocID="{755D5700-48D1-43C5-9927-F33E86F1EDF5}" presName="spNode" presStyleCnt="0"/>
      <dgm:spPr/>
    </dgm:pt>
    <dgm:pt modelId="{C617B9DE-F283-4306-9A94-93AB7F71241E}" type="pres">
      <dgm:prSet presAssocID="{F4D4B2B5-1334-417D-94E6-C752E23A0274}" presName="sibTrans" presStyleLbl="sibTrans1D1" presStyleIdx="2" presStyleCnt="6"/>
      <dgm:spPr/>
      <dgm:t>
        <a:bodyPr/>
        <a:lstStyle/>
        <a:p>
          <a:endParaRPr lang="en-GB"/>
        </a:p>
      </dgm:t>
    </dgm:pt>
    <dgm:pt modelId="{F1B59174-BB7F-4280-8370-C92BCE8FC49B}" type="pres">
      <dgm:prSet presAssocID="{814CFDFC-262A-4243-8C23-3031943BBFB6}" presName="node" presStyleLbl="node1" presStyleIdx="3" presStyleCnt="6" custScaleX="163837" custScaleY="118731" custRadScaleRad="98641" custRadScaleInc="-117">
        <dgm:presLayoutVars>
          <dgm:bulletEnabled val="1"/>
        </dgm:presLayoutVars>
      </dgm:prSet>
      <dgm:spPr/>
      <dgm:t>
        <a:bodyPr/>
        <a:lstStyle/>
        <a:p>
          <a:endParaRPr lang="en-GB"/>
        </a:p>
      </dgm:t>
    </dgm:pt>
    <dgm:pt modelId="{58DE00D5-1325-4AD9-8C57-B40729155FE6}" type="pres">
      <dgm:prSet presAssocID="{814CFDFC-262A-4243-8C23-3031943BBFB6}" presName="spNode" presStyleCnt="0"/>
      <dgm:spPr/>
    </dgm:pt>
    <dgm:pt modelId="{7C67BFB3-92CC-4943-8E4E-3E26A69B70C3}" type="pres">
      <dgm:prSet presAssocID="{9BBE018E-989B-4345-BBC9-24AF1336B27E}" presName="sibTrans" presStyleLbl="sibTrans1D1" presStyleIdx="3" presStyleCnt="6"/>
      <dgm:spPr/>
      <dgm:t>
        <a:bodyPr/>
        <a:lstStyle/>
        <a:p>
          <a:endParaRPr lang="en-GB"/>
        </a:p>
      </dgm:t>
    </dgm:pt>
    <dgm:pt modelId="{52C1999B-37CC-4D8D-8F42-3B1FFA631B08}" type="pres">
      <dgm:prSet presAssocID="{1322D501-8E41-44E9-AD53-A20EDBAB530B}" presName="node" presStyleLbl="node1" presStyleIdx="4" presStyleCnt="6" custScaleX="151864" custRadScaleRad="100811" custRadScaleInc="50604">
        <dgm:presLayoutVars>
          <dgm:bulletEnabled val="1"/>
        </dgm:presLayoutVars>
      </dgm:prSet>
      <dgm:spPr/>
      <dgm:t>
        <a:bodyPr/>
        <a:lstStyle/>
        <a:p>
          <a:endParaRPr lang="en-GB"/>
        </a:p>
      </dgm:t>
    </dgm:pt>
    <dgm:pt modelId="{0A5051B8-F477-45E6-BF0C-49CF8F56881B}" type="pres">
      <dgm:prSet presAssocID="{1322D501-8E41-44E9-AD53-A20EDBAB530B}" presName="spNode" presStyleCnt="0"/>
      <dgm:spPr/>
    </dgm:pt>
    <dgm:pt modelId="{9A7FBC27-79E0-4963-8A55-9FEEAFC98D40}" type="pres">
      <dgm:prSet presAssocID="{AFF2F518-19A6-4445-910F-56C46B23D236}" presName="sibTrans" presStyleLbl="sibTrans1D1" presStyleIdx="4" presStyleCnt="6"/>
      <dgm:spPr/>
      <dgm:t>
        <a:bodyPr/>
        <a:lstStyle/>
        <a:p>
          <a:endParaRPr lang="en-GB"/>
        </a:p>
      </dgm:t>
    </dgm:pt>
    <dgm:pt modelId="{63B43598-80A3-4230-9059-7FF6ABAAA655}" type="pres">
      <dgm:prSet presAssocID="{8CBE956E-5609-4715-8D33-BE0AE2B4A413}" presName="node" presStyleLbl="node1" presStyleIdx="5" presStyleCnt="6" custScaleX="150042">
        <dgm:presLayoutVars>
          <dgm:bulletEnabled val="1"/>
        </dgm:presLayoutVars>
      </dgm:prSet>
      <dgm:spPr/>
      <dgm:t>
        <a:bodyPr/>
        <a:lstStyle/>
        <a:p>
          <a:endParaRPr lang="en-GB"/>
        </a:p>
      </dgm:t>
    </dgm:pt>
    <dgm:pt modelId="{1B83D303-29E0-4FFC-A963-627236F789EE}" type="pres">
      <dgm:prSet presAssocID="{8CBE956E-5609-4715-8D33-BE0AE2B4A413}" presName="spNode" presStyleCnt="0"/>
      <dgm:spPr/>
    </dgm:pt>
    <dgm:pt modelId="{312A0A7B-3F72-411F-82C4-930CFE90F186}" type="pres">
      <dgm:prSet presAssocID="{A956D613-26B2-4359-B815-F042744D8AD2}" presName="sibTrans" presStyleLbl="sibTrans1D1" presStyleIdx="5" presStyleCnt="6"/>
      <dgm:spPr/>
      <dgm:t>
        <a:bodyPr/>
        <a:lstStyle/>
        <a:p>
          <a:endParaRPr lang="en-GB"/>
        </a:p>
      </dgm:t>
    </dgm:pt>
  </dgm:ptLst>
  <dgm:cxnLst>
    <dgm:cxn modelId="{3FAF21D7-10DA-4FF4-8607-7025D41FF01E}" type="presOf" srcId="{1D94B371-F566-463A-85CC-87B987507294}" destId="{729AC451-7135-4E5E-A8E5-61F584175292}" srcOrd="0" destOrd="0" presId="urn:microsoft.com/office/officeart/2005/8/layout/cycle5"/>
    <dgm:cxn modelId="{B1B21844-34A5-4F18-995E-F995129D3A4B}" type="presOf" srcId="{F4D4B2B5-1334-417D-94E6-C752E23A0274}" destId="{C617B9DE-F283-4306-9A94-93AB7F71241E}" srcOrd="0" destOrd="0" presId="urn:microsoft.com/office/officeart/2005/8/layout/cycle5"/>
    <dgm:cxn modelId="{3407C161-EB0E-4877-A230-2C90FD4FBEEA}" type="presOf" srcId="{814CFDFC-262A-4243-8C23-3031943BBFB6}" destId="{F1B59174-BB7F-4280-8370-C92BCE8FC49B}" srcOrd="0" destOrd="0" presId="urn:microsoft.com/office/officeart/2005/8/layout/cycle5"/>
    <dgm:cxn modelId="{D4E0DE34-EE7D-48B8-A56C-BDF56731472D}" type="presOf" srcId="{10CBCF0C-E0CE-4816-9EFD-79BF1A45C7CA}" destId="{771394E3-122C-4E8D-9BDF-DC77E087BBB6}" srcOrd="0" destOrd="0" presId="urn:microsoft.com/office/officeart/2005/8/layout/cycle5"/>
    <dgm:cxn modelId="{D8F8BE0B-8841-42EF-B1AE-6960C096BE96}" type="presOf" srcId="{94EFE850-00CB-4D84-A0AC-CCE87A94DC71}" destId="{17FFEEEE-1C89-40B9-8FF2-D476697323C9}" srcOrd="0" destOrd="0" presId="urn:microsoft.com/office/officeart/2005/8/layout/cycle5"/>
    <dgm:cxn modelId="{8ADD7D0C-1DD2-4621-A9E1-D678D8933907}" type="presOf" srcId="{1322D501-8E41-44E9-AD53-A20EDBAB530B}" destId="{52C1999B-37CC-4D8D-8F42-3B1FFA631B08}" srcOrd="0" destOrd="0" presId="urn:microsoft.com/office/officeart/2005/8/layout/cycle5"/>
    <dgm:cxn modelId="{BA7BE45E-4A99-4702-840E-80171B3F07D9}" type="presOf" srcId="{AFF2F518-19A6-4445-910F-56C46B23D236}" destId="{9A7FBC27-79E0-4963-8A55-9FEEAFC98D40}" srcOrd="0" destOrd="0" presId="urn:microsoft.com/office/officeart/2005/8/layout/cycle5"/>
    <dgm:cxn modelId="{1BA3471A-F77A-4E01-A8C3-42DECEC58BC6}" srcId="{10CBCF0C-E0CE-4816-9EFD-79BF1A45C7CA}" destId="{460A4A4C-917B-45BA-BC0D-2E5B9AC41DE6}" srcOrd="1" destOrd="0" parTransId="{B4AC8CE1-572A-43C1-9D48-6FB2E99930AC}" sibTransId="{9D8196F3-6EE0-4DC0-A3AB-12DE916551EF}"/>
    <dgm:cxn modelId="{D2F9C065-F28D-49B2-8D79-DD539622CF44}" type="presOf" srcId="{9D8196F3-6EE0-4DC0-A3AB-12DE916551EF}" destId="{C40B7444-EF56-4499-863A-1E94CDE436F0}" srcOrd="0" destOrd="0" presId="urn:microsoft.com/office/officeart/2005/8/layout/cycle5"/>
    <dgm:cxn modelId="{44936386-327B-4B03-8F6C-5EC9EECFA943}" type="presOf" srcId="{A956D613-26B2-4359-B815-F042744D8AD2}" destId="{312A0A7B-3F72-411F-82C4-930CFE90F186}" srcOrd="0" destOrd="0" presId="urn:microsoft.com/office/officeart/2005/8/layout/cycle5"/>
    <dgm:cxn modelId="{FBD0284E-28C4-458A-84D8-5E36E39E7F6A}" srcId="{10CBCF0C-E0CE-4816-9EFD-79BF1A45C7CA}" destId="{94EFE850-00CB-4D84-A0AC-CCE87A94DC71}" srcOrd="0" destOrd="0" parTransId="{D0864015-ABDD-480F-9870-D6713D99352E}" sibTransId="{1D94B371-F566-463A-85CC-87B987507294}"/>
    <dgm:cxn modelId="{41F32FEA-9DDE-47CB-8B09-625ABEEFC3EB}" type="presOf" srcId="{460A4A4C-917B-45BA-BC0D-2E5B9AC41DE6}" destId="{D11F0DF4-73CE-4A71-A405-93981F51BA62}" srcOrd="0" destOrd="0" presId="urn:microsoft.com/office/officeart/2005/8/layout/cycle5"/>
    <dgm:cxn modelId="{9DE34D6A-9274-41AF-AE25-4383812437F4}" srcId="{10CBCF0C-E0CE-4816-9EFD-79BF1A45C7CA}" destId="{755D5700-48D1-43C5-9927-F33E86F1EDF5}" srcOrd="2" destOrd="0" parTransId="{7FFE2BC6-14A9-457C-931C-E2FFFF23E557}" sibTransId="{F4D4B2B5-1334-417D-94E6-C752E23A0274}"/>
    <dgm:cxn modelId="{2667F573-7ACD-40B8-ADFA-30791B0F5B32}" srcId="{10CBCF0C-E0CE-4816-9EFD-79BF1A45C7CA}" destId="{8CBE956E-5609-4715-8D33-BE0AE2B4A413}" srcOrd="5" destOrd="0" parTransId="{9A1F5F27-7D14-43D6-B256-F52F185F93AD}" sibTransId="{A956D613-26B2-4359-B815-F042744D8AD2}"/>
    <dgm:cxn modelId="{79F66257-4C95-4C53-AEC6-5B756B39FAB5}" type="presOf" srcId="{755D5700-48D1-43C5-9927-F33E86F1EDF5}" destId="{22F9E0D4-4AE6-439E-B532-2FF4F06CE918}" srcOrd="0" destOrd="0" presId="urn:microsoft.com/office/officeart/2005/8/layout/cycle5"/>
    <dgm:cxn modelId="{3C73E453-3AD5-4ADB-AA39-0A9E84821E92}" type="presOf" srcId="{8CBE956E-5609-4715-8D33-BE0AE2B4A413}" destId="{63B43598-80A3-4230-9059-7FF6ABAAA655}" srcOrd="0" destOrd="0" presId="urn:microsoft.com/office/officeart/2005/8/layout/cycle5"/>
    <dgm:cxn modelId="{C2B7F006-3628-4B42-8D69-998F6C1CAF76}" srcId="{10CBCF0C-E0CE-4816-9EFD-79BF1A45C7CA}" destId="{814CFDFC-262A-4243-8C23-3031943BBFB6}" srcOrd="3" destOrd="0" parTransId="{3759CDDB-48CE-4734-BBCB-110D087B0B1F}" sibTransId="{9BBE018E-989B-4345-BBC9-24AF1336B27E}"/>
    <dgm:cxn modelId="{97AE37E7-D3D7-48FB-8297-14C06659E863}" srcId="{10CBCF0C-E0CE-4816-9EFD-79BF1A45C7CA}" destId="{1322D501-8E41-44E9-AD53-A20EDBAB530B}" srcOrd="4" destOrd="0" parTransId="{0BE56B96-CB8B-486E-872B-AC3423288795}" sibTransId="{AFF2F518-19A6-4445-910F-56C46B23D236}"/>
    <dgm:cxn modelId="{8B7104EB-E626-42EF-9BDE-DE4A85422BC6}" type="presOf" srcId="{9BBE018E-989B-4345-BBC9-24AF1336B27E}" destId="{7C67BFB3-92CC-4943-8E4E-3E26A69B70C3}" srcOrd="0" destOrd="0" presId="urn:microsoft.com/office/officeart/2005/8/layout/cycle5"/>
    <dgm:cxn modelId="{591D8394-AACB-44B7-B451-0E05F5C596D4}" type="presParOf" srcId="{771394E3-122C-4E8D-9BDF-DC77E087BBB6}" destId="{17FFEEEE-1C89-40B9-8FF2-D476697323C9}" srcOrd="0" destOrd="0" presId="urn:microsoft.com/office/officeart/2005/8/layout/cycle5"/>
    <dgm:cxn modelId="{5FB353F3-6821-48A8-AB49-A38339BB9A59}" type="presParOf" srcId="{771394E3-122C-4E8D-9BDF-DC77E087BBB6}" destId="{AD14550E-2F74-44DC-98FE-190D8000F1F7}" srcOrd="1" destOrd="0" presId="urn:microsoft.com/office/officeart/2005/8/layout/cycle5"/>
    <dgm:cxn modelId="{EEC96286-D05B-46ED-935E-B13E39405018}" type="presParOf" srcId="{771394E3-122C-4E8D-9BDF-DC77E087BBB6}" destId="{729AC451-7135-4E5E-A8E5-61F584175292}" srcOrd="2" destOrd="0" presId="urn:microsoft.com/office/officeart/2005/8/layout/cycle5"/>
    <dgm:cxn modelId="{F173EBAE-43E9-4D8B-9AD5-2CC5DCA42BBF}" type="presParOf" srcId="{771394E3-122C-4E8D-9BDF-DC77E087BBB6}" destId="{D11F0DF4-73CE-4A71-A405-93981F51BA62}" srcOrd="3" destOrd="0" presId="urn:microsoft.com/office/officeart/2005/8/layout/cycle5"/>
    <dgm:cxn modelId="{F24A6EAB-9025-4DB3-9912-9201747B829B}" type="presParOf" srcId="{771394E3-122C-4E8D-9BDF-DC77E087BBB6}" destId="{8FAB066A-2465-4D90-A971-63C6A0BA8D39}" srcOrd="4" destOrd="0" presId="urn:microsoft.com/office/officeart/2005/8/layout/cycle5"/>
    <dgm:cxn modelId="{44B3EF9F-40E6-4DD3-A5C8-5A3DD3F6F90F}" type="presParOf" srcId="{771394E3-122C-4E8D-9BDF-DC77E087BBB6}" destId="{C40B7444-EF56-4499-863A-1E94CDE436F0}" srcOrd="5" destOrd="0" presId="urn:microsoft.com/office/officeart/2005/8/layout/cycle5"/>
    <dgm:cxn modelId="{EFBFE15E-254E-4E48-B9D8-D90500A24845}" type="presParOf" srcId="{771394E3-122C-4E8D-9BDF-DC77E087BBB6}" destId="{22F9E0D4-4AE6-439E-B532-2FF4F06CE918}" srcOrd="6" destOrd="0" presId="urn:microsoft.com/office/officeart/2005/8/layout/cycle5"/>
    <dgm:cxn modelId="{693CEC88-CC43-4D87-AB7B-76C6FCDE1092}" type="presParOf" srcId="{771394E3-122C-4E8D-9BDF-DC77E087BBB6}" destId="{14DFB8C0-DC9A-496F-BE99-6A3C04F8AC57}" srcOrd="7" destOrd="0" presId="urn:microsoft.com/office/officeart/2005/8/layout/cycle5"/>
    <dgm:cxn modelId="{E34AEB78-EE66-4273-85E2-AEDA16781A1E}" type="presParOf" srcId="{771394E3-122C-4E8D-9BDF-DC77E087BBB6}" destId="{C617B9DE-F283-4306-9A94-93AB7F71241E}" srcOrd="8" destOrd="0" presId="urn:microsoft.com/office/officeart/2005/8/layout/cycle5"/>
    <dgm:cxn modelId="{E09DA13B-7517-42CB-B35C-E78D47F17F4D}" type="presParOf" srcId="{771394E3-122C-4E8D-9BDF-DC77E087BBB6}" destId="{F1B59174-BB7F-4280-8370-C92BCE8FC49B}" srcOrd="9" destOrd="0" presId="urn:microsoft.com/office/officeart/2005/8/layout/cycle5"/>
    <dgm:cxn modelId="{9BEEA8BB-D55E-4229-9B99-080E45B6A280}" type="presParOf" srcId="{771394E3-122C-4E8D-9BDF-DC77E087BBB6}" destId="{58DE00D5-1325-4AD9-8C57-B40729155FE6}" srcOrd="10" destOrd="0" presId="urn:microsoft.com/office/officeart/2005/8/layout/cycle5"/>
    <dgm:cxn modelId="{91E0A2F1-6B2E-4AE8-A63A-E61FD8AFB8DB}" type="presParOf" srcId="{771394E3-122C-4E8D-9BDF-DC77E087BBB6}" destId="{7C67BFB3-92CC-4943-8E4E-3E26A69B70C3}" srcOrd="11" destOrd="0" presId="urn:microsoft.com/office/officeart/2005/8/layout/cycle5"/>
    <dgm:cxn modelId="{F7D02928-6BC3-4417-BA8C-FACFD68B5D37}" type="presParOf" srcId="{771394E3-122C-4E8D-9BDF-DC77E087BBB6}" destId="{52C1999B-37CC-4D8D-8F42-3B1FFA631B08}" srcOrd="12" destOrd="0" presId="urn:microsoft.com/office/officeart/2005/8/layout/cycle5"/>
    <dgm:cxn modelId="{08750DF8-660B-40A9-A31E-3F6699BBEAF1}" type="presParOf" srcId="{771394E3-122C-4E8D-9BDF-DC77E087BBB6}" destId="{0A5051B8-F477-45E6-BF0C-49CF8F56881B}" srcOrd="13" destOrd="0" presId="urn:microsoft.com/office/officeart/2005/8/layout/cycle5"/>
    <dgm:cxn modelId="{F392B2AB-3DAE-443B-92C8-238B7F196227}" type="presParOf" srcId="{771394E3-122C-4E8D-9BDF-DC77E087BBB6}" destId="{9A7FBC27-79E0-4963-8A55-9FEEAFC98D40}" srcOrd="14" destOrd="0" presId="urn:microsoft.com/office/officeart/2005/8/layout/cycle5"/>
    <dgm:cxn modelId="{FF4D05A9-6D76-4888-BCA1-E989C6F91035}" type="presParOf" srcId="{771394E3-122C-4E8D-9BDF-DC77E087BBB6}" destId="{63B43598-80A3-4230-9059-7FF6ABAAA655}" srcOrd="15" destOrd="0" presId="urn:microsoft.com/office/officeart/2005/8/layout/cycle5"/>
    <dgm:cxn modelId="{19004219-2C5D-47AA-9D40-4E75A2E1C5D4}" type="presParOf" srcId="{771394E3-122C-4E8D-9BDF-DC77E087BBB6}" destId="{1B83D303-29E0-4FFC-A963-627236F789EE}" srcOrd="16" destOrd="0" presId="urn:microsoft.com/office/officeart/2005/8/layout/cycle5"/>
    <dgm:cxn modelId="{6187C4F9-5A16-45F2-9F7A-C490D5EC7CAA}" type="presParOf" srcId="{771394E3-122C-4E8D-9BDF-DC77E087BBB6}" destId="{312A0A7B-3F72-411F-82C4-930CFE90F18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FEEEE-1C89-40B9-8FF2-D476697323C9}">
      <dsp:nvSpPr>
        <dsp:cNvPr id="0" name=""/>
        <dsp:cNvSpPr/>
      </dsp:nvSpPr>
      <dsp:spPr>
        <a:xfrm>
          <a:off x="3250854" y="-42269"/>
          <a:ext cx="1758517"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Ask </a:t>
          </a:r>
          <a:r>
            <a:rPr lang="en-GB" sz="2000" kern="1200" dirty="0"/>
            <a:t>questions</a:t>
          </a:r>
        </a:p>
      </dsp:txBody>
      <dsp:txXfrm>
        <a:off x="3296509" y="3386"/>
        <a:ext cx="1667207" cy="843934"/>
      </dsp:txXfrm>
    </dsp:sp>
    <dsp:sp modelId="{729AC451-7135-4E5E-A8E5-61F584175292}">
      <dsp:nvSpPr>
        <dsp:cNvPr id="0" name=""/>
        <dsp:cNvSpPr/>
      </dsp:nvSpPr>
      <dsp:spPr>
        <a:xfrm>
          <a:off x="1925969" y="425352"/>
          <a:ext cx="4408288" cy="4408288"/>
        </a:xfrm>
        <a:custGeom>
          <a:avLst/>
          <a:gdLst/>
          <a:ahLst/>
          <a:cxnLst/>
          <a:rect l="0" t="0" r="0" b="0"/>
          <a:pathLst>
            <a:path>
              <a:moveTo>
                <a:pt x="3228800" y="252649"/>
              </a:moveTo>
              <a:arcTo wR="2204144" hR="2204144" stAng="17862137"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1F0DF4-73CE-4A71-A405-93981F51BA62}">
      <dsp:nvSpPr>
        <dsp:cNvPr id="0" name=""/>
        <dsp:cNvSpPr/>
      </dsp:nvSpPr>
      <dsp:spPr>
        <a:xfrm>
          <a:off x="5319539" y="1059802"/>
          <a:ext cx="1438836"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Collect </a:t>
          </a:r>
          <a:r>
            <a:rPr lang="en-GB" sz="2000" kern="1200" dirty="0"/>
            <a:t>data</a:t>
          </a:r>
        </a:p>
      </dsp:txBody>
      <dsp:txXfrm>
        <a:off x="5365194" y="1105457"/>
        <a:ext cx="1347526" cy="843934"/>
      </dsp:txXfrm>
    </dsp:sp>
    <dsp:sp modelId="{C40B7444-EF56-4499-863A-1E94CDE436F0}">
      <dsp:nvSpPr>
        <dsp:cNvPr id="0" name=""/>
        <dsp:cNvSpPr/>
      </dsp:nvSpPr>
      <dsp:spPr>
        <a:xfrm>
          <a:off x="1928420" y="433450"/>
          <a:ext cx="4408288" cy="4408288"/>
        </a:xfrm>
        <a:custGeom>
          <a:avLst/>
          <a:gdLst/>
          <a:ahLst/>
          <a:cxnLst/>
          <a:rect l="0" t="0" r="0" b="0"/>
          <a:pathLst>
            <a:path>
              <a:moveTo>
                <a:pt x="4355209" y="1723346"/>
              </a:moveTo>
              <a:arcTo wR="2204144" hR="2204144" stAng="20844034" swAng="79086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2F9E0D4-4AE6-439E-B532-2FF4F06CE918}">
      <dsp:nvSpPr>
        <dsp:cNvPr id="0" name=""/>
        <dsp:cNvSpPr/>
      </dsp:nvSpPr>
      <dsp:spPr>
        <a:xfrm>
          <a:off x="5194301" y="2827053"/>
          <a:ext cx="208098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Process </a:t>
          </a:r>
          <a:r>
            <a:rPr lang="en-GB" sz="2000" kern="1200" dirty="0"/>
            <a:t>&amp; present data</a:t>
          </a:r>
        </a:p>
      </dsp:txBody>
      <dsp:txXfrm>
        <a:off x="5239956" y="2872708"/>
        <a:ext cx="1989679" cy="843934"/>
      </dsp:txXfrm>
    </dsp:sp>
    <dsp:sp modelId="{C617B9DE-F283-4306-9A94-93AB7F71241E}">
      <dsp:nvSpPr>
        <dsp:cNvPr id="0" name=""/>
        <dsp:cNvSpPr/>
      </dsp:nvSpPr>
      <dsp:spPr>
        <a:xfrm>
          <a:off x="1967826" y="363927"/>
          <a:ext cx="4408288" cy="4408288"/>
        </a:xfrm>
        <a:custGeom>
          <a:avLst/>
          <a:gdLst/>
          <a:ahLst/>
          <a:cxnLst/>
          <a:rect l="0" t="0" r="0" b="0"/>
          <a:pathLst>
            <a:path>
              <a:moveTo>
                <a:pt x="3941380" y="3560705"/>
              </a:moveTo>
              <a:arcTo wR="2204144" hR="2204144" stAng="2279120" swAng="94564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B59174-BB7F-4280-8370-C92BCE8FC49B}">
      <dsp:nvSpPr>
        <dsp:cNvPr id="0" name=""/>
        <dsp:cNvSpPr/>
      </dsp:nvSpPr>
      <dsp:spPr>
        <a:xfrm>
          <a:off x="2952327" y="4248473"/>
          <a:ext cx="2357347" cy="11104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rPr>
            <a:t>Analysis and application of wider understanding</a:t>
          </a:r>
          <a:endParaRPr lang="en-GB" sz="1800" kern="1200" dirty="0">
            <a:solidFill>
              <a:schemeClr val="bg1"/>
            </a:solidFill>
          </a:endParaRPr>
        </a:p>
      </dsp:txBody>
      <dsp:txXfrm>
        <a:off x="3006533" y="4302679"/>
        <a:ext cx="2248935" cy="1002012"/>
      </dsp:txXfrm>
    </dsp:sp>
    <dsp:sp modelId="{7C67BFB3-92CC-4943-8E4E-3E26A69B70C3}">
      <dsp:nvSpPr>
        <dsp:cNvPr id="0" name=""/>
        <dsp:cNvSpPr/>
      </dsp:nvSpPr>
      <dsp:spPr>
        <a:xfrm>
          <a:off x="1845647" y="341399"/>
          <a:ext cx="4408288" cy="4408288"/>
        </a:xfrm>
        <a:custGeom>
          <a:avLst/>
          <a:gdLst/>
          <a:ahLst/>
          <a:cxnLst/>
          <a:rect l="0" t="0" r="0" b="0"/>
          <a:pathLst>
            <a:path>
              <a:moveTo>
                <a:pt x="953142" y="4018874"/>
              </a:moveTo>
              <a:arcTo wR="2204144" hR="2204144" stAng="7474849" swAng="859626"/>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C1999B-37CC-4D8D-8F42-3B1FFA631B08}">
      <dsp:nvSpPr>
        <dsp:cNvPr id="0" name=""/>
        <dsp:cNvSpPr/>
      </dsp:nvSpPr>
      <dsp:spPr>
        <a:xfrm>
          <a:off x="947962" y="2917445"/>
          <a:ext cx="2185075"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Draw </a:t>
          </a:r>
          <a:r>
            <a:rPr lang="en-GB" sz="2000" kern="1200" dirty="0"/>
            <a:t>conclusions</a:t>
          </a:r>
        </a:p>
      </dsp:txBody>
      <dsp:txXfrm>
        <a:off x="993617" y="2963100"/>
        <a:ext cx="2093765" cy="843934"/>
      </dsp:txXfrm>
    </dsp:sp>
    <dsp:sp modelId="{9A7FBC27-79E0-4963-8A55-9FEEAFC98D40}">
      <dsp:nvSpPr>
        <dsp:cNvPr id="0" name=""/>
        <dsp:cNvSpPr/>
      </dsp:nvSpPr>
      <dsp:spPr>
        <a:xfrm>
          <a:off x="1913019" y="466943"/>
          <a:ext cx="4408288" cy="4408288"/>
        </a:xfrm>
        <a:custGeom>
          <a:avLst/>
          <a:gdLst/>
          <a:ahLst/>
          <a:cxnLst/>
          <a:rect l="0" t="0" r="0" b="0"/>
          <a:pathLst>
            <a:path>
              <a:moveTo>
                <a:pt x="857" y="2265606"/>
              </a:moveTo>
              <a:arcTo wR="2204144" hR="2204144" stAng="10704125" swAng="878382"/>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B43598-80A3-4230-9059-7FF6ABAAA655}">
      <dsp:nvSpPr>
        <dsp:cNvPr id="0" name=""/>
        <dsp:cNvSpPr/>
      </dsp:nvSpPr>
      <dsp:spPr>
        <a:xfrm>
          <a:off x="1141838" y="1059802"/>
          <a:ext cx="2158859" cy="93524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Evaluate the process</a:t>
          </a:r>
          <a:endParaRPr lang="en-GB" sz="2000" kern="1200" dirty="0"/>
        </a:p>
      </dsp:txBody>
      <dsp:txXfrm>
        <a:off x="1187493" y="1105457"/>
        <a:ext cx="2067549" cy="843934"/>
      </dsp:txXfrm>
    </dsp:sp>
    <dsp:sp modelId="{312A0A7B-3F72-411F-82C4-930CFE90F186}">
      <dsp:nvSpPr>
        <dsp:cNvPr id="0" name=""/>
        <dsp:cNvSpPr/>
      </dsp:nvSpPr>
      <dsp:spPr>
        <a:xfrm>
          <a:off x="1925969" y="425352"/>
          <a:ext cx="4408288" cy="4408288"/>
        </a:xfrm>
        <a:custGeom>
          <a:avLst/>
          <a:gdLst/>
          <a:ahLst/>
          <a:cxnLst/>
          <a:rect l="0" t="0" r="0" b="0"/>
          <a:pathLst>
            <a:path>
              <a:moveTo>
                <a:pt x="775673" y="525536"/>
              </a:moveTo>
              <a:arcTo wR="2204144" hR="2204144" stAng="13776162" swAng="76170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3265B-A5DC-4CB6-BC18-ACF9DE621DB2}" type="datetimeFigureOut">
              <a:rPr lang="en-GB" smtClean="0"/>
              <a:t>27/05/2017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51E35-4F69-4639-92B3-513023B7FFD1}" type="slidenum">
              <a:rPr lang="en-GB" smtClean="0"/>
              <a:t>‹#›</a:t>
            </a:fld>
            <a:endParaRPr lang="en-GB"/>
          </a:p>
        </p:txBody>
      </p:sp>
    </p:spTree>
    <p:extLst>
      <p:ext uri="{BB962C8B-B14F-4D97-AF65-F5344CB8AC3E}">
        <p14:creationId xmlns:p14="http://schemas.microsoft.com/office/powerpoint/2010/main" val="397251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Microclimate</a:t>
            </a:r>
            <a:r>
              <a:rPr lang="en-GB" baseline="0" dirty="0" smtClean="0"/>
              <a:t> – larger point size</a:t>
            </a:r>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a:t>
            </a:fld>
            <a:endParaRPr lang="en-GB"/>
          </a:p>
        </p:txBody>
      </p:sp>
    </p:spTree>
    <p:extLst>
      <p:ext uri="{BB962C8B-B14F-4D97-AF65-F5344CB8AC3E}">
        <p14:creationId xmlns:p14="http://schemas.microsoft.com/office/powerpoint/2010/main" val="88799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10</a:t>
            </a:fld>
            <a:endParaRPr lang="en-GB"/>
          </a:p>
        </p:txBody>
      </p:sp>
    </p:spTree>
    <p:extLst>
      <p:ext uri="{BB962C8B-B14F-4D97-AF65-F5344CB8AC3E}">
        <p14:creationId xmlns:p14="http://schemas.microsoft.com/office/powerpoint/2010/main" val="182317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 in title</a:t>
            </a:r>
            <a:r>
              <a:rPr lang="en-GB" baseline="0" dirty="0" smtClean="0"/>
              <a:t> of diagram that the second brackets are removed so that it reads:</a:t>
            </a:r>
          </a:p>
          <a:p>
            <a:r>
              <a:rPr lang="en-GB" baseline="0" dirty="0" smtClean="0"/>
              <a:t>Mid-May: clear skies and light winds</a:t>
            </a:r>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13</a:t>
            </a:fld>
            <a:endParaRPr lang="en-GB"/>
          </a:p>
        </p:txBody>
      </p:sp>
    </p:spTree>
    <p:extLst>
      <p:ext uri="{BB962C8B-B14F-4D97-AF65-F5344CB8AC3E}">
        <p14:creationId xmlns:p14="http://schemas.microsoft.com/office/powerpoint/2010/main" val="387477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Title to diagram: Temperature profile identifying London’s ‘heat island’ (see Slide 13)</a:t>
            </a:r>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14</a:t>
            </a:fld>
            <a:endParaRPr lang="en-GB"/>
          </a:p>
        </p:txBody>
      </p:sp>
    </p:spTree>
    <p:extLst>
      <p:ext uri="{BB962C8B-B14F-4D97-AF65-F5344CB8AC3E}">
        <p14:creationId xmlns:p14="http://schemas.microsoft.com/office/powerpoint/2010/main" val="417332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title as Slide 14</a:t>
            </a:r>
          </a:p>
          <a:p>
            <a:endParaRPr lang="en-GB" dirty="0" smtClean="0"/>
          </a:p>
          <a:p>
            <a:r>
              <a:rPr lang="en-GB" dirty="0" smtClean="0"/>
              <a:t>Can the point size be increased so that the</a:t>
            </a:r>
            <a:r>
              <a:rPr lang="en-GB" baseline="0" dirty="0" smtClean="0"/>
              <a:t> space is used more economically? Lots of white space on the left.</a:t>
            </a:r>
            <a:endParaRPr lang="en-GB" dirty="0"/>
          </a:p>
        </p:txBody>
      </p:sp>
      <p:sp>
        <p:nvSpPr>
          <p:cNvPr id="4" name="Slide Number Placeholder 3"/>
          <p:cNvSpPr>
            <a:spLocks noGrp="1"/>
          </p:cNvSpPr>
          <p:nvPr>
            <p:ph type="sldNum" sz="quarter" idx="10"/>
          </p:nvPr>
        </p:nvSpPr>
        <p:spPr/>
        <p:txBody>
          <a:bodyPr/>
          <a:lstStyle/>
          <a:p>
            <a:fld id="{D1A51E35-4F69-4639-92B3-513023B7FFD1}" type="slidenum">
              <a:rPr lang="en-GB" smtClean="0"/>
              <a:t>18</a:t>
            </a:fld>
            <a:endParaRPr lang="en-GB"/>
          </a:p>
        </p:txBody>
      </p:sp>
    </p:spTree>
    <p:extLst>
      <p:ext uri="{BB962C8B-B14F-4D97-AF65-F5344CB8AC3E}">
        <p14:creationId xmlns:p14="http://schemas.microsoft.com/office/powerpoint/2010/main" val="71816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arrows need to touch the box please</a:t>
            </a:r>
          </a:p>
          <a:p>
            <a:endParaRPr lang="en-GB" dirty="0" smtClean="0"/>
          </a:p>
        </p:txBody>
      </p:sp>
      <p:sp>
        <p:nvSpPr>
          <p:cNvPr id="4" name="Slide Number Placeholder 3"/>
          <p:cNvSpPr>
            <a:spLocks noGrp="1"/>
          </p:cNvSpPr>
          <p:nvPr>
            <p:ph type="sldNum" sz="quarter" idx="10"/>
          </p:nvPr>
        </p:nvSpPr>
        <p:spPr/>
        <p:txBody>
          <a:bodyPr/>
          <a:lstStyle/>
          <a:p>
            <a:fld id="{D1A51E35-4F69-4639-92B3-513023B7FFD1}" type="slidenum">
              <a:rPr lang="en-GB" smtClean="0"/>
              <a:t>21</a:t>
            </a:fld>
            <a:endParaRPr lang="en-GB"/>
          </a:p>
        </p:txBody>
      </p:sp>
    </p:spTree>
    <p:extLst>
      <p:ext uri="{BB962C8B-B14F-4D97-AF65-F5344CB8AC3E}">
        <p14:creationId xmlns:p14="http://schemas.microsoft.com/office/powerpoint/2010/main" val="357580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407597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12249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611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31303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7338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26991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58259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54911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smtClean="0">
                <a:solidFill>
                  <a:srgbClr val="5A5A59"/>
                </a:solidFill>
                <a:latin typeface="Bliss-Light"/>
                <a:cs typeface="Bliss-Light"/>
              </a:rPr>
              <a:t>Invellab</a:t>
            </a:r>
            <a:r>
              <a:rPr lang="en-GB" baseline="30000" dirty="0" smtClean="0">
                <a:solidFill>
                  <a:srgbClr val="5A5A59"/>
                </a:solidFill>
                <a:latin typeface="Bliss-Light"/>
                <a:cs typeface="Bliss-Light"/>
              </a:rPr>
              <a:t> id </a:t>
            </a:r>
            <a:r>
              <a:rPr lang="en-GB" baseline="30000" dirty="0" err="1" smtClean="0">
                <a:solidFill>
                  <a:srgbClr val="5A5A59"/>
                </a:solidFill>
                <a:latin typeface="Bliss-Light"/>
                <a:cs typeface="Bliss-Light"/>
              </a:rPr>
              <a:t>quiberumqui</a:t>
            </a:r>
            <a:r>
              <a:rPr lang="en-GB" baseline="30000" dirty="0" smtClean="0">
                <a:solidFill>
                  <a:srgbClr val="5A5A59"/>
                </a:solidFill>
                <a:latin typeface="Bliss-Light"/>
                <a:cs typeface="Bliss-Light"/>
              </a:rPr>
              <a:t> non </a:t>
            </a:r>
            <a:r>
              <a:rPr lang="en-GB" baseline="30000" dirty="0" err="1" smtClean="0">
                <a:solidFill>
                  <a:srgbClr val="5A5A59"/>
                </a:solidFill>
                <a:latin typeface="Bliss-Light"/>
                <a:cs typeface="Bliss-Light"/>
              </a:rPr>
              <a:t>rerovit</a:t>
            </a:r>
            <a:r>
              <a:rPr lang="en-GB" baseline="30000" dirty="0" smtClean="0">
                <a:solidFill>
                  <a:srgbClr val="5A5A59"/>
                </a:solidFill>
                <a:latin typeface="Bliss-Light"/>
                <a:cs typeface="Bliss-Light"/>
              </a:rPr>
              <a:t> era </a:t>
            </a:r>
            <a:r>
              <a:rPr lang="en-GB" baseline="30000" dirty="0" err="1" smtClean="0">
                <a:solidFill>
                  <a:srgbClr val="5A5A59"/>
                </a:solidFill>
                <a:latin typeface="Bliss-Light"/>
                <a:cs typeface="Bliss-Light"/>
              </a:rPr>
              <a:t>consequunt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accabor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epelicabo</a:t>
            </a:r>
            <a:r>
              <a:rPr lang="en-GB" baseline="30000" dirty="0" smtClean="0">
                <a:solidFill>
                  <a:srgbClr val="5A5A59"/>
                </a:solidFill>
                <a:latin typeface="Bliss-Light"/>
                <a:cs typeface="Bliss-Light"/>
              </a:rPr>
              <a:t>. Nam, id ex </a:t>
            </a:r>
            <a:r>
              <a:rPr lang="en-GB" baseline="30000" dirty="0" err="1" smtClean="0">
                <a:solidFill>
                  <a:srgbClr val="5A5A59"/>
                </a:solidFill>
                <a:latin typeface="Bliss-Light"/>
                <a:cs typeface="Bliss-Light"/>
              </a:rPr>
              <a:t>enis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alis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sunt</a:t>
            </a:r>
            <a:r>
              <a:rPr lang="en-GB" baseline="30000" dirty="0" smtClean="0">
                <a:solidFill>
                  <a:srgbClr val="5A5A59"/>
                </a:solidFill>
                <a:latin typeface="Bliss-Light"/>
                <a:cs typeface="Bliss-Light"/>
              </a:rPr>
              <a:t> pa non </a:t>
            </a:r>
            <a:r>
              <a:rPr lang="en-GB" baseline="30000" dirty="0" err="1" smtClean="0">
                <a:solidFill>
                  <a:srgbClr val="5A5A59"/>
                </a:solidFill>
                <a:latin typeface="Bliss-Light"/>
                <a:cs typeface="Bliss-Light"/>
              </a:rPr>
              <a:t>plaudam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rateseque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oditibusae</a:t>
            </a:r>
            <a:r>
              <a:rPr lang="en-GB" baseline="30000" dirty="0" smtClean="0">
                <a:solidFill>
                  <a:srgbClr val="5A5A59"/>
                </a:solidFill>
                <a:latin typeface="Bliss-Light"/>
                <a:cs typeface="Bliss-Light"/>
              </a:rPr>
              <a:t> is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eturem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ea</a:t>
            </a:r>
            <a:r>
              <a:rPr lang="en-GB" baseline="30000" dirty="0" smtClean="0">
                <a:solidFill>
                  <a:srgbClr val="5A5A59"/>
                </a:solidFill>
                <a:latin typeface="Bliss-Light"/>
                <a:cs typeface="Bliss-Light"/>
              </a:rPr>
              <a:t> dent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esed</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modis</a:t>
            </a:r>
            <a:r>
              <a:rPr lang="en-GB" baseline="30000" dirty="0" smtClean="0">
                <a:solidFill>
                  <a:srgbClr val="5A5A59"/>
                </a:solidFill>
                <a:latin typeface="Bliss-Light"/>
                <a:cs typeface="Bliss-Light"/>
              </a:rPr>
              <a:t> quam, quam, id </a:t>
            </a:r>
            <a:r>
              <a:rPr lang="en-GB" baseline="30000" dirty="0" err="1" smtClean="0">
                <a:solidFill>
                  <a:srgbClr val="5A5A59"/>
                </a:solidFill>
                <a:latin typeface="Bliss-Light"/>
                <a:cs typeface="Bliss-Light"/>
              </a:rPr>
              <a:t>modit</a:t>
            </a:r>
            <a:r>
              <a:rPr lang="en-GB" baseline="30000" dirty="0" smtClean="0">
                <a:solidFill>
                  <a:srgbClr val="5A5A59"/>
                </a:solidFill>
                <a:latin typeface="Bliss-Light"/>
                <a:cs typeface="Bliss-Light"/>
              </a:rPr>
              <a:t> mi, </a:t>
            </a:r>
            <a:r>
              <a:rPr lang="en-GB" baseline="30000" dirty="0" err="1" smtClean="0">
                <a:solidFill>
                  <a:srgbClr val="5A5A59"/>
                </a:solidFill>
                <a:latin typeface="Bliss-Light"/>
                <a:cs typeface="Bliss-Light"/>
              </a:rPr>
              <a:t>omnit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accusci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magnatur</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solum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int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ullandi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oreium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eos</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aut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que</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veligenim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si</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ut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reperatio</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doluptatem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voluptam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est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comnim</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fugitat</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iorecup</a:t>
            </a:r>
            <a:r>
              <a:rPr lang="en-GB" baseline="30000" dirty="0" smtClean="0">
                <a:solidFill>
                  <a:srgbClr val="5A5A59"/>
                </a:solidFill>
                <a:latin typeface="Bliss-Light"/>
                <a:cs typeface="Bliss-Light"/>
              </a:rPr>
              <a:t> </a:t>
            </a:r>
            <a:r>
              <a:rPr lang="en-GB" baseline="30000" dirty="0" err="1" smtClean="0">
                <a:solidFill>
                  <a:srgbClr val="5A5A59"/>
                </a:solidFill>
                <a:latin typeface="Bliss-Light"/>
                <a:cs typeface="Bliss-Light"/>
              </a:rPr>
              <a:t>tincti</a:t>
            </a:r>
            <a:r>
              <a:rPr lang="en-GB" baseline="30000" dirty="0" smtClean="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130411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smtClean="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smtClean="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129579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defTabSz="457200">
              <a:lnSpc>
                <a:spcPct val="150000"/>
              </a:lnSpc>
              <a:buFont typeface="Arial" panose="020B0604020202020204" pitchFamily="34" charset="0"/>
              <a:buChar char="•"/>
            </a:pPr>
            <a:endParaRPr lang="en-GB" baseline="30000" dirty="0">
              <a:solidFill>
                <a:srgbClr val="5A5A59"/>
              </a:solidFill>
              <a:latin typeface="Bliss-Light"/>
              <a:cs typeface="Bliss-Light"/>
            </a:endParaRPr>
          </a:p>
          <a:p>
            <a:pPr defTabSz="457200">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defTabSz="457200">
              <a:lnSpc>
                <a:spcPct val="150000"/>
              </a:lnSpc>
            </a:pPr>
            <a:endParaRPr lang="en-GB" sz="1600" b="1" i="1" baseline="30000" dirty="0">
              <a:solidFill>
                <a:srgbClr val="5A5A59"/>
              </a:solidFill>
              <a:latin typeface="Bliss-Light"/>
              <a:cs typeface="Bliss-Light"/>
            </a:endParaRPr>
          </a:p>
          <a:p>
            <a:pPr algn="r" defTabSz="457200">
              <a:lnSpc>
                <a:spcPct val="150000"/>
              </a:lnSpc>
            </a:pPr>
            <a:r>
              <a:rPr lang="en-GB" b="1" baseline="30000" dirty="0">
                <a:solidFill>
                  <a:srgbClr val="5A5A59"/>
                </a:solidFill>
                <a:latin typeface="Bliss-Light"/>
                <a:cs typeface="Bliss-Light"/>
              </a:rPr>
              <a:t>- Name, Organisation, Date</a:t>
            </a:r>
          </a:p>
          <a:p>
            <a:pPr defTabSz="457200">
              <a:lnSpc>
                <a:spcPct val="150000"/>
              </a:lnSpc>
            </a:pPr>
            <a:endParaRPr lang="en-GB" sz="1600" i="1" baseline="30000" dirty="0">
              <a:solidFill>
                <a:srgbClr val="5A5A59"/>
              </a:solidFill>
              <a:latin typeface="Bliss-Light"/>
              <a:cs typeface="Bliss-Light"/>
            </a:endParaRPr>
          </a:p>
          <a:p>
            <a:pPr marL="285750" indent="-285750" defTabSz="45720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106895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499979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4261494289"/>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gridCol w="2879725"/>
              </a:tblGrid>
              <a:tr h="604893">
                <a:tc gridSpan="2">
                  <a:txBody>
                    <a:bodyPr/>
                    <a:lstStyle/>
                    <a:p>
                      <a:pPr algn="l"/>
                      <a:r>
                        <a:rPr lang="en-GB" dirty="0" smtClean="0">
                          <a:latin typeface="Bliss-Light"/>
                        </a:rPr>
                        <a:t>Table Heading</a:t>
                      </a:r>
                      <a:endParaRPr lang="en-GB" dirty="0">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5A5A59"/>
                          </a:solidFill>
                          <a:latin typeface="Bliss-Light"/>
                        </a:rPr>
                        <a:t>Text</a:t>
                      </a:r>
                      <a:r>
                        <a:rPr lang="en-US" sz="1400" baseline="0" dirty="0" smtClean="0">
                          <a:solidFill>
                            <a:srgbClr val="5A5A59"/>
                          </a:solidFill>
                          <a:latin typeface="Bliss-Light"/>
                        </a:rPr>
                        <a:t> </a:t>
                      </a:r>
                      <a:endParaRPr lang="en-GB" sz="1400" dirty="0" smtClean="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smtClean="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smtClean="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smtClean="0">
              <a:solidFill>
                <a:srgbClr val="F7B385"/>
              </a:solidFill>
              <a:latin typeface="Gotham Rounded Book"/>
              <a:cs typeface="Gotham Rounded Book"/>
            </a:endParaRPr>
          </a:p>
        </p:txBody>
      </p:sp>
    </p:spTree>
    <p:extLst>
      <p:ext uri="{BB962C8B-B14F-4D97-AF65-F5344CB8AC3E}">
        <p14:creationId xmlns:p14="http://schemas.microsoft.com/office/powerpoint/2010/main" val="33858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C11F2-F1FB-4209-812A-7F07D3A02D25}" type="datetimeFigureOut">
              <a:rPr lang="en-GB" smtClean="0"/>
              <a:t>27/05/2017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95283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303717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3C11F2-F1FB-4209-812A-7F07D3A02D25}" type="datetimeFigureOut">
              <a:rPr lang="en-GB" smtClean="0"/>
              <a:t>27/05/2017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71123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3C11F2-F1FB-4209-812A-7F07D3A02D25}" type="datetimeFigureOut">
              <a:rPr lang="en-GB" smtClean="0"/>
              <a:t>27/05/2017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00801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C11F2-F1FB-4209-812A-7F07D3A02D25}" type="datetimeFigureOut">
              <a:rPr lang="en-GB" smtClean="0"/>
              <a:t>27/05/2017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115651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191860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C11F2-F1FB-4209-812A-7F07D3A02D25}" type="datetimeFigureOut">
              <a:rPr lang="en-GB" smtClean="0"/>
              <a:t>27/05/2017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7490C-304B-4351-86E2-965C61760AD9}" type="slidenum">
              <a:rPr lang="en-GB" smtClean="0"/>
              <a:t>‹#›</a:t>
            </a:fld>
            <a:endParaRPr lang="en-GB"/>
          </a:p>
        </p:txBody>
      </p:sp>
    </p:spTree>
    <p:extLst>
      <p:ext uri="{BB962C8B-B14F-4D97-AF65-F5344CB8AC3E}">
        <p14:creationId xmlns:p14="http://schemas.microsoft.com/office/powerpoint/2010/main" val="277916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5/27/2017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7154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661" r:id="rId17"/>
    <p:sldLayoutId id="2147483662" r:id="rId18"/>
    <p:sldLayoutId id="2147483663" r:id="rId19"/>
    <p:sldLayoutId id="2147483664"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Applied Fieldwork Enquiry</a:t>
            </a:r>
            <a:endParaRPr lang="en-GB" dirty="0"/>
          </a:p>
        </p:txBody>
      </p:sp>
      <p:sp>
        <p:nvSpPr>
          <p:cNvPr id="3" name="Subtitle 2"/>
          <p:cNvSpPr>
            <a:spLocks noGrp="1"/>
          </p:cNvSpPr>
          <p:nvPr>
            <p:ph type="subTitle" idx="1"/>
          </p:nvPr>
        </p:nvSpPr>
        <p:spPr/>
        <p:txBody>
          <a:bodyPr>
            <a:normAutofit/>
          </a:bodyPr>
          <a:lstStyle/>
          <a:p>
            <a:r>
              <a:rPr lang="en-GB" sz="3200" dirty="0" smtClean="0"/>
              <a:t>Microclimate</a:t>
            </a:r>
            <a:endParaRPr lang="en-GB" sz="3200" dirty="0"/>
          </a:p>
        </p:txBody>
      </p:sp>
    </p:spTree>
    <p:extLst>
      <p:ext uri="{BB962C8B-B14F-4D97-AF65-F5344CB8AC3E}">
        <p14:creationId xmlns:p14="http://schemas.microsoft.com/office/powerpoint/2010/main" val="138347958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332656"/>
            <a:ext cx="4320480" cy="1320800"/>
          </a:xfrm>
        </p:spPr>
        <p:txBody>
          <a:bodyPr>
            <a:normAutofit/>
          </a:bodyPr>
          <a:lstStyle/>
          <a:p>
            <a:r>
              <a:rPr lang="en-GB" dirty="0" smtClean="0"/>
              <a:t>Enquiry 2: Woods near Tal-y-</a:t>
            </a:r>
            <a:r>
              <a:rPr lang="en-GB" dirty="0" err="1" smtClean="0"/>
              <a:t>Bont</a:t>
            </a:r>
            <a:endParaRPr lang="en-GB" dirty="0"/>
          </a:p>
        </p:txBody>
      </p:sp>
      <p:pic>
        <p:nvPicPr>
          <p:cNvPr id="5124" name="Picture 4" descr="C:\Users\Simon\Pictures\Wales 2016\IMG_75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29" y="908720"/>
            <a:ext cx="3553612" cy="53304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3945" y="6340678"/>
            <a:ext cx="7236295" cy="369332"/>
          </a:xfrm>
          <a:prstGeom prst="rect">
            <a:avLst/>
          </a:prstGeom>
          <a:solidFill>
            <a:schemeClr val="bg1"/>
          </a:solidFill>
          <a:ln w="19050">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spTree>
    <p:extLst>
      <p:ext uri="{BB962C8B-B14F-4D97-AF65-F5344CB8AC3E}">
        <p14:creationId xmlns:p14="http://schemas.microsoft.com/office/powerpoint/2010/main" val="326998148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smtClean="0"/>
              <a:t>Enquiry 2: Collecting data</a:t>
            </a:r>
            <a:endParaRPr lang="en-GB" sz="4000" dirty="0"/>
          </a:p>
        </p:txBody>
      </p:sp>
      <p:sp>
        <p:nvSpPr>
          <p:cNvPr id="4" name="Content Placeholder 3"/>
          <p:cNvSpPr>
            <a:spLocks noGrp="1"/>
          </p:cNvSpPr>
          <p:nvPr>
            <p:ph idx="1"/>
          </p:nvPr>
        </p:nvSpPr>
        <p:spPr/>
        <p:txBody>
          <a:bodyPr/>
          <a:lstStyle/>
          <a:p>
            <a:r>
              <a:rPr lang="en-GB" dirty="0" smtClean="0"/>
              <a:t>Design appropriate fieldwork data collecting sheets</a:t>
            </a:r>
          </a:p>
          <a:p>
            <a:r>
              <a:rPr lang="en-GB" dirty="0" smtClean="0"/>
              <a:t>Select appropriate locations (safety – risk assessment - ease of access, geographically sound)</a:t>
            </a:r>
          </a:p>
          <a:p>
            <a:r>
              <a:rPr lang="en-GB" dirty="0" smtClean="0"/>
              <a:t>Select appropriate sampling techniques (random, systematic, stratified)</a:t>
            </a:r>
          </a:p>
          <a:p>
            <a:r>
              <a:rPr lang="en-GB" dirty="0" smtClean="0"/>
              <a:t>Ensure accuracy and reliability </a:t>
            </a:r>
            <a:endParaRPr lang="en-GB" dirty="0"/>
          </a:p>
        </p:txBody>
      </p:sp>
      <p:sp>
        <p:nvSpPr>
          <p:cNvPr id="6" name="TextBox 5"/>
          <p:cNvSpPr txBox="1"/>
          <p:nvPr/>
        </p:nvSpPr>
        <p:spPr>
          <a:xfrm>
            <a:off x="933945" y="6340678"/>
            <a:ext cx="7236295" cy="369332"/>
          </a:xfrm>
          <a:prstGeom prst="rect">
            <a:avLst/>
          </a:prstGeom>
          <a:solidFill>
            <a:schemeClr val="bg1"/>
          </a:solidFill>
          <a:ln w="19050">
            <a:solidFill>
              <a:schemeClr val="tx1"/>
            </a:solidFill>
          </a:ln>
        </p:spPr>
        <p:txBody>
          <a:bodyPr wrap="square" rtlCol="0">
            <a:spAutoFit/>
          </a:bodyPr>
          <a:lstStyle/>
          <a:p>
            <a:pPr algn="ctr"/>
            <a:r>
              <a:rPr lang="en-GB" b="1" dirty="0">
                <a:solidFill>
                  <a:srgbClr val="FF0000"/>
                </a:solidFill>
              </a:rPr>
              <a:t>Remember that students will need to justify methodologies</a:t>
            </a:r>
          </a:p>
        </p:txBody>
      </p:sp>
    </p:spTree>
    <p:extLst>
      <p:ext uri="{BB962C8B-B14F-4D97-AF65-F5344CB8AC3E}">
        <p14:creationId xmlns:p14="http://schemas.microsoft.com/office/powerpoint/2010/main" val="3021545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3: Processing and presenting</a:t>
            </a:r>
            <a:endParaRPr lang="en-GB" dirty="0"/>
          </a:p>
        </p:txBody>
      </p:sp>
      <p:sp>
        <p:nvSpPr>
          <p:cNvPr id="3" name="Content Placeholder 2"/>
          <p:cNvSpPr>
            <a:spLocks noGrp="1"/>
          </p:cNvSpPr>
          <p:nvPr>
            <p:ph idx="1"/>
          </p:nvPr>
        </p:nvSpPr>
        <p:spPr/>
        <p:txBody>
          <a:bodyPr>
            <a:normAutofit/>
          </a:bodyPr>
          <a:lstStyle/>
          <a:p>
            <a:pPr marL="0" indent="0">
              <a:buNone/>
            </a:pPr>
            <a:r>
              <a:rPr lang="en-GB" sz="2800" b="1" dirty="0" smtClean="0"/>
              <a:t>Processing data</a:t>
            </a:r>
          </a:p>
          <a:p>
            <a:pPr marL="0" indent="0">
              <a:buNone/>
            </a:pPr>
            <a:r>
              <a:rPr lang="en-GB" sz="2200" dirty="0"/>
              <a:t>T</a:t>
            </a:r>
            <a:r>
              <a:rPr lang="en-GB" sz="2200" dirty="0" smtClean="0"/>
              <a:t>his involves making calculations from the data sheet and could involve:</a:t>
            </a:r>
          </a:p>
          <a:p>
            <a:r>
              <a:rPr lang="en-GB" sz="2200" dirty="0" smtClean="0"/>
              <a:t>Calculating averages (e.g. temperature)</a:t>
            </a:r>
          </a:p>
          <a:p>
            <a:r>
              <a:rPr lang="en-GB" sz="2200" dirty="0" smtClean="0"/>
              <a:t>Converting data into percentages or degrees for the drawing of pie charts</a:t>
            </a:r>
          </a:p>
          <a:p>
            <a:r>
              <a:rPr lang="en-GB" sz="2200" dirty="0" smtClean="0"/>
              <a:t>Comparative statistical measures (e.g. percentage change or difference between places)</a:t>
            </a:r>
          </a:p>
          <a:p>
            <a:endParaRPr lang="en-GB" sz="2800" dirty="0" smtClean="0"/>
          </a:p>
          <a:p>
            <a:endParaRPr lang="en-GB" sz="2800" dirty="0" smtClean="0"/>
          </a:p>
          <a:p>
            <a:endParaRPr lang="en-GB" sz="2800" dirty="0" smtClean="0"/>
          </a:p>
        </p:txBody>
      </p:sp>
    </p:spTree>
    <p:extLst>
      <p:ext uri="{BB962C8B-B14F-4D97-AF65-F5344CB8AC3E}">
        <p14:creationId xmlns:p14="http://schemas.microsoft.com/office/powerpoint/2010/main" val="3178298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627" y="191060"/>
            <a:ext cx="5450455" cy="1019267"/>
          </a:xfrm>
        </p:spPr>
        <p:txBody>
          <a:bodyPr>
            <a:normAutofit fontScale="90000"/>
          </a:bodyPr>
          <a:lstStyle/>
          <a:p>
            <a:r>
              <a:rPr lang="en-GB" dirty="0"/>
              <a:t>Enquiry 3: Processing and presenting</a:t>
            </a:r>
          </a:p>
        </p:txBody>
      </p:sp>
      <p:sp>
        <p:nvSpPr>
          <p:cNvPr id="7" name="TextBox 6"/>
          <p:cNvSpPr txBox="1"/>
          <p:nvPr/>
        </p:nvSpPr>
        <p:spPr>
          <a:xfrm>
            <a:off x="557893" y="1374995"/>
            <a:ext cx="7110451"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552627" y="2613746"/>
            <a:ext cx="3160631" cy="2031325"/>
          </a:xfrm>
          <a:prstGeom prst="rect">
            <a:avLst/>
          </a:prstGeom>
          <a:noFill/>
          <a:ln>
            <a:noFill/>
          </a:ln>
        </p:spPr>
        <p:txBody>
          <a:bodyPr wrap="square" rtlCol="0">
            <a:spAutoFit/>
          </a:bodyPr>
          <a:lstStyle/>
          <a:p>
            <a:r>
              <a:rPr lang="en-GB" dirty="0" err="1" smtClean="0">
                <a:solidFill>
                  <a:schemeClr val="tx1">
                    <a:lumMod val="75000"/>
                    <a:lumOff val="25000"/>
                  </a:schemeClr>
                </a:solidFill>
              </a:rPr>
              <a:t>Isolines</a:t>
            </a:r>
            <a:r>
              <a:rPr lang="en-GB" dirty="0" smtClean="0">
                <a:solidFill>
                  <a:schemeClr val="tx1">
                    <a:lumMod val="75000"/>
                    <a:lumOff val="25000"/>
                  </a:schemeClr>
                </a:solidFill>
              </a:rPr>
              <a:t> can be drawn to identify a heat island, such as this one in London. </a:t>
            </a:r>
          </a:p>
          <a:p>
            <a:endParaRPr lang="en-GB" dirty="0">
              <a:solidFill>
                <a:schemeClr val="tx1">
                  <a:lumMod val="75000"/>
                  <a:lumOff val="25000"/>
                </a:schemeClr>
              </a:solidFill>
            </a:endParaRPr>
          </a:p>
          <a:p>
            <a:r>
              <a:rPr lang="en-GB" dirty="0" smtClean="0">
                <a:solidFill>
                  <a:schemeClr val="tx1">
                    <a:lumMod val="75000"/>
                    <a:lumOff val="25000"/>
                  </a:schemeClr>
                </a:solidFill>
              </a:rPr>
              <a:t>Alternatively, located bars could be drawn onto a base map or by using GIS.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276872"/>
            <a:ext cx="4193601" cy="3672408"/>
          </a:xfrm>
          <a:prstGeom prst="rect">
            <a:avLst/>
          </a:prstGeom>
          <a:ln w="15875">
            <a:solidFill>
              <a:schemeClr val="tx1"/>
            </a:solidFill>
          </a:ln>
        </p:spPr>
      </p:pic>
    </p:spTree>
    <p:extLst>
      <p:ext uri="{BB962C8B-B14F-4D97-AF65-F5344CB8AC3E}">
        <p14:creationId xmlns:p14="http://schemas.microsoft.com/office/powerpoint/2010/main" val="142767647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342457"/>
            <a:ext cx="6912768" cy="638271"/>
          </a:xfrm>
          <a:solidFill>
            <a:schemeClr val="bg1"/>
          </a:solidFill>
        </p:spPr>
        <p:txBody>
          <a:bodyPr>
            <a:normAutofit fontScale="90000"/>
          </a:bodyPr>
          <a:lstStyle/>
          <a:p>
            <a:r>
              <a:rPr lang="en-GB" dirty="0"/>
              <a:t>Enquiry 3: Processing and presenting</a:t>
            </a:r>
          </a:p>
        </p:txBody>
      </p:sp>
      <p:sp>
        <p:nvSpPr>
          <p:cNvPr id="7" name="TextBox 6"/>
          <p:cNvSpPr txBox="1"/>
          <p:nvPr/>
        </p:nvSpPr>
        <p:spPr>
          <a:xfrm>
            <a:off x="611560" y="1111711"/>
            <a:ext cx="6480720" cy="1077218"/>
          </a:xfrm>
          <a:prstGeom prst="rect">
            <a:avLst/>
          </a:prstGeom>
          <a:noFill/>
        </p:spPr>
        <p:txBody>
          <a:bodyPr wrap="square" rtlCol="0">
            <a:spAutoFit/>
          </a:bodyPr>
          <a:lstStyle/>
          <a:p>
            <a:r>
              <a:rPr lang="en-GB" sz="2800" b="1" dirty="0">
                <a:solidFill>
                  <a:schemeClr val="tx1">
                    <a:lumMod val="75000"/>
                    <a:lumOff val="25000"/>
                  </a:schemeClr>
                </a:solidFill>
              </a:rPr>
              <a:t>Presenting data</a:t>
            </a:r>
          </a:p>
          <a:p>
            <a:r>
              <a:rPr lang="en-GB" dirty="0">
                <a:solidFill>
                  <a:schemeClr val="tx1">
                    <a:lumMod val="75000"/>
                    <a:lumOff val="25000"/>
                  </a:schemeClr>
                </a:solidFill>
              </a:rPr>
              <a:t>This involves selecting appropriate methods to present data and could include:</a:t>
            </a:r>
          </a:p>
        </p:txBody>
      </p:sp>
      <p:sp>
        <p:nvSpPr>
          <p:cNvPr id="9" name="TextBox 8"/>
          <p:cNvSpPr txBox="1"/>
          <p:nvPr/>
        </p:nvSpPr>
        <p:spPr>
          <a:xfrm>
            <a:off x="611560" y="2231468"/>
            <a:ext cx="7759889" cy="369332"/>
          </a:xfrm>
          <a:prstGeom prst="rect">
            <a:avLst/>
          </a:prstGeom>
          <a:noFill/>
          <a:ln>
            <a:noFill/>
          </a:ln>
        </p:spPr>
        <p:txBody>
          <a:bodyPr wrap="square" rtlCol="0">
            <a:spAutoFit/>
          </a:bodyPr>
          <a:lstStyle/>
          <a:p>
            <a:r>
              <a:rPr lang="en-GB" dirty="0" smtClean="0">
                <a:solidFill>
                  <a:schemeClr val="tx1">
                    <a:lumMod val="75000"/>
                    <a:lumOff val="25000"/>
                  </a:schemeClr>
                </a:solidFill>
              </a:rPr>
              <a:t>Line graphs can represent changes over an area, such as a town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689245"/>
            <a:ext cx="5544616" cy="3928219"/>
          </a:xfrm>
          <a:prstGeom prst="rect">
            <a:avLst/>
          </a:prstGeom>
          <a:ln w="15875">
            <a:solidFill>
              <a:schemeClr val="tx1"/>
            </a:solidFill>
          </a:ln>
        </p:spPr>
      </p:pic>
    </p:spTree>
    <p:extLst>
      <p:ext uri="{BB962C8B-B14F-4D97-AF65-F5344CB8AC3E}">
        <p14:creationId xmlns:p14="http://schemas.microsoft.com/office/powerpoint/2010/main" val="37996641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539552" y="259186"/>
            <a:ext cx="6347714" cy="1320800"/>
          </a:xfrm>
        </p:spPr>
        <p:txBody>
          <a:bodyPr>
            <a:noAutofit/>
          </a:bodyPr>
          <a:lstStyle/>
          <a:p>
            <a:r>
              <a:rPr lang="en-GB" sz="3600" dirty="0" smtClean="0"/>
              <a:t>Annotated photo showing aspects of microclimate at Tal-y-</a:t>
            </a:r>
            <a:r>
              <a:rPr lang="en-GB" sz="3600" dirty="0" err="1" smtClean="0"/>
              <a:t>Bont</a:t>
            </a:r>
            <a:endParaRPr lang="en-GB" sz="3600" dirty="0"/>
          </a:p>
        </p:txBody>
      </p:sp>
      <p:grpSp>
        <p:nvGrpSpPr>
          <p:cNvPr id="17" name="Group 16"/>
          <p:cNvGrpSpPr/>
          <p:nvPr/>
        </p:nvGrpSpPr>
        <p:grpSpPr>
          <a:xfrm>
            <a:off x="611559" y="2132856"/>
            <a:ext cx="8354195" cy="4177283"/>
            <a:chOff x="-1" y="0"/>
            <a:chExt cx="8858251" cy="4105275"/>
          </a:xfrm>
        </p:grpSpPr>
        <p:pic>
          <p:nvPicPr>
            <p:cNvPr id="22" name="Picture 21" descr="C:\Users\Simon\Pictures\Wales 2016\IMG_76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325" y="1143000"/>
              <a:ext cx="4411980" cy="2941320"/>
            </a:xfrm>
            <a:prstGeom prst="rect">
              <a:avLst/>
            </a:prstGeom>
            <a:noFill/>
            <a:ln>
              <a:solidFill>
                <a:schemeClr val="tx1"/>
              </a:solidFill>
            </a:ln>
            <a:extLst/>
          </p:spPr>
        </p:pic>
        <p:sp>
          <p:nvSpPr>
            <p:cNvPr id="23" name="Text Box 2"/>
            <p:cNvSpPr txBox="1">
              <a:spLocks noChangeArrowheads="1"/>
            </p:cNvSpPr>
            <p:nvPr/>
          </p:nvSpPr>
          <p:spPr bwMode="auto">
            <a:xfrm>
              <a:off x="-1" y="104775"/>
              <a:ext cx="1866900" cy="1534852"/>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Main road has higher temperatures due to dark tarmac absorbing heat from the sun plus vehicles emitting heat</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p:cNvSpPr txBox="1">
              <a:spLocks noChangeArrowheads="1"/>
            </p:cNvSpPr>
            <p:nvPr/>
          </p:nvSpPr>
          <p:spPr bwMode="auto">
            <a:xfrm>
              <a:off x="2917851" y="51586"/>
              <a:ext cx="2400300" cy="47916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Buildings on either side of the road </a:t>
              </a:r>
              <a:r>
                <a:rPr lang="en-GB" sz="1200" b="1" dirty="0" smtClean="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funnels </a:t>
              </a: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the wind</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3"/>
            <p:cNvSpPr txBox="1">
              <a:spLocks noChangeArrowheads="1"/>
            </p:cNvSpPr>
            <p:nvPr/>
          </p:nvSpPr>
          <p:spPr bwMode="auto">
            <a:xfrm>
              <a:off x="6905625" y="0"/>
              <a:ext cx="1722225" cy="106150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Heat loss from buildings from heating/cooking increases the temperature nearby</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4"/>
            <p:cNvSpPr txBox="1">
              <a:spLocks noChangeArrowheads="1"/>
            </p:cNvSpPr>
            <p:nvPr/>
          </p:nvSpPr>
          <p:spPr bwMode="auto">
            <a:xfrm>
              <a:off x="7239000" y="2743200"/>
              <a:ext cx="1619250" cy="8675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Vehicles produce heat causing slightly higher temperatures</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p:cNvSpPr txBox="1">
              <a:spLocks noChangeArrowheads="1"/>
            </p:cNvSpPr>
            <p:nvPr/>
          </p:nvSpPr>
          <p:spPr bwMode="auto">
            <a:xfrm>
              <a:off x="0" y="2952750"/>
              <a:ext cx="1866900" cy="11525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2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Grassy area experiences higher humidity due to transpiration</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Straight Arrow Connector 28"/>
            <p:cNvCxnSpPr/>
            <p:nvPr/>
          </p:nvCxnSpPr>
          <p:spPr>
            <a:xfrm>
              <a:off x="1238250" y="1228725"/>
              <a:ext cx="1276350" cy="1495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571625" y="3362325"/>
              <a:ext cx="1314450" cy="2000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505575" y="3133725"/>
              <a:ext cx="714375" cy="38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753100" y="800100"/>
              <a:ext cx="1123950" cy="990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657600" y="542925"/>
              <a:ext cx="390525" cy="1990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73901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Enquiry 4: Analysing and wider understanding</a:t>
            </a:r>
            <a:endParaRPr lang="en-GB" dirty="0"/>
          </a:p>
        </p:txBody>
      </p:sp>
      <p:sp>
        <p:nvSpPr>
          <p:cNvPr id="3" name="Content Placeholder 2"/>
          <p:cNvSpPr>
            <a:spLocks noGrp="1"/>
          </p:cNvSpPr>
          <p:nvPr>
            <p:ph idx="1"/>
          </p:nvPr>
        </p:nvSpPr>
        <p:spPr/>
        <p:txBody>
          <a:bodyPr>
            <a:normAutofit/>
          </a:bodyPr>
          <a:lstStyle/>
          <a:p>
            <a:r>
              <a:rPr lang="en-GB" dirty="0" smtClean="0"/>
              <a:t>Identify, analyse and interpret trends and patterns</a:t>
            </a:r>
          </a:p>
          <a:p>
            <a:r>
              <a:rPr lang="en-GB" dirty="0" smtClean="0"/>
              <a:t>Apply knowledge and understanding of geographical concepts and processes to specific evidence collected</a:t>
            </a:r>
          </a:p>
          <a:p>
            <a:endParaRPr lang="en-GB" dirty="0"/>
          </a:p>
          <a:p>
            <a:pPr marL="0" indent="0">
              <a:buNone/>
            </a:pPr>
            <a:r>
              <a:rPr lang="en-GB" b="1" dirty="0" smtClean="0"/>
              <a:t>Trends</a:t>
            </a:r>
            <a:r>
              <a:rPr lang="en-GB" dirty="0" smtClean="0"/>
              <a:t> – changes over time, distance, </a:t>
            </a:r>
            <a:r>
              <a:rPr lang="en-GB" dirty="0" err="1" smtClean="0"/>
              <a:t>etc</a:t>
            </a:r>
            <a:endParaRPr lang="en-GB" dirty="0" smtClean="0"/>
          </a:p>
          <a:p>
            <a:pPr marL="0" indent="0">
              <a:buNone/>
            </a:pPr>
            <a:r>
              <a:rPr lang="en-GB" b="1" dirty="0" smtClean="0"/>
              <a:t>Patterns</a:t>
            </a:r>
            <a:r>
              <a:rPr lang="en-GB" dirty="0" smtClean="0"/>
              <a:t> – regular repeating distributions, e.g. linear, radial, circular</a:t>
            </a:r>
            <a:endParaRPr lang="en-GB" dirty="0"/>
          </a:p>
        </p:txBody>
      </p:sp>
    </p:spTree>
    <p:extLst>
      <p:ext uri="{BB962C8B-B14F-4D97-AF65-F5344CB8AC3E}">
        <p14:creationId xmlns:p14="http://schemas.microsoft.com/office/powerpoint/2010/main" val="119239359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4: Describing data</a:t>
            </a:r>
            <a:endParaRPr lang="en-GB" sz="4000" dirty="0"/>
          </a:p>
        </p:txBody>
      </p:sp>
      <p:sp>
        <p:nvSpPr>
          <p:cNvPr id="3" name="Content Placeholder 2"/>
          <p:cNvSpPr>
            <a:spLocks noGrp="1"/>
          </p:cNvSpPr>
          <p:nvPr>
            <p:ph idx="1"/>
          </p:nvPr>
        </p:nvSpPr>
        <p:spPr>
          <a:xfrm>
            <a:off x="609599" y="1930400"/>
            <a:ext cx="6347714" cy="3880773"/>
          </a:xfrm>
        </p:spPr>
        <p:txBody>
          <a:bodyPr>
            <a:normAutofit/>
          </a:bodyPr>
          <a:lstStyle/>
          <a:p>
            <a:pPr marL="0" indent="0">
              <a:buNone/>
            </a:pPr>
            <a:r>
              <a:rPr lang="en-GB" dirty="0" smtClean="0"/>
              <a:t>When describing trends and patterns consider using the acronym ‘GCSE’:</a:t>
            </a:r>
          </a:p>
          <a:p>
            <a:pPr marL="0" indent="0">
              <a:buNone/>
            </a:pPr>
            <a:endParaRPr lang="en-GB" dirty="0"/>
          </a:p>
          <a:p>
            <a:pPr marL="0" indent="0">
              <a:buNone/>
            </a:pPr>
            <a:r>
              <a:rPr lang="en-GB" b="1" dirty="0" smtClean="0">
                <a:solidFill>
                  <a:srgbClr val="FF0000"/>
                </a:solidFill>
              </a:rPr>
              <a:t>GC</a:t>
            </a:r>
            <a:r>
              <a:rPr lang="en-GB" dirty="0" smtClean="0"/>
              <a:t> – </a:t>
            </a:r>
            <a:r>
              <a:rPr lang="en-GB" b="1" dirty="0">
                <a:solidFill>
                  <a:srgbClr val="FF0000"/>
                </a:solidFill>
              </a:rPr>
              <a:t>g</a:t>
            </a:r>
            <a:r>
              <a:rPr lang="en-GB" dirty="0" smtClean="0"/>
              <a:t>eneral </a:t>
            </a:r>
            <a:r>
              <a:rPr lang="en-GB" b="1" dirty="0">
                <a:solidFill>
                  <a:srgbClr val="FF0000"/>
                </a:solidFill>
              </a:rPr>
              <a:t>c</a:t>
            </a:r>
            <a:r>
              <a:rPr lang="en-GB" dirty="0" smtClean="0"/>
              <a:t>omment, describing the ‘big picture’, the overall trends and patterns</a:t>
            </a:r>
          </a:p>
          <a:p>
            <a:pPr marL="0" indent="0">
              <a:buNone/>
            </a:pPr>
            <a:r>
              <a:rPr lang="en-GB" b="1" dirty="0" smtClean="0">
                <a:solidFill>
                  <a:srgbClr val="FF0000"/>
                </a:solidFill>
              </a:rPr>
              <a:t>S</a:t>
            </a:r>
            <a:r>
              <a:rPr lang="en-GB" dirty="0" smtClean="0"/>
              <a:t> – refer to </a:t>
            </a:r>
            <a:r>
              <a:rPr lang="en-GB" b="1" dirty="0" smtClean="0">
                <a:solidFill>
                  <a:srgbClr val="FF0000"/>
                </a:solidFill>
              </a:rPr>
              <a:t>s</a:t>
            </a:r>
            <a:r>
              <a:rPr lang="en-GB" dirty="0" smtClean="0"/>
              <a:t>pecific information/data on the graphs, maps and diagrams to support your comments</a:t>
            </a:r>
          </a:p>
          <a:p>
            <a:pPr marL="0" indent="0">
              <a:buNone/>
            </a:pPr>
            <a:r>
              <a:rPr lang="en-GB" b="1" dirty="0" smtClean="0">
                <a:solidFill>
                  <a:srgbClr val="FF0000"/>
                </a:solidFill>
              </a:rPr>
              <a:t>E</a:t>
            </a:r>
            <a:r>
              <a:rPr lang="en-GB" dirty="0" smtClean="0"/>
              <a:t> – identify and comment on any </a:t>
            </a:r>
            <a:r>
              <a:rPr lang="en-GB" b="1" dirty="0" smtClean="0">
                <a:solidFill>
                  <a:srgbClr val="FF0000"/>
                </a:solidFill>
              </a:rPr>
              <a:t>e</a:t>
            </a:r>
            <a:r>
              <a:rPr lang="en-GB" dirty="0" smtClean="0"/>
              <a:t>xceptions (anomalies) to the overall trend/pattern</a:t>
            </a:r>
            <a:endParaRPr lang="en-GB" dirty="0"/>
          </a:p>
        </p:txBody>
      </p:sp>
    </p:spTree>
    <p:extLst>
      <p:ext uri="{BB962C8B-B14F-4D97-AF65-F5344CB8AC3E}">
        <p14:creationId xmlns:p14="http://schemas.microsoft.com/office/powerpoint/2010/main" val="202009925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2776" y="188640"/>
            <a:ext cx="5779172" cy="922962"/>
          </a:xfrm>
          <a:ln>
            <a:noFill/>
          </a:ln>
        </p:spPr>
        <p:txBody>
          <a:bodyPr>
            <a:normAutofit fontScale="90000"/>
          </a:bodyPr>
          <a:lstStyle/>
          <a:p>
            <a:r>
              <a:rPr lang="en-GB" sz="4000" dirty="0" smtClean="0"/>
              <a:t>Enquiry 4: Analysing data</a:t>
            </a:r>
            <a:endParaRPr lang="en-GB" sz="4000" dirty="0"/>
          </a:p>
        </p:txBody>
      </p:sp>
      <p:sp>
        <p:nvSpPr>
          <p:cNvPr id="7" name="Content Placeholder 6"/>
          <p:cNvSpPr>
            <a:spLocks noGrp="1"/>
          </p:cNvSpPr>
          <p:nvPr>
            <p:ph idx="1"/>
          </p:nvPr>
        </p:nvSpPr>
        <p:spPr>
          <a:xfrm>
            <a:off x="610440" y="1111602"/>
            <a:ext cx="7200800" cy="1237278"/>
          </a:xfrm>
        </p:spPr>
        <p:txBody>
          <a:bodyPr>
            <a:noAutofit/>
          </a:bodyPr>
          <a:lstStyle/>
          <a:p>
            <a:pPr>
              <a:lnSpc>
                <a:spcPct val="110000"/>
              </a:lnSpc>
            </a:pPr>
            <a:r>
              <a:rPr lang="en-GB" sz="1400" dirty="0" smtClean="0"/>
              <a:t>The line graph shows marked variations in temperature across the city.</a:t>
            </a:r>
          </a:p>
          <a:p>
            <a:pPr>
              <a:lnSpc>
                <a:spcPct val="110000"/>
              </a:lnSpc>
            </a:pPr>
            <a:r>
              <a:rPr lang="en-GB" sz="1400" dirty="0"/>
              <a:t>O</a:t>
            </a:r>
            <a:r>
              <a:rPr lang="en-GB" sz="1400" dirty="0" smtClean="0"/>
              <a:t>n the outskirts of the city temperatures were between 5-6 degrees </a:t>
            </a:r>
            <a:r>
              <a:rPr lang="en-GB" sz="1400" dirty="0" smtClean="0">
                <a:latin typeface="Calibri" panose="020F0502020204030204" pitchFamily="34" charset="0"/>
              </a:rPr>
              <a:t>˚</a:t>
            </a:r>
            <a:r>
              <a:rPr lang="en-GB" sz="1400" dirty="0" smtClean="0"/>
              <a:t>C at Hillingdon and Barking. Temperatures increased towards the centre reaching about 11 degrees </a:t>
            </a:r>
            <a:r>
              <a:rPr lang="en-GB" sz="1400" dirty="0" smtClean="0">
                <a:latin typeface="Calibri" panose="020F0502020204030204" pitchFamily="34" charset="0"/>
              </a:rPr>
              <a:t>˚</a:t>
            </a:r>
            <a:r>
              <a:rPr lang="en-GB" sz="1400" dirty="0" smtClean="0"/>
              <a:t>C in the City.</a:t>
            </a:r>
          </a:p>
          <a:p>
            <a:pPr>
              <a:lnSpc>
                <a:spcPct val="110000"/>
              </a:lnSpc>
            </a:pPr>
            <a:r>
              <a:rPr lang="en-GB" sz="1400" dirty="0"/>
              <a:t>Temperatures rose gradually in the east but as a series of ‘steps’ in the west, probably reflecting variations in surface land use. Temperatures rose significantly (by nearly 3 degrees </a:t>
            </a:r>
            <a:r>
              <a:rPr lang="en-GB" sz="1400" dirty="0" smtClean="0">
                <a:latin typeface="Calibri" panose="020F0502020204030204" pitchFamily="34" charset="0"/>
              </a:rPr>
              <a:t>˚</a:t>
            </a:r>
            <a:r>
              <a:rPr lang="en-GB" sz="1400" dirty="0" smtClean="0"/>
              <a:t>C</a:t>
            </a:r>
            <a:r>
              <a:rPr lang="en-GB" sz="1400" dirty="0"/>
              <a:t>) between Hillingdon and Ealing probably due to a sudden change from rural to urban land use.</a:t>
            </a:r>
          </a:p>
          <a:p>
            <a:pPr>
              <a:lnSpc>
                <a:spcPct val="110000"/>
              </a:lnSpc>
            </a:pPr>
            <a:endParaRPr lang="en-GB" sz="600" dirty="0" smtClean="0"/>
          </a:p>
        </p:txBody>
      </p:sp>
      <p:sp>
        <p:nvSpPr>
          <p:cNvPr id="9" name="Content Placeholder 6"/>
          <p:cNvSpPr txBox="1">
            <a:spLocks/>
          </p:cNvSpPr>
          <p:nvPr/>
        </p:nvSpPr>
        <p:spPr>
          <a:xfrm>
            <a:off x="610440" y="3356992"/>
            <a:ext cx="2679643" cy="26642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pPr>
            <a:r>
              <a:rPr lang="en-GB" sz="1400" dirty="0" smtClean="0"/>
              <a:t>The graph clearly shows the presence of an urban heat island caused by the emissions of heat (vehicles/buildings) and dark surfaces</a:t>
            </a:r>
            <a:r>
              <a:rPr lang="en-GB" sz="1400" dirty="0" smtClean="0">
                <a:solidFill>
                  <a:prstClr val="black"/>
                </a:solidFill>
              </a:rPr>
              <a:t> </a:t>
            </a:r>
            <a:r>
              <a:rPr lang="en-GB" sz="1400" b="1" dirty="0" smtClean="0">
                <a:solidFill>
                  <a:schemeClr val="tx1"/>
                </a:solidFill>
              </a:rPr>
              <a:t>(tarmac) </a:t>
            </a:r>
            <a:r>
              <a:rPr lang="en-GB" sz="1400" dirty="0" smtClean="0"/>
              <a:t>absorbing heat in contrast to the vegetated rural areas on the outskirts.</a:t>
            </a:r>
          </a:p>
          <a:p>
            <a:endParaRPr lang="en-GB" sz="1400" dirty="0" smtClean="0"/>
          </a:p>
          <a:p>
            <a:pPr marL="0" indent="0">
              <a:buFont typeface="Wingdings 3" charset="2"/>
              <a:buNone/>
            </a:pPr>
            <a:endParaRPr lang="en-GB" sz="1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210" y="3368416"/>
            <a:ext cx="4653174" cy="3296656"/>
          </a:xfrm>
          <a:prstGeom prst="rect">
            <a:avLst/>
          </a:prstGeom>
          <a:ln w="15875">
            <a:solidFill>
              <a:schemeClr val="tx1"/>
            </a:solidFill>
          </a:ln>
        </p:spPr>
      </p:pic>
    </p:spTree>
    <p:extLst>
      <p:ext uri="{BB962C8B-B14F-4D97-AF65-F5344CB8AC3E}">
        <p14:creationId xmlns:p14="http://schemas.microsoft.com/office/powerpoint/2010/main" val="35326992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75" y="188640"/>
            <a:ext cx="5958233" cy="1152128"/>
          </a:xfrm>
        </p:spPr>
        <p:txBody>
          <a:bodyPr>
            <a:normAutofit fontScale="90000"/>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487089" y="1340769"/>
            <a:ext cx="8229600" cy="1584176"/>
          </a:xfrm>
        </p:spPr>
        <p:txBody>
          <a:bodyPr>
            <a:normAutofit/>
          </a:bodyPr>
          <a:lstStyle/>
          <a:p>
            <a:pPr marL="0" indent="0">
              <a:buNone/>
            </a:pPr>
            <a:r>
              <a:rPr lang="en-GB" sz="2600" dirty="0" smtClean="0"/>
              <a:t>This involves synthesising (pulling together) findings </a:t>
            </a:r>
            <a:r>
              <a:rPr lang="en-GB" sz="2600" dirty="0"/>
              <a:t>to reach evidenced conclusions </a:t>
            </a:r>
            <a:r>
              <a:rPr lang="en-GB" sz="2600" dirty="0" smtClean="0"/>
              <a:t>that relate </a:t>
            </a:r>
            <a:r>
              <a:rPr lang="en-GB" sz="2600" dirty="0"/>
              <a:t>to the initial aim of the </a:t>
            </a:r>
            <a:r>
              <a:rPr lang="en-GB" sz="2600" dirty="0" smtClean="0"/>
              <a:t>enquiry. Here’s an example:</a:t>
            </a:r>
          </a:p>
        </p:txBody>
      </p:sp>
      <p:pic>
        <p:nvPicPr>
          <p:cNvPr id="1026" name="Picture 2" descr="C:\Users\Simon\Pictures\Wales 2016\IMG_75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544" y="2780928"/>
            <a:ext cx="4860032" cy="32400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881" y="2708920"/>
            <a:ext cx="3003999" cy="3539430"/>
          </a:xfrm>
          <a:prstGeom prst="rect">
            <a:avLst/>
          </a:prstGeom>
          <a:noFill/>
        </p:spPr>
        <p:txBody>
          <a:bodyPr wrap="square" rtlCol="0">
            <a:spAutoFit/>
          </a:bodyPr>
          <a:lstStyle/>
          <a:p>
            <a:r>
              <a:rPr lang="en-GB" sz="1400" dirty="0">
                <a:solidFill>
                  <a:schemeClr val="tx1">
                    <a:lumMod val="75000"/>
                    <a:lumOff val="25000"/>
                  </a:schemeClr>
                </a:solidFill>
                <a:latin typeface="+mj-lt"/>
              </a:rPr>
              <a:t>‘In conclusion, my results showed clear differences in microclimate across the valley. There was a gradual decrease in temperature with the coldest conditions in the valley bottom. This was due to the cold (dense) air sinking to the lowest part of the landscape. This also explains why the winds tended to flow down the valley sides at the beginning of the day. There were some anomalies in temperature and wind direction, probably caused by trees and buildings interrupting airflow.’</a:t>
            </a:r>
          </a:p>
          <a:p>
            <a:endParaRPr lang="en-GB" sz="1400" dirty="0">
              <a:solidFill>
                <a:schemeClr val="tx1">
                  <a:lumMod val="75000"/>
                  <a:lumOff val="25000"/>
                </a:schemeClr>
              </a:solidFill>
              <a:latin typeface="+mj-lt"/>
            </a:endParaRPr>
          </a:p>
        </p:txBody>
      </p:sp>
    </p:spTree>
    <p:extLst>
      <p:ext uri="{BB962C8B-B14F-4D97-AF65-F5344CB8AC3E}">
        <p14:creationId xmlns:p14="http://schemas.microsoft.com/office/powerpoint/2010/main" val="6964006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Table A: fieldwork methodologies</a:t>
            </a:r>
            <a:endParaRPr lang="en-GB" sz="4000" dirty="0"/>
          </a:p>
        </p:txBody>
      </p:sp>
      <p:graphicFrame>
        <p:nvGraphicFramePr>
          <p:cNvPr id="7" name="Table 6"/>
          <p:cNvGraphicFramePr>
            <a:graphicFrameLocks noGrp="1"/>
          </p:cNvGraphicFramePr>
          <p:nvPr>
            <p:extLst>
              <p:ext uri="{D42A27DB-BD31-4B8C-83A1-F6EECF244321}">
                <p14:modId xmlns:p14="http://schemas.microsoft.com/office/powerpoint/2010/main" val="2741913631"/>
              </p:ext>
            </p:extLst>
          </p:nvPr>
        </p:nvGraphicFramePr>
        <p:xfrm>
          <a:off x="755576" y="1930400"/>
          <a:ext cx="7632848" cy="4525963"/>
        </p:xfrm>
        <a:graphic>
          <a:graphicData uri="http://schemas.openxmlformats.org/drawingml/2006/table">
            <a:tbl>
              <a:tblPr firstRow="1" firstCol="1" bandRow="1"/>
              <a:tblGrid>
                <a:gridCol w="1368152"/>
                <a:gridCol w="1440160"/>
                <a:gridCol w="1728192"/>
                <a:gridCol w="1512168"/>
                <a:gridCol w="1584176"/>
              </a:tblGrid>
              <a:tr h="1086231">
                <a:tc>
                  <a:txBody>
                    <a:bodyPr/>
                    <a:lstStyle/>
                    <a:p>
                      <a:pPr algn="ctr">
                        <a:lnSpc>
                          <a:spcPct val="115000"/>
                        </a:lnSpc>
                        <a:spcAft>
                          <a:spcPts val="0"/>
                        </a:spcAft>
                      </a:pPr>
                      <a:r>
                        <a:rPr lang="en-GB" sz="1000" b="1" dirty="0">
                          <a:effectLst/>
                          <a:latin typeface="Calibri"/>
                          <a:ea typeface="Calibri"/>
                          <a:cs typeface="Times New Roman"/>
                        </a:rPr>
                        <a:t>Fieldwork locality</a:t>
                      </a: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Use of transects (across a feature)</a:t>
                      </a: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Change over time (comparing primary data with secondary sources)</a:t>
                      </a:r>
                      <a:endParaRPr lang="en-GB" sz="10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Qualitative surveys (analysing perception)</a:t>
                      </a:r>
                      <a:endParaRPr lang="en-GB" sz="10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Geographical flows (analysing flows and patterns of movement)</a:t>
                      </a: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439732">
                <a:tc>
                  <a:txBody>
                    <a:bodyPr/>
                    <a:lstStyle/>
                    <a:p>
                      <a:pPr>
                        <a:lnSpc>
                          <a:spcPct val="115000"/>
                        </a:lnSpc>
                        <a:spcAft>
                          <a:spcPts val="0"/>
                        </a:spcAft>
                      </a:pPr>
                      <a:r>
                        <a:rPr lang="en-GB" sz="1000" dirty="0">
                          <a:effectLst/>
                          <a:latin typeface="Calibri"/>
                          <a:ea typeface="Calibri"/>
                          <a:cs typeface="Times New Roman"/>
                        </a:rPr>
                        <a:t>Weather/microclimate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Analyse micro-climate up a slope, through an area of </a:t>
                      </a:r>
                      <a:r>
                        <a:rPr lang="en-GB" sz="1000" dirty="0" smtClean="0">
                          <a:effectLst/>
                          <a:latin typeface="Calibri"/>
                          <a:ea typeface="Calibri"/>
                          <a:cs typeface="Times New Roman"/>
                        </a:rPr>
                        <a:t>woodland, open </a:t>
                      </a:r>
                      <a:r>
                        <a:rPr lang="en-GB" sz="1000" dirty="0">
                          <a:effectLst/>
                          <a:latin typeface="Calibri"/>
                          <a:ea typeface="Calibri"/>
                          <a:cs typeface="Times New Roman"/>
                        </a:rPr>
                        <a:t>land, across an urban area or across a valley</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Consider changing weather - </a:t>
                      </a:r>
                      <a:r>
                        <a:rPr lang="en-GB" sz="1000" dirty="0" smtClean="0">
                          <a:effectLst/>
                          <a:latin typeface="Calibri"/>
                          <a:ea typeface="Calibri"/>
                          <a:cs typeface="Times New Roman"/>
                        </a:rPr>
                        <a:t>compare </a:t>
                      </a:r>
                      <a:r>
                        <a:rPr lang="en-GB" sz="1000" dirty="0">
                          <a:effectLst/>
                          <a:latin typeface="Calibri"/>
                          <a:ea typeface="Calibri"/>
                          <a:cs typeface="Times New Roman"/>
                        </a:rPr>
                        <a:t>data collected over several days with</a:t>
                      </a:r>
                    </a:p>
                    <a:p>
                      <a:pPr>
                        <a:lnSpc>
                          <a:spcPct val="115000"/>
                        </a:lnSpc>
                        <a:spcAft>
                          <a:spcPts val="0"/>
                        </a:spcAft>
                      </a:pPr>
                      <a:r>
                        <a:rPr lang="en-GB" sz="1000" dirty="0">
                          <a:effectLst/>
                          <a:latin typeface="Calibri"/>
                          <a:ea typeface="Calibri"/>
                          <a:cs typeface="Times New Roman"/>
                        </a:rPr>
                        <a:t>data collected for the same period in a previous year</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weather changes with a passing depression (using synoptic charts)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a:effectLst/>
                          <a:latin typeface="Calibri"/>
                          <a:ea typeface="Calibri"/>
                          <a:cs typeface="Times New Roman"/>
                        </a:rPr>
                        <a:t>Investigate local people’s perception of climate change or an extreme weather event (e.g. flood, heatwave, heavy snowfall)</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Investigate winds in a valley or within an urban area (which may </a:t>
                      </a:r>
                      <a:r>
                        <a:rPr lang="en-GB" sz="1000" dirty="0" smtClean="0">
                          <a:effectLst/>
                          <a:latin typeface="Calibri"/>
                          <a:ea typeface="Calibri"/>
                          <a:cs typeface="Times New Roman"/>
                        </a:rPr>
                        <a:t>be a result of </a:t>
                      </a:r>
                      <a:r>
                        <a:rPr lang="en-GB" sz="1000" dirty="0">
                          <a:effectLst/>
                          <a:latin typeface="Calibri"/>
                          <a:ea typeface="Calibri"/>
                          <a:cs typeface="Times New Roman"/>
                        </a:rPr>
                        <a:t>temperature differences)</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weather changes with a passing depression (using synoptic charts)</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1933362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5: Drawing conclusions</a:t>
            </a:r>
            <a:endParaRPr lang="en-GB" sz="4000" dirty="0"/>
          </a:p>
        </p:txBody>
      </p:sp>
      <p:sp>
        <p:nvSpPr>
          <p:cNvPr id="3" name="Content Placeholder 2"/>
          <p:cNvSpPr>
            <a:spLocks noGrp="1"/>
          </p:cNvSpPr>
          <p:nvPr>
            <p:ph idx="1"/>
          </p:nvPr>
        </p:nvSpPr>
        <p:spPr>
          <a:xfrm>
            <a:off x="609599" y="2132856"/>
            <a:ext cx="6347714" cy="3880773"/>
          </a:xfrm>
        </p:spPr>
        <p:txBody>
          <a:bodyPr>
            <a:normAutofit/>
          </a:bodyPr>
          <a:lstStyle/>
          <a:p>
            <a:pPr marL="0" indent="0">
              <a:buNone/>
            </a:pPr>
            <a:r>
              <a:rPr lang="en-GB" sz="2400" dirty="0" smtClean="0"/>
              <a:t>Expected trends and models are not always reflected in the real world, for example:</a:t>
            </a:r>
          </a:p>
          <a:p>
            <a:r>
              <a:rPr lang="en-GB" sz="1900" dirty="0" smtClean="0"/>
              <a:t>The weather can have a huge impact on microclimates – e.g. winds can mix up the air erasing subtle variations in temperature </a:t>
            </a:r>
          </a:p>
          <a:p>
            <a:r>
              <a:rPr lang="en-GB" sz="1900" dirty="0" smtClean="0"/>
              <a:t>The time of day can affect results </a:t>
            </a:r>
            <a:r>
              <a:rPr lang="en-GB" sz="1900" dirty="0"/>
              <a:t> </a:t>
            </a:r>
            <a:r>
              <a:rPr lang="en-GB" sz="1900" dirty="0" smtClean="0"/>
              <a:t>- e.g. cold air may sink to the valley bottom in the early morning but start to rise as the ground heats up during the day</a:t>
            </a:r>
          </a:p>
          <a:p>
            <a:r>
              <a:rPr lang="en-GB" sz="1900" dirty="0" smtClean="0"/>
              <a:t>Instrument/human error can be significant given the subtle variations in the data gathered</a:t>
            </a:r>
          </a:p>
          <a:p>
            <a:endParaRPr lang="en-GB" dirty="0"/>
          </a:p>
        </p:txBody>
      </p:sp>
    </p:spTree>
    <p:extLst>
      <p:ext uri="{BB962C8B-B14F-4D97-AF65-F5344CB8AC3E}">
        <p14:creationId xmlns:p14="http://schemas.microsoft.com/office/powerpoint/2010/main" val="1238748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1100"/>
            <a:ext cx="6347714" cy="1320800"/>
          </a:xfrm>
        </p:spPr>
        <p:txBody>
          <a:bodyPr>
            <a:normAutofit/>
          </a:bodyPr>
          <a:lstStyle/>
          <a:p>
            <a:r>
              <a:rPr lang="en-GB" sz="4000" dirty="0" smtClean="0"/>
              <a:t>Enquiry 5: Drawing conclusions</a:t>
            </a:r>
            <a:endParaRPr lang="en-GB" sz="4000" dirty="0"/>
          </a:p>
        </p:txBody>
      </p:sp>
      <p:grpSp>
        <p:nvGrpSpPr>
          <p:cNvPr id="14" name="Group 13"/>
          <p:cNvGrpSpPr/>
          <p:nvPr/>
        </p:nvGrpSpPr>
        <p:grpSpPr>
          <a:xfrm>
            <a:off x="611560" y="1844184"/>
            <a:ext cx="8394174" cy="3961080"/>
            <a:chOff x="0" y="-715"/>
            <a:chExt cx="9378950" cy="4425781"/>
          </a:xfrm>
        </p:grpSpPr>
        <p:pic>
          <p:nvPicPr>
            <p:cNvPr id="16" name="Picture 15" descr="C:\Users\Simon\Pictures\Wales 2016\IMG_759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825" y="19050"/>
              <a:ext cx="2717800" cy="4076700"/>
            </a:xfrm>
            <a:prstGeom prst="rect">
              <a:avLst/>
            </a:prstGeom>
            <a:noFill/>
            <a:ln>
              <a:solidFill>
                <a:schemeClr val="tx1"/>
              </a:solidFill>
            </a:ln>
            <a:extLst/>
          </p:spPr>
        </p:pic>
        <p:sp>
          <p:nvSpPr>
            <p:cNvPr id="17" name="Text Box 2"/>
            <p:cNvSpPr txBox="1">
              <a:spLocks noChangeArrowheads="1"/>
            </p:cNvSpPr>
            <p:nvPr/>
          </p:nvSpPr>
          <p:spPr bwMode="auto">
            <a:xfrm>
              <a:off x="19050" y="9525"/>
              <a:ext cx="2476500" cy="87058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Variations in tree types in a woodland will affect results</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0" y="2876549"/>
              <a:ext cx="2495550" cy="154851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Human factors such as woodland clearance could affect the results due to the localised increased exposure to sunlight</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6778625" y="-715"/>
              <a:ext cx="2600325" cy="1390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Weather conditions (such as cloud cover and strong winds) will affect measurements and could give unexpected results</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6705600" y="3028949"/>
              <a:ext cx="2476500" cy="131566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Time of year will affect canopy growth and the effect of shading – this may give unexpected results</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chemeClr val="tx1">
                      <a:lumMod val="75000"/>
                      <a:lumOff val="25000"/>
                    </a:schemeClr>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Arrow Connector 21"/>
            <p:cNvCxnSpPr/>
            <p:nvPr/>
          </p:nvCxnSpPr>
          <p:spPr>
            <a:xfrm>
              <a:off x="2124075" y="390525"/>
              <a:ext cx="1038225" cy="476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89625" y="563190"/>
              <a:ext cx="873125" cy="1130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400300" y="2976863"/>
              <a:ext cx="762000" cy="290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889625" y="2494128"/>
              <a:ext cx="835027" cy="5633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17534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a:t>Identify the limitations of geographical </a:t>
            </a:r>
            <a:r>
              <a:rPr lang="en-GB" dirty="0" smtClean="0"/>
              <a:t>evidence - accuracy</a:t>
            </a:r>
            <a:r>
              <a:rPr lang="en-GB" dirty="0"/>
              <a:t>, reliability and </a:t>
            </a:r>
            <a:r>
              <a:rPr lang="en-GB" dirty="0" smtClean="0"/>
              <a:t>bias</a:t>
            </a:r>
          </a:p>
          <a:p>
            <a:r>
              <a:rPr lang="en-GB" dirty="0" smtClean="0"/>
              <a:t>Reflect </a:t>
            </a:r>
            <a:r>
              <a:rPr lang="en-GB" dirty="0"/>
              <a:t>critically on </a:t>
            </a:r>
            <a:r>
              <a:rPr lang="en-GB" dirty="0" smtClean="0"/>
              <a:t>the strengths </a:t>
            </a:r>
            <a:r>
              <a:rPr lang="en-GB" dirty="0"/>
              <a:t>and limitations of both primary and secondary </a:t>
            </a:r>
            <a:r>
              <a:rPr lang="en-GB" dirty="0" smtClean="0"/>
              <a:t>data, methods </a:t>
            </a:r>
            <a:r>
              <a:rPr lang="en-GB" dirty="0"/>
              <a:t>used, conclusions drawn and knowledge </a:t>
            </a:r>
            <a:r>
              <a:rPr lang="en-GB" dirty="0" smtClean="0"/>
              <a:t>gained</a:t>
            </a:r>
            <a:endParaRPr lang="en-GB" dirty="0"/>
          </a:p>
          <a:p>
            <a:r>
              <a:rPr lang="en-GB" dirty="0"/>
              <a:t>Appreciate that stakeholders may have vested </a:t>
            </a:r>
            <a:r>
              <a:rPr lang="en-GB" dirty="0" smtClean="0"/>
              <a:t>interests, introducing bias.</a:t>
            </a:r>
            <a:endParaRPr lang="en-GB" dirty="0"/>
          </a:p>
        </p:txBody>
      </p:sp>
    </p:spTree>
    <p:extLst>
      <p:ext uri="{BB962C8B-B14F-4D97-AF65-F5344CB8AC3E}">
        <p14:creationId xmlns:p14="http://schemas.microsoft.com/office/powerpoint/2010/main" val="3539681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Enquiry 6: Evaluating the process</a:t>
            </a:r>
            <a:endParaRPr lang="en-GB" sz="4000" dirty="0"/>
          </a:p>
        </p:txBody>
      </p:sp>
      <p:sp>
        <p:nvSpPr>
          <p:cNvPr id="3" name="Content Placeholder 2"/>
          <p:cNvSpPr>
            <a:spLocks noGrp="1"/>
          </p:cNvSpPr>
          <p:nvPr>
            <p:ph idx="1"/>
          </p:nvPr>
        </p:nvSpPr>
        <p:spPr/>
        <p:txBody>
          <a:bodyPr>
            <a:normAutofit/>
          </a:bodyPr>
          <a:lstStyle/>
          <a:p>
            <a:r>
              <a:rPr lang="en-GB" dirty="0" smtClean="0"/>
              <a:t>How might your results be different on another day or at a different time of year?</a:t>
            </a:r>
          </a:p>
          <a:p>
            <a:r>
              <a:rPr lang="en-GB" dirty="0" smtClean="0"/>
              <a:t>How might an increase in the sample size or the number of sites have improved reliability?</a:t>
            </a:r>
          </a:p>
          <a:p>
            <a:r>
              <a:rPr lang="en-GB" dirty="0" smtClean="0"/>
              <a:t>With practice, might data collection techniques have been more accurate?</a:t>
            </a:r>
          </a:p>
          <a:p>
            <a:r>
              <a:rPr lang="en-GB" dirty="0" smtClean="0"/>
              <a:t>Was the sampling strategy appropriate?</a:t>
            </a:r>
          </a:p>
          <a:p>
            <a:r>
              <a:rPr lang="en-GB" dirty="0" smtClean="0"/>
              <a:t>Could inaccurate diagram construction have affected your conclusions?</a:t>
            </a:r>
          </a:p>
          <a:p>
            <a:endParaRPr lang="en-GB" dirty="0"/>
          </a:p>
        </p:txBody>
      </p:sp>
    </p:spTree>
    <p:extLst>
      <p:ext uri="{BB962C8B-B14F-4D97-AF65-F5344CB8AC3E}">
        <p14:creationId xmlns:p14="http://schemas.microsoft.com/office/powerpoint/2010/main" val="719436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6347714" cy="1320800"/>
          </a:xfrm>
        </p:spPr>
        <p:txBody>
          <a:bodyPr>
            <a:normAutofit/>
          </a:bodyPr>
          <a:lstStyle/>
          <a:p>
            <a:r>
              <a:rPr lang="en-GB" sz="4000" dirty="0" smtClean="0"/>
              <a:t>Table B: conceptual frameworks</a:t>
            </a:r>
            <a:endParaRPr lang="en-GB" sz="4000" dirty="0"/>
          </a:p>
        </p:txBody>
      </p:sp>
      <p:graphicFrame>
        <p:nvGraphicFramePr>
          <p:cNvPr id="7" name="Table 6"/>
          <p:cNvGraphicFramePr>
            <a:graphicFrameLocks noGrp="1"/>
          </p:cNvGraphicFramePr>
          <p:nvPr>
            <p:extLst>
              <p:ext uri="{D42A27DB-BD31-4B8C-83A1-F6EECF244321}">
                <p14:modId xmlns:p14="http://schemas.microsoft.com/office/powerpoint/2010/main" val="468082535"/>
              </p:ext>
            </p:extLst>
          </p:nvPr>
        </p:nvGraphicFramePr>
        <p:xfrm>
          <a:off x="755576" y="1988840"/>
          <a:ext cx="8064896" cy="4437122"/>
        </p:xfrm>
        <a:graphic>
          <a:graphicData uri="http://schemas.openxmlformats.org/drawingml/2006/table">
            <a:tbl>
              <a:tblPr firstRow="1" firstCol="1" bandRow="1"/>
              <a:tblGrid>
                <a:gridCol w="1296144"/>
                <a:gridCol w="1067707"/>
                <a:gridCol w="1112399"/>
                <a:gridCol w="1388691"/>
                <a:gridCol w="1067233"/>
                <a:gridCol w="1102140"/>
                <a:gridCol w="1030582"/>
              </a:tblGrid>
              <a:tr h="2174141">
                <a:tc>
                  <a:txBody>
                    <a:bodyPr/>
                    <a:lstStyle/>
                    <a:p>
                      <a:pPr algn="ctr">
                        <a:lnSpc>
                          <a:spcPct val="115000"/>
                        </a:lnSpc>
                        <a:spcAft>
                          <a:spcPts val="0"/>
                        </a:spcAft>
                      </a:pPr>
                      <a:r>
                        <a:rPr lang="en-GB" sz="1000" b="1" dirty="0">
                          <a:effectLst/>
                          <a:latin typeface="Calibri"/>
                          <a:ea typeface="Calibri"/>
                          <a:cs typeface="Times New Roman"/>
                        </a:rPr>
                        <a:t>Geographical theme</a:t>
                      </a:r>
                      <a:endParaRPr lang="en-GB" sz="10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Place </a:t>
                      </a:r>
                      <a:endParaRPr lang="en-GB" sz="1000" dirty="0">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Applying understanding of uniqueness / identity</a:t>
                      </a:r>
                    </a:p>
                    <a:p>
                      <a:pPr algn="ctr">
                        <a:lnSpc>
                          <a:spcPct val="115000"/>
                        </a:lnSpc>
                        <a:spcAft>
                          <a:spcPts val="0"/>
                        </a:spcAft>
                      </a:pPr>
                      <a:r>
                        <a:rPr lang="en-GB" sz="1000" b="1" dirty="0">
                          <a:effectLst/>
                          <a:latin typeface="Calibri"/>
                          <a:ea typeface="Calibri"/>
                          <a:cs typeface="Times New Roman"/>
                        </a:rPr>
                        <a:t> </a:t>
                      </a:r>
                      <a:endParaRPr lang="en-GB" sz="1000" dirty="0">
                        <a:effectLst/>
                        <a:latin typeface="Calibri"/>
                        <a:ea typeface="Calibri"/>
                        <a:cs typeface="Times New Roman"/>
                      </a:endParaRP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Sphere of influence </a:t>
                      </a:r>
                      <a:endParaRPr lang="en-GB" sz="1000" dirty="0">
                        <a:effectLst/>
                        <a:latin typeface="Calibri"/>
                        <a:ea typeface="Calibri"/>
                        <a:cs typeface="Times New Roman"/>
                      </a:endParaRPr>
                    </a:p>
                    <a:p>
                      <a:pPr>
                        <a:lnSpc>
                          <a:spcPct val="115000"/>
                        </a:lnSpc>
                        <a:spcAft>
                          <a:spcPts val="0"/>
                        </a:spcAft>
                      </a:pPr>
                      <a:endParaRPr lang="en-GB" sz="1000" dirty="0" smtClean="0">
                        <a:effectLst/>
                        <a:latin typeface="Calibri"/>
                        <a:ea typeface="Calibri"/>
                        <a:cs typeface="Times New Roman"/>
                      </a:endParaRPr>
                    </a:p>
                    <a:p>
                      <a:pPr>
                        <a:lnSpc>
                          <a:spcPct val="115000"/>
                        </a:lnSpc>
                        <a:spcAft>
                          <a:spcPts val="0"/>
                        </a:spcAft>
                      </a:pPr>
                      <a:r>
                        <a:rPr lang="en-GB" sz="1000" dirty="0" smtClean="0">
                          <a:effectLst/>
                          <a:latin typeface="Calibri"/>
                          <a:ea typeface="Calibri"/>
                          <a:cs typeface="Times New Roman"/>
                        </a:rPr>
                        <a:t>Applying </a:t>
                      </a:r>
                      <a:r>
                        <a:rPr lang="en-GB" sz="1000" dirty="0">
                          <a:effectLst/>
                          <a:latin typeface="Calibri"/>
                          <a:ea typeface="Calibri"/>
                          <a:cs typeface="Times New Roman"/>
                        </a:rPr>
                        <a:t>understanding</a:t>
                      </a:r>
                    </a:p>
                    <a:p>
                      <a:pPr>
                        <a:lnSpc>
                          <a:spcPct val="115000"/>
                        </a:lnSpc>
                        <a:spcAft>
                          <a:spcPts val="0"/>
                        </a:spcAft>
                      </a:pPr>
                      <a:r>
                        <a:rPr lang="en-GB" sz="1000" dirty="0">
                          <a:effectLst/>
                          <a:latin typeface="Calibri"/>
                          <a:ea typeface="Calibri"/>
                          <a:cs typeface="Times New Roman"/>
                        </a:rPr>
                        <a:t>of sphere of influence /</a:t>
                      </a:r>
                    </a:p>
                    <a:p>
                      <a:pPr>
                        <a:lnSpc>
                          <a:spcPct val="115000"/>
                        </a:lnSpc>
                        <a:spcAft>
                          <a:spcPts val="0"/>
                        </a:spcAft>
                      </a:pPr>
                      <a:r>
                        <a:rPr lang="en-GB" sz="1000" dirty="0">
                          <a:effectLst/>
                          <a:latin typeface="Calibri"/>
                          <a:ea typeface="Calibri"/>
                          <a:cs typeface="Times New Roman"/>
                        </a:rPr>
                        <a:t>catchment and how it impacts on places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b="1" dirty="0">
                          <a:effectLst/>
                          <a:latin typeface="Calibri"/>
                          <a:ea typeface="Calibri"/>
                          <a:cs typeface="Times New Roman"/>
                        </a:rPr>
                        <a:t>Cycles and flows </a:t>
                      </a:r>
                      <a:endParaRPr lang="en-GB" sz="1000" dirty="0">
                        <a:effectLst/>
                        <a:latin typeface="Calibri"/>
                        <a:ea typeface="Calibri"/>
                        <a:cs typeface="Times New Roman"/>
                      </a:endParaRPr>
                    </a:p>
                    <a:p>
                      <a:pPr>
                        <a:lnSpc>
                          <a:spcPct val="115000"/>
                        </a:lnSpc>
                        <a:spcAft>
                          <a:spcPts val="0"/>
                        </a:spcAft>
                      </a:pPr>
                      <a:r>
                        <a:rPr lang="en-GB" sz="1000" b="1" dirty="0">
                          <a:effectLst/>
                          <a:latin typeface="Calibri"/>
                          <a:ea typeface="Calibri"/>
                          <a:cs typeface="Times New Roman"/>
                        </a:rPr>
                        <a:t> </a:t>
                      </a:r>
                      <a:endParaRPr lang="en-GB" sz="1000" dirty="0">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Applying understanding of change and movement in relation to place</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b="1" dirty="0">
                          <a:effectLst/>
                          <a:latin typeface="Calibri"/>
                          <a:ea typeface="Calibri"/>
                          <a:cs typeface="Times New Roman"/>
                        </a:rPr>
                        <a:t>Mitigating risk</a:t>
                      </a: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Applying understanding of hazard perception / risk and analysing</a:t>
                      </a:r>
                    </a:p>
                    <a:p>
                      <a:pPr>
                        <a:lnSpc>
                          <a:spcPct val="115000"/>
                        </a:lnSpc>
                        <a:spcAft>
                          <a:spcPts val="0"/>
                        </a:spcAft>
                      </a:pPr>
                      <a:r>
                        <a:rPr lang="en-GB" sz="1000" dirty="0">
                          <a:effectLst/>
                          <a:latin typeface="Calibri"/>
                          <a:ea typeface="Calibri"/>
                          <a:cs typeface="Times New Roman"/>
                        </a:rPr>
                        <a:t>management strategies / future actions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b="1" dirty="0">
                          <a:effectLst/>
                          <a:latin typeface="Calibri"/>
                          <a:ea typeface="Calibri"/>
                          <a:cs typeface="Times New Roman"/>
                        </a:rPr>
                        <a:t>Sustainability</a:t>
                      </a: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Applying understanding of sustainable</a:t>
                      </a:r>
                    </a:p>
                    <a:p>
                      <a:pPr>
                        <a:lnSpc>
                          <a:spcPct val="115000"/>
                        </a:lnSpc>
                        <a:spcAft>
                          <a:spcPts val="0"/>
                        </a:spcAft>
                      </a:pPr>
                      <a:r>
                        <a:rPr lang="en-GB" sz="1000" dirty="0">
                          <a:effectLst/>
                          <a:latin typeface="Calibri"/>
                          <a:ea typeface="Calibri"/>
                          <a:cs typeface="Times New Roman"/>
                        </a:rPr>
                        <a:t>communities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b="1" dirty="0">
                          <a:effectLst/>
                          <a:latin typeface="Calibri"/>
                          <a:ea typeface="Calibri"/>
                          <a:cs typeface="Times New Roman"/>
                        </a:rPr>
                        <a:t>Inequality</a:t>
                      </a: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Applying understanding</a:t>
                      </a:r>
                    </a:p>
                    <a:p>
                      <a:pPr>
                        <a:lnSpc>
                          <a:spcPct val="115000"/>
                        </a:lnSpc>
                        <a:spcAft>
                          <a:spcPts val="0"/>
                        </a:spcAft>
                      </a:pPr>
                      <a:r>
                        <a:rPr lang="en-GB" sz="1000" dirty="0">
                          <a:effectLst/>
                          <a:latin typeface="Calibri"/>
                          <a:ea typeface="Calibri"/>
                          <a:cs typeface="Times New Roman"/>
                        </a:rPr>
                        <a:t>of inequality and</a:t>
                      </a:r>
                    </a:p>
                    <a:p>
                      <a:pPr>
                        <a:lnSpc>
                          <a:spcPct val="115000"/>
                        </a:lnSpc>
                        <a:spcAft>
                          <a:spcPts val="0"/>
                        </a:spcAft>
                      </a:pPr>
                      <a:r>
                        <a:rPr lang="en-GB" sz="1000" dirty="0">
                          <a:effectLst/>
                          <a:latin typeface="Calibri"/>
                          <a:ea typeface="Calibri"/>
                          <a:cs typeface="Times New Roman"/>
                        </a:rPr>
                        <a:t>associated concepts such as deprivation or equality of access to services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2981">
                <a:tc>
                  <a:txBody>
                    <a:bodyPr/>
                    <a:lstStyle/>
                    <a:p>
                      <a:pPr>
                        <a:lnSpc>
                          <a:spcPct val="115000"/>
                        </a:lnSpc>
                        <a:spcAft>
                          <a:spcPts val="0"/>
                        </a:spcAft>
                      </a:pPr>
                      <a:r>
                        <a:rPr lang="en-GB" sz="1000" dirty="0">
                          <a:effectLst/>
                          <a:latin typeface="Calibri"/>
                          <a:ea typeface="Calibri"/>
                          <a:cs typeface="Times New Roman"/>
                        </a:rPr>
                        <a:t>Weather/microclimate</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a:effectLst/>
                          <a:latin typeface="Calibri"/>
                          <a:ea typeface="Calibri"/>
                          <a:cs typeface="Times New Roman"/>
                        </a:rPr>
                        <a:t>Comparing microclimatic conditions between two places (e.g. woodland and open area, village centre and open fields)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smtClean="0">
                          <a:effectLst/>
                          <a:latin typeface="Calibri"/>
                          <a:ea typeface="Calibri"/>
                          <a:cs typeface="Times New Roman"/>
                        </a:rPr>
                        <a:t>Consider </a:t>
                      </a:r>
                      <a:r>
                        <a:rPr lang="en-GB" sz="1000" dirty="0">
                          <a:effectLst/>
                          <a:latin typeface="Calibri"/>
                          <a:ea typeface="Calibri"/>
                          <a:cs typeface="Times New Roman"/>
                        </a:rPr>
                        <a:t>the sphere of influence of a heat island</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Investigating local winds (katabatic/anabatic) in a valley and assessing the impacts on people and human activities</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smtClean="0">
                          <a:effectLst/>
                          <a:latin typeface="Calibri"/>
                          <a:ea typeface="Calibri"/>
                          <a:cs typeface="Times New Roman"/>
                        </a:rPr>
                        <a:t>Investigating </a:t>
                      </a:r>
                      <a:r>
                        <a:rPr lang="en-GB" sz="1000" dirty="0">
                          <a:effectLst/>
                          <a:latin typeface="Calibri"/>
                          <a:ea typeface="Calibri"/>
                          <a:cs typeface="Times New Roman"/>
                        </a:rPr>
                        <a:t>weather associated with a passing depression</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Consider perceptions of climate change and possible local responses</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Consider hazards associated with microclimates (e.g. frost hollows) and possible local responses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smtClean="0">
                          <a:effectLst/>
                          <a:latin typeface="Calibri"/>
                          <a:ea typeface="Calibri"/>
                          <a:cs typeface="Times New Roman"/>
                        </a:rPr>
                        <a:t>Assessing </a:t>
                      </a:r>
                      <a:r>
                        <a:rPr lang="en-GB" sz="1000" dirty="0">
                          <a:effectLst/>
                          <a:latin typeface="Calibri"/>
                          <a:ea typeface="Calibri"/>
                          <a:cs typeface="Times New Roman"/>
                        </a:rPr>
                        <a:t>sustainable options to reduce the heat island effect caused by anthropogenic heat sources</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Consider microclimatic inequalities in different parts of a settlement or across a physical feature (e.g. valley, ridge)</a:t>
                      </a:r>
                    </a:p>
                  </a:txBody>
                  <a:tcPr marL="46606" marR="46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5097126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smtClean="0"/>
              <a:t>WJEC nominated criteria</a:t>
            </a:r>
            <a:endParaRPr lang="en-GB" sz="4000" dirty="0"/>
          </a:p>
        </p:txBody>
      </p:sp>
      <p:sp>
        <p:nvSpPr>
          <p:cNvPr id="5" name="Content Placeholder 4"/>
          <p:cNvSpPr>
            <a:spLocks noGrp="1"/>
          </p:cNvSpPr>
          <p:nvPr>
            <p:ph sz="half" idx="1"/>
          </p:nvPr>
        </p:nvSpPr>
        <p:spPr/>
        <p:txBody>
          <a:bodyPr/>
          <a:lstStyle/>
          <a:p>
            <a:pPr marL="0" indent="0">
              <a:buNone/>
            </a:pPr>
            <a:r>
              <a:rPr lang="en-GB" sz="2000" b="1" dirty="0" smtClean="0">
                <a:solidFill>
                  <a:schemeClr val="tx1"/>
                </a:solidFill>
              </a:rPr>
              <a:t>Table A: Methodologies</a:t>
            </a:r>
          </a:p>
          <a:p>
            <a:pPr marL="0" indent="0">
              <a:buNone/>
            </a:pPr>
            <a:endParaRPr lang="en-GB" dirty="0" smtClean="0"/>
          </a:p>
          <a:p>
            <a:pPr marL="0" indent="0">
              <a:buNone/>
            </a:pPr>
            <a:r>
              <a:rPr lang="en-GB" dirty="0" smtClean="0"/>
              <a:t>2018: Geographical flows</a:t>
            </a:r>
          </a:p>
          <a:p>
            <a:pPr marL="0" indent="0">
              <a:buNone/>
            </a:pPr>
            <a:r>
              <a:rPr lang="en-GB" dirty="0" smtClean="0"/>
              <a:t>2019: Qualitative surveys</a:t>
            </a:r>
          </a:p>
          <a:p>
            <a:pPr marL="0" indent="0">
              <a:buNone/>
            </a:pPr>
            <a:r>
              <a:rPr lang="en-GB" dirty="0" smtClean="0"/>
              <a:t>2020: Use of transects</a:t>
            </a:r>
            <a:endParaRPr lang="en-GB" dirty="0"/>
          </a:p>
        </p:txBody>
      </p:sp>
      <p:sp>
        <p:nvSpPr>
          <p:cNvPr id="6" name="Content Placeholder 5"/>
          <p:cNvSpPr>
            <a:spLocks noGrp="1"/>
          </p:cNvSpPr>
          <p:nvPr>
            <p:ph sz="half" idx="2"/>
          </p:nvPr>
        </p:nvSpPr>
        <p:spPr>
          <a:xfrm>
            <a:off x="3869204" y="2160590"/>
            <a:ext cx="3943156" cy="3880773"/>
          </a:xfrm>
        </p:spPr>
        <p:txBody>
          <a:bodyPr/>
          <a:lstStyle/>
          <a:p>
            <a:pPr marL="0" indent="0">
              <a:buNone/>
            </a:pPr>
            <a:r>
              <a:rPr lang="en-GB" sz="2000" b="1" dirty="0" smtClean="0">
                <a:solidFill>
                  <a:schemeClr val="tx1"/>
                </a:solidFill>
              </a:rPr>
              <a:t>Table B: Conceptual framework</a:t>
            </a:r>
          </a:p>
          <a:p>
            <a:pPr marL="0" indent="0">
              <a:buNone/>
            </a:pPr>
            <a:endParaRPr lang="en-GB" dirty="0"/>
          </a:p>
          <a:p>
            <a:pPr marL="0" indent="0">
              <a:buNone/>
            </a:pPr>
            <a:r>
              <a:rPr lang="en-GB" dirty="0" smtClean="0"/>
              <a:t>2018: Cycles and flows</a:t>
            </a:r>
          </a:p>
          <a:p>
            <a:pPr marL="0" indent="0">
              <a:buNone/>
            </a:pPr>
            <a:r>
              <a:rPr lang="en-GB" dirty="0" smtClean="0"/>
              <a:t>2019: Place</a:t>
            </a:r>
          </a:p>
          <a:p>
            <a:pPr marL="0" indent="0">
              <a:buNone/>
            </a:pPr>
            <a:r>
              <a:rPr lang="en-GB" dirty="0" smtClean="0"/>
              <a:t>2020: Sphere of Influence</a:t>
            </a:r>
            <a:endParaRPr lang="en-GB" dirty="0"/>
          </a:p>
        </p:txBody>
      </p:sp>
    </p:spTree>
    <p:extLst>
      <p:ext uri="{BB962C8B-B14F-4D97-AF65-F5344CB8AC3E}">
        <p14:creationId xmlns:p14="http://schemas.microsoft.com/office/powerpoint/2010/main" val="55057925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28735688"/>
              </p:ext>
            </p:extLst>
          </p:nvPr>
        </p:nvGraphicFramePr>
        <p:xfrm>
          <a:off x="-108520" y="1124744"/>
          <a:ext cx="8208184" cy="534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4" y="44369"/>
            <a:ext cx="838225" cy="838225"/>
          </a:xfrm>
          <a:prstGeom prst="rect">
            <a:avLst/>
          </a:prstGeom>
        </p:spPr>
      </p:pic>
      <p:sp>
        <p:nvSpPr>
          <p:cNvPr id="9" name="Title 1"/>
          <p:cNvSpPr txBox="1">
            <a:spLocks/>
          </p:cNvSpPr>
          <p:nvPr/>
        </p:nvSpPr>
        <p:spPr>
          <a:xfrm>
            <a:off x="1403648" y="222194"/>
            <a:ext cx="6347714"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t>The six stages of the enquiry process</a:t>
            </a:r>
            <a:endParaRPr lang="en-GB" sz="2400" dirty="0"/>
          </a:p>
        </p:txBody>
      </p:sp>
    </p:spTree>
    <p:extLst>
      <p:ext uri="{BB962C8B-B14F-4D97-AF65-F5344CB8AC3E}">
        <p14:creationId xmlns:p14="http://schemas.microsoft.com/office/powerpoint/2010/main" val="26643456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51109" y="1426155"/>
            <a:ext cx="4568963" cy="4547934"/>
          </a:xfrm>
        </p:spPr>
        <p:txBody>
          <a:bodyPr>
            <a:normAutofit/>
          </a:bodyPr>
          <a:lstStyle/>
          <a:p>
            <a:r>
              <a:rPr lang="en-GB" dirty="0" smtClean="0"/>
              <a:t>Does a valley have its own microclimate?</a:t>
            </a:r>
          </a:p>
          <a:p>
            <a:r>
              <a:rPr lang="en-GB" dirty="0" smtClean="0"/>
              <a:t>How does vegetation type affect microclimate?</a:t>
            </a:r>
          </a:p>
          <a:p>
            <a:r>
              <a:rPr lang="en-GB" dirty="0" smtClean="0"/>
              <a:t>Does microclimate vary with different types of weather?</a:t>
            </a:r>
          </a:p>
          <a:p>
            <a:r>
              <a:rPr lang="en-GB" dirty="0" smtClean="0"/>
              <a:t>Does a village have its own microclimate?</a:t>
            </a:r>
          </a:p>
          <a:p>
            <a:r>
              <a:rPr lang="en-GB" dirty="0" smtClean="0"/>
              <a:t>Does a town have an urban heat island?</a:t>
            </a:r>
          </a:p>
        </p:txBody>
      </p:sp>
      <p:pic>
        <p:nvPicPr>
          <p:cNvPr id="3078" name="Picture 6" descr="C:\Users\Simon\Pictures\Wales 2016\IMG_76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587" y="3885858"/>
            <a:ext cx="3132347" cy="2088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9" name="Picture 7" descr="C:\Users\Simon\Pictures\Wales 2016\IMG_75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75" y="1432650"/>
            <a:ext cx="3124260" cy="20828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23852" y="465195"/>
            <a:ext cx="634771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Enquiry 1: Ask questions</a:t>
            </a:r>
            <a:endParaRPr lang="en-GB" sz="4000" dirty="0"/>
          </a:p>
        </p:txBody>
      </p:sp>
    </p:spTree>
    <p:extLst>
      <p:ext uri="{BB962C8B-B14F-4D97-AF65-F5344CB8AC3E}">
        <p14:creationId xmlns:p14="http://schemas.microsoft.com/office/powerpoint/2010/main" val="684472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Enquiry 2: Collecting data </a:t>
            </a:r>
            <a:endParaRPr lang="en-GB" dirty="0"/>
          </a:p>
        </p:txBody>
      </p:sp>
      <p:sp>
        <p:nvSpPr>
          <p:cNvPr id="3" name="Content Placeholder 2"/>
          <p:cNvSpPr>
            <a:spLocks noGrp="1"/>
          </p:cNvSpPr>
          <p:nvPr>
            <p:ph idx="1"/>
          </p:nvPr>
        </p:nvSpPr>
        <p:spPr/>
        <p:txBody>
          <a:bodyPr>
            <a:normAutofit/>
          </a:bodyPr>
          <a:lstStyle/>
          <a:p>
            <a:r>
              <a:rPr lang="en-GB" dirty="0" smtClean="0"/>
              <a:t>Remember that for </a:t>
            </a:r>
            <a:r>
              <a:rPr lang="en-GB" b="1" dirty="0" smtClean="0"/>
              <a:t>one</a:t>
            </a:r>
            <a:r>
              <a:rPr lang="en-GB" dirty="0" smtClean="0"/>
              <a:t> of your two investigations, </a:t>
            </a:r>
            <a:r>
              <a:rPr lang="en-GB" b="1" dirty="0" smtClean="0"/>
              <a:t>one</a:t>
            </a:r>
            <a:r>
              <a:rPr lang="en-GB" dirty="0" smtClean="0"/>
              <a:t> of your data collection methods must be that nominated by WJEC from Table A</a:t>
            </a:r>
          </a:p>
          <a:p>
            <a:r>
              <a:rPr lang="en-GB" dirty="0" smtClean="0"/>
              <a:t>The second investigation must be underpinned by the nominated conceptual framework (Table B)</a:t>
            </a:r>
          </a:p>
          <a:p>
            <a:r>
              <a:rPr lang="en-GB" dirty="0" smtClean="0"/>
              <a:t>You can use additional methods of data collection as you wish</a:t>
            </a:r>
          </a:p>
          <a:p>
            <a:r>
              <a:rPr lang="en-GB" dirty="0" smtClean="0"/>
              <a:t>Remember that fieldwork is an excellent way to practice geographical skills</a:t>
            </a:r>
            <a:endParaRPr lang="en-GB" dirty="0"/>
          </a:p>
        </p:txBody>
      </p:sp>
    </p:spTree>
    <p:extLst>
      <p:ext uri="{BB962C8B-B14F-4D97-AF65-F5344CB8AC3E}">
        <p14:creationId xmlns:p14="http://schemas.microsoft.com/office/powerpoint/2010/main" val="3685649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2824474"/>
              </p:ext>
            </p:extLst>
          </p:nvPr>
        </p:nvGraphicFramePr>
        <p:xfrm>
          <a:off x="683568" y="1600200"/>
          <a:ext cx="7632848" cy="4525963"/>
        </p:xfrm>
        <a:graphic>
          <a:graphicData uri="http://schemas.openxmlformats.org/drawingml/2006/table">
            <a:tbl>
              <a:tblPr firstRow="1" firstCol="1" bandRow="1"/>
              <a:tblGrid>
                <a:gridCol w="1368152"/>
                <a:gridCol w="1512168"/>
                <a:gridCol w="1656184"/>
                <a:gridCol w="1440160"/>
                <a:gridCol w="1656184"/>
              </a:tblGrid>
              <a:tr h="1086231">
                <a:tc>
                  <a:txBody>
                    <a:bodyPr/>
                    <a:lstStyle/>
                    <a:p>
                      <a:pPr algn="ctr">
                        <a:lnSpc>
                          <a:spcPct val="115000"/>
                        </a:lnSpc>
                        <a:spcAft>
                          <a:spcPts val="0"/>
                        </a:spcAft>
                      </a:pPr>
                      <a:r>
                        <a:rPr lang="en-GB" sz="1000" b="1" dirty="0">
                          <a:effectLst/>
                          <a:latin typeface="Calibri"/>
                          <a:ea typeface="Calibri"/>
                          <a:cs typeface="Times New Roman"/>
                        </a:rPr>
                        <a:t>Fieldwork locality</a:t>
                      </a: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Use of transects (across a feature</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(2020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a:effectLst/>
                          <a:latin typeface="Calibri"/>
                          <a:ea typeface="Calibri"/>
                          <a:cs typeface="Times New Roman"/>
                        </a:rPr>
                        <a:t>Change over time (comparing primary data with secondary sources)</a:t>
                      </a:r>
                      <a:endParaRPr lang="en-GB" sz="100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Qualitative surveys (analysing perception</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(2019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15000"/>
                        </a:lnSpc>
                        <a:spcAft>
                          <a:spcPts val="0"/>
                        </a:spcAft>
                      </a:pPr>
                      <a:r>
                        <a:rPr lang="en-GB" sz="1000" b="1" dirty="0">
                          <a:effectLst/>
                          <a:latin typeface="Calibri"/>
                          <a:ea typeface="Calibri"/>
                          <a:cs typeface="Times New Roman"/>
                        </a:rPr>
                        <a:t>Geographical flows (analysing flows and patterns of movement</a:t>
                      </a:r>
                      <a:r>
                        <a:rPr lang="en-GB" sz="1000" b="1" dirty="0" smtClean="0">
                          <a:effectLst/>
                          <a:latin typeface="Calibri"/>
                          <a:ea typeface="Calibri"/>
                          <a:cs typeface="Times New Roman"/>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C00000"/>
                          </a:solidFill>
                          <a:effectLst/>
                          <a:uLnTx/>
                          <a:uFillTx/>
                          <a:latin typeface="+mn-lt"/>
                          <a:ea typeface="Calibri"/>
                          <a:cs typeface="Times New Roman"/>
                        </a:rPr>
                        <a:t>(2018 exam)</a:t>
                      </a:r>
                      <a:endParaRPr kumimoji="0" lang="en-GB" sz="1200" b="0" i="0" u="none" strike="noStrike" kern="1200" cap="none" spc="0" normalizeH="0" baseline="0" noProof="0" dirty="0" smtClean="0">
                        <a:ln>
                          <a:noFill/>
                        </a:ln>
                        <a:solidFill>
                          <a:srgbClr val="C00000"/>
                        </a:solidFill>
                        <a:effectLst/>
                        <a:uLnTx/>
                        <a:uFillTx/>
                        <a:latin typeface="+mn-lt"/>
                        <a:ea typeface="Calibri"/>
                        <a:cs typeface="Times New Roman"/>
                      </a:endParaRPr>
                    </a:p>
                    <a:p>
                      <a:pPr algn="ctr">
                        <a:lnSpc>
                          <a:spcPct val="115000"/>
                        </a:lnSpc>
                        <a:spcAft>
                          <a:spcPts val="0"/>
                        </a:spcAft>
                      </a:pP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439732">
                <a:tc>
                  <a:txBody>
                    <a:bodyPr/>
                    <a:lstStyle/>
                    <a:p>
                      <a:pPr>
                        <a:lnSpc>
                          <a:spcPct val="115000"/>
                        </a:lnSpc>
                        <a:spcAft>
                          <a:spcPts val="0"/>
                        </a:spcAft>
                      </a:pPr>
                      <a:r>
                        <a:rPr lang="en-GB" sz="1000" dirty="0">
                          <a:effectLst/>
                          <a:latin typeface="Calibri"/>
                          <a:ea typeface="Calibri"/>
                          <a:cs typeface="Times New Roman"/>
                        </a:rPr>
                        <a:t>Weather/microclimate</a:t>
                      </a: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Analyse micro-climate up a slope, through an area of </a:t>
                      </a:r>
                      <a:r>
                        <a:rPr lang="en-GB" sz="1000" dirty="0" smtClean="0">
                          <a:effectLst/>
                          <a:latin typeface="Calibri"/>
                          <a:ea typeface="Calibri"/>
                          <a:cs typeface="Times New Roman"/>
                        </a:rPr>
                        <a:t>woodland,</a:t>
                      </a:r>
                      <a:r>
                        <a:rPr lang="en-GB" sz="1000" baseline="0" dirty="0" smtClean="0">
                          <a:effectLst/>
                          <a:latin typeface="Calibri"/>
                          <a:ea typeface="Calibri"/>
                          <a:cs typeface="Times New Roman"/>
                        </a:rPr>
                        <a:t> </a:t>
                      </a:r>
                      <a:r>
                        <a:rPr lang="en-GB" sz="1000" dirty="0" smtClean="0">
                          <a:effectLst/>
                          <a:latin typeface="Calibri"/>
                          <a:ea typeface="Calibri"/>
                          <a:cs typeface="Times New Roman"/>
                        </a:rPr>
                        <a:t>open </a:t>
                      </a:r>
                      <a:r>
                        <a:rPr lang="en-GB" sz="1000" dirty="0">
                          <a:effectLst/>
                          <a:latin typeface="Calibri"/>
                          <a:ea typeface="Calibri"/>
                          <a:cs typeface="Times New Roman"/>
                        </a:rPr>
                        <a:t>land, across an urban area or across a </a:t>
                      </a:r>
                      <a:r>
                        <a:rPr lang="en-GB" sz="1000" dirty="0" smtClean="0">
                          <a:effectLst/>
                          <a:latin typeface="Calibri"/>
                          <a:ea typeface="Calibri"/>
                          <a:cs typeface="Times New Roman"/>
                        </a:rPr>
                        <a:t>valley</a:t>
                      </a:r>
                    </a:p>
                    <a:p>
                      <a:pPr>
                        <a:lnSpc>
                          <a:spcPct val="115000"/>
                        </a:lnSpc>
                        <a:spcAft>
                          <a:spcPts val="0"/>
                        </a:spcAft>
                      </a:pPr>
                      <a:r>
                        <a:rPr lang="en-GB" sz="1000" b="1" dirty="0" smtClean="0">
                          <a:solidFill>
                            <a:schemeClr val="tx1"/>
                          </a:solidFill>
                          <a:effectLst/>
                          <a:latin typeface="Calibri"/>
                          <a:ea typeface="Calibri"/>
                          <a:cs typeface="Times New Roman"/>
                        </a:rPr>
                        <a:t>(measure temperature, light, wind</a:t>
                      </a:r>
                      <a:r>
                        <a:rPr lang="en-GB" sz="1000" b="1" baseline="0" dirty="0" smtClean="0">
                          <a:solidFill>
                            <a:schemeClr val="tx1"/>
                          </a:solidFill>
                          <a:effectLst/>
                          <a:latin typeface="Calibri"/>
                          <a:ea typeface="Calibri"/>
                          <a:cs typeface="Times New Roman"/>
                        </a:rPr>
                        <a:t> speed and wind direction at points along a transect)</a:t>
                      </a:r>
                      <a:endParaRPr lang="en-GB" sz="1000" b="1" dirty="0">
                        <a:solidFill>
                          <a:schemeClr val="tx1"/>
                        </a:solidFill>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Consider changing weather - comparing data collected over several days with</a:t>
                      </a:r>
                    </a:p>
                    <a:p>
                      <a:pPr>
                        <a:lnSpc>
                          <a:spcPct val="115000"/>
                        </a:lnSpc>
                        <a:spcAft>
                          <a:spcPts val="0"/>
                        </a:spcAft>
                      </a:pPr>
                      <a:r>
                        <a:rPr lang="en-GB" sz="1000" dirty="0">
                          <a:effectLst/>
                          <a:latin typeface="Calibri"/>
                          <a:ea typeface="Calibri"/>
                          <a:cs typeface="Times New Roman"/>
                        </a:rPr>
                        <a:t>data collected for the same period in a previous </a:t>
                      </a:r>
                      <a:r>
                        <a:rPr lang="en-GB" sz="1000" dirty="0" smtClean="0">
                          <a:effectLst/>
                          <a:latin typeface="Calibri"/>
                          <a:ea typeface="Calibri"/>
                          <a:cs typeface="Times New Roman"/>
                        </a:rPr>
                        <a:t>year</a:t>
                      </a:r>
                    </a:p>
                    <a:p>
                      <a:pPr>
                        <a:lnSpc>
                          <a:spcPct val="115000"/>
                        </a:lnSpc>
                        <a:spcAft>
                          <a:spcPts val="0"/>
                        </a:spcAft>
                      </a:pPr>
                      <a:r>
                        <a:rPr lang="en-GB" sz="1000" b="1" dirty="0" smtClean="0">
                          <a:solidFill>
                            <a:schemeClr val="tx1"/>
                          </a:solidFill>
                          <a:effectLst/>
                          <a:latin typeface="Calibri"/>
                          <a:ea typeface="Calibri"/>
                          <a:cs typeface="Times New Roman"/>
                        </a:rPr>
                        <a:t>(measure microclimate</a:t>
                      </a:r>
                      <a:r>
                        <a:rPr lang="en-GB" sz="1000" b="1" baseline="0" dirty="0" smtClean="0">
                          <a:solidFill>
                            <a:schemeClr val="tx1"/>
                          </a:solidFill>
                          <a:effectLst/>
                          <a:latin typeface="Calibri"/>
                          <a:ea typeface="Calibri"/>
                          <a:cs typeface="Times New Roman"/>
                        </a:rPr>
                        <a:t> aspects over a period of time)</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weather changes with a passing depression (using synoptic charts</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(measure microclimate aspects  at stages of a passing depression)</a:t>
                      </a:r>
                      <a:endParaRPr lang="en-GB" sz="1000" b="1" dirty="0">
                        <a:solidFill>
                          <a:schemeClr val="tx1"/>
                        </a:solidFill>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Investigate local people’s perception of climate change or an extreme weather event (e.g. flood, heatwave, heavy snowfall</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(use</a:t>
                      </a:r>
                      <a:r>
                        <a:rPr lang="en-GB" sz="1000" b="1" baseline="0" dirty="0" smtClean="0">
                          <a:solidFill>
                            <a:schemeClr val="tx1"/>
                          </a:solidFill>
                          <a:effectLst/>
                          <a:latin typeface="Calibri"/>
                          <a:ea typeface="Calibri"/>
                          <a:cs typeface="Times New Roman"/>
                        </a:rPr>
                        <a:t> questionnaires and photos)</a:t>
                      </a:r>
                      <a:endParaRPr lang="en-GB" sz="1000" b="1" dirty="0">
                        <a:solidFill>
                          <a:schemeClr val="tx1"/>
                        </a:solidFill>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15000"/>
                        </a:lnSpc>
                        <a:spcAft>
                          <a:spcPts val="0"/>
                        </a:spcAft>
                      </a:pPr>
                      <a:r>
                        <a:rPr lang="en-GB" sz="1000" dirty="0">
                          <a:effectLst/>
                          <a:latin typeface="Calibri"/>
                          <a:ea typeface="Calibri"/>
                          <a:cs typeface="Times New Roman"/>
                        </a:rPr>
                        <a:t>Investigate winds in a valley or within an urban area (which may result from temperature differences</a:t>
                      </a:r>
                      <a:r>
                        <a:rPr lang="en-GB" sz="1000" dirty="0" smtClean="0">
                          <a:effectLst/>
                          <a:latin typeface="Calibri"/>
                          <a:ea typeface="Calibri"/>
                          <a:cs typeface="Times New Roman"/>
                        </a:rPr>
                        <a:t>)</a:t>
                      </a:r>
                    </a:p>
                    <a:p>
                      <a:pPr>
                        <a:lnSpc>
                          <a:spcPct val="115000"/>
                        </a:lnSpc>
                        <a:spcAft>
                          <a:spcPts val="0"/>
                        </a:spcAft>
                      </a:pPr>
                      <a:r>
                        <a:rPr lang="en-GB" sz="1000" b="1" dirty="0" smtClean="0">
                          <a:solidFill>
                            <a:schemeClr val="tx1"/>
                          </a:solidFill>
                          <a:effectLst/>
                          <a:latin typeface="Calibri"/>
                          <a:ea typeface="Calibri"/>
                          <a:cs typeface="Times New Roman"/>
                        </a:rPr>
                        <a:t>(measure</a:t>
                      </a:r>
                      <a:r>
                        <a:rPr lang="en-GB" sz="1000" b="1" baseline="0" dirty="0" smtClean="0">
                          <a:solidFill>
                            <a:schemeClr val="tx1"/>
                          </a:solidFill>
                          <a:effectLst/>
                          <a:latin typeface="Calibri"/>
                          <a:ea typeface="Calibri"/>
                          <a:cs typeface="Times New Roman"/>
                        </a:rPr>
                        <a:t> wind direction and wind speed)</a:t>
                      </a:r>
                      <a:endParaRPr lang="en-GB" sz="1000" b="1" dirty="0">
                        <a:solidFill>
                          <a:schemeClr val="tx1"/>
                        </a:solidFill>
                        <a:effectLst/>
                        <a:latin typeface="Calibri"/>
                        <a:ea typeface="Calibri"/>
                        <a:cs typeface="Times New Roman"/>
                      </a:endParaRP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Investigate weather changes with a passing depression (using synoptic charts</a:t>
                      </a:r>
                      <a:r>
                        <a:rPr lang="en-GB" sz="1000" dirty="0" smtClean="0">
                          <a:effectLst/>
                          <a:latin typeface="Calibri"/>
                          <a:ea typeface="Calibri"/>
                          <a:cs typeface="Times New Roman"/>
                        </a:rPr>
                        <a:t>)</a:t>
                      </a:r>
                    </a:p>
                    <a:p>
                      <a:pPr marL="0" marR="0" indent="0" algn="l" defTabSz="914400" rtl="0" eaLnBrk="1" fontAlgn="auto" latinLnBrk="0" hangingPunct="1">
                        <a:lnSpc>
                          <a:spcPct val="115000"/>
                        </a:lnSpc>
                        <a:spcBef>
                          <a:spcPts val="0"/>
                        </a:spcBef>
                        <a:spcAft>
                          <a:spcPts val="0"/>
                        </a:spcAft>
                        <a:buClrTx/>
                        <a:buSzTx/>
                        <a:buFontTx/>
                        <a:buNone/>
                        <a:tabLst/>
                        <a:defRPr/>
                      </a:pPr>
                      <a:r>
                        <a:rPr lang="en-GB" sz="1000" b="1" dirty="0" smtClean="0">
                          <a:solidFill>
                            <a:schemeClr val="tx1"/>
                          </a:solidFill>
                          <a:effectLst/>
                          <a:latin typeface="+mn-lt"/>
                          <a:ea typeface="Calibri"/>
                          <a:cs typeface="Times New Roman"/>
                        </a:rPr>
                        <a:t>(measure microclimate aspects  at stages of a passing depression)</a:t>
                      </a:r>
                    </a:p>
                    <a:p>
                      <a:pPr>
                        <a:lnSpc>
                          <a:spcPct val="115000"/>
                        </a:lnSpc>
                        <a:spcAft>
                          <a:spcPts val="0"/>
                        </a:spcAft>
                      </a:pPr>
                      <a:endParaRPr lang="en-GB" sz="1000" dirty="0">
                        <a:effectLst/>
                        <a:latin typeface="Calibri"/>
                        <a:ea typeface="Calibri"/>
                        <a:cs typeface="Times New Roman"/>
                      </a:endParaRPr>
                    </a:p>
                  </a:txBody>
                  <a:tcPr marL="64401" marR="64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3" name="Title 2"/>
          <p:cNvSpPr>
            <a:spLocks noGrp="1"/>
          </p:cNvSpPr>
          <p:nvPr>
            <p:ph type="title"/>
          </p:nvPr>
        </p:nvSpPr>
        <p:spPr>
          <a:xfrm>
            <a:off x="683568" y="188640"/>
            <a:ext cx="6347714" cy="1320800"/>
          </a:xfrm>
        </p:spPr>
        <p:txBody>
          <a:bodyPr/>
          <a:lstStyle/>
          <a:p>
            <a:r>
              <a:rPr lang="en-GB" dirty="0"/>
              <a:t>Enquiry 2: Microclimate </a:t>
            </a:r>
            <a:r>
              <a:rPr lang="en-GB" dirty="0" smtClean="0"/>
              <a:t>methodologies</a:t>
            </a:r>
            <a:endParaRPr lang="en-GB" dirty="0"/>
          </a:p>
        </p:txBody>
      </p:sp>
    </p:spTree>
    <p:extLst>
      <p:ext uri="{BB962C8B-B14F-4D97-AF65-F5344CB8AC3E}">
        <p14:creationId xmlns:p14="http://schemas.microsoft.com/office/powerpoint/2010/main" val="290224539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463421"/>
            <a:ext cx="6347714" cy="1320800"/>
          </a:xfrm>
        </p:spPr>
        <p:txBody>
          <a:bodyPr/>
          <a:lstStyle/>
          <a:p>
            <a:r>
              <a:rPr lang="en-GB" dirty="0" smtClean="0"/>
              <a:t>Enquiry 2: Tal-y-</a:t>
            </a:r>
            <a:r>
              <a:rPr lang="en-GB" dirty="0" err="1" smtClean="0"/>
              <a:t>Bont</a:t>
            </a:r>
            <a:r>
              <a:rPr lang="en-GB" dirty="0" smtClean="0"/>
              <a:t> </a:t>
            </a:r>
            <a:endParaRPr lang="en-GB" dirty="0"/>
          </a:p>
        </p:txBody>
      </p:sp>
      <p:sp>
        <p:nvSpPr>
          <p:cNvPr id="5" name="TextBox 4"/>
          <p:cNvSpPr txBox="1"/>
          <p:nvPr/>
        </p:nvSpPr>
        <p:spPr>
          <a:xfrm>
            <a:off x="933945" y="6340678"/>
            <a:ext cx="7236295" cy="369332"/>
          </a:xfrm>
          <a:prstGeom prst="rect">
            <a:avLst/>
          </a:prstGeom>
          <a:solidFill>
            <a:schemeClr val="bg1"/>
          </a:solidFill>
          <a:ln w="19050">
            <a:solidFill>
              <a:schemeClr val="tx1"/>
            </a:solidFill>
          </a:ln>
        </p:spPr>
        <p:txBody>
          <a:bodyPr wrap="square" rtlCol="0">
            <a:spAutoFit/>
          </a:bodyPr>
          <a:lstStyle/>
          <a:p>
            <a:pPr algn="ctr"/>
            <a:r>
              <a:rPr lang="en-GB" b="1" dirty="0" smtClean="0">
                <a:solidFill>
                  <a:srgbClr val="FF0000"/>
                </a:solidFill>
              </a:rPr>
              <a:t>Consider what methodologies could be used here to collect data</a:t>
            </a:r>
            <a:endParaRPr lang="en-GB" b="1" dirty="0">
              <a:solidFill>
                <a:srgbClr val="FF0000"/>
              </a:solidFill>
            </a:endParaRPr>
          </a:p>
        </p:txBody>
      </p:sp>
      <p:pic>
        <p:nvPicPr>
          <p:cNvPr id="4100" name="Picture 4" descr="C:\Users\Simon\Pictures\Wales 2016\IMG_76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945" y="1320151"/>
            <a:ext cx="7236296" cy="48241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966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1585</TotalTime>
  <Words>1636</Words>
  <Application>Microsoft Office PowerPoint</Application>
  <PresentationFormat>On-screen Show (4:3)</PresentationFormat>
  <Paragraphs>200</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Applied Fieldwork Enquiry</vt:lpstr>
      <vt:lpstr>Table A: fieldwork methodologies</vt:lpstr>
      <vt:lpstr>Table B: conceptual frameworks</vt:lpstr>
      <vt:lpstr>WJEC nominated criteria</vt:lpstr>
      <vt:lpstr>PowerPoint Presentation</vt:lpstr>
      <vt:lpstr>PowerPoint Presentation</vt:lpstr>
      <vt:lpstr>Enquiry 2: Collecting data </vt:lpstr>
      <vt:lpstr>Enquiry 2: Microclimate methodologies</vt:lpstr>
      <vt:lpstr>Enquiry 2: Tal-y-Bont </vt:lpstr>
      <vt:lpstr>Enquiry 2: Woods near Tal-y-Bont</vt:lpstr>
      <vt:lpstr>Enquiry 2: Collecting data</vt:lpstr>
      <vt:lpstr>Enquiry 3: Processing and presenting</vt:lpstr>
      <vt:lpstr>Enquiry 3: Processing and presenting</vt:lpstr>
      <vt:lpstr>Enquiry 3: Processing and presenting</vt:lpstr>
      <vt:lpstr>Annotated photo showing aspects of microclimate at Tal-y-Bont</vt:lpstr>
      <vt:lpstr>Enquiry 4: Analysing and wider understanding</vt:lpstr>
      <vt:lpstr>Enquiry 4: Describing data</vt:lpstr>
      <vt:lpstr>Enquiry 4: Analysing data</vt:lpstr>
      <vt:lpstr>Enquiry 5: Drawing conclusions</vt:lpstr>
      <vt:lpstr>Enquiry 5: Drawing conclusions</vt:lpstr>
      <vt:lpstr>Enquiry 5: Drawing conclusions</vt:lpstr>
      <vt:lpstr>Enquiry 6: Evaluating the process</vt:lpstr>
      <vt:lpstr>Enquiry 6: Evaluating the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Fieldwork Enquiry</dc:title>
  <dc:creator>Simon</dc:creator>
  <cp:lastModifiedBy>Random Guy A</cp:lastModifiedBy>
  <cp:revision>133</cp:revision>
  <dcterms:created xsi:type="dcterms:W3CDTF">2016-11-05T09:38:39Z</dcterms:created>
  <dcterms:modified xsi:type="dcterms:W3CDTF">2017-05-27T14:47:56Z</dcterms:modified>
</cp:coreProperties>
</file>