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32" r:id="rId2"/>
  </p:sldMasterIdLst>
  <p:sldIdLst>
    <p:sldId id="256" r:id="rId3"/>
    <p:sldId id="281" r:id="rId4"/>
    <p:sldId id="282" r:id="rId5"/>
    <p:sldId id="283" r:id="rId6"/>
    <p:sldId id="288" r:id="rId7"/>
    <p:sldId id="259" r:id="rId8"/>
    <p:sldId id="262" r:id="rId9"/>
    <p:sldId id="263" r:id="rId10"/>
    <p:sldId id="265" r:id="rId11"/>
    <p:sldId id="267" r:id="rId12"/>
    <p:sldId id="266" r:id="rId13"/>
    <p:sldId id="285" r:id="rId14"/>
    <p:sldId id="286" r:id="rId15"/>
    <p:sldId id="287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BCF0C-E0CE-4816-9EFD-79BF1A45C7C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EFE850-00CB-4D84-A0AC-CCE87A94DC71}">
      <dgm:prSet phldrT="[Text]" custT="1"/>
      <dgm:spPr/>
      <dgm:t>
        <a:bodyPr/>
        <a:lstStyle/>
        <a:p>
          <a:r>
            <a:rPr lang="en-GB" sz="2000" dirty="0" err="1" smtClean="0"/>
            <a:t>Gofyn</a:t>
          </a:r>
          <a:r>
            <a:rPr lang="en-GB" sz="2000" dirty="0" smtClean="0"/>
            <a:t> </a:t>
          </a:r>
          <a:r>
            <a:rPr lang="en-GB" sz="2000" dirty="0" err="1" smtClean="0"/>
            <a:t>cwestiynauu</a:t>
          </a:r>
          <a:endParaRPr lang="en-GB" sz="2000" dirty="0"/>
        </a:p>
      </dgm:t>
    </dgm:pt>
    <dgm:pt modelId="{D0864015-ABDD-480F-9870-D6713D99352E}" type="parTrans" cxnId="{FBD0284E-28C4-458A-84D8-5E36E39E7F6A}">
      <dgm:prSet/>
      <dgm:spPr/>
      <dgm:t>
        <a:bodyPr/>
        <a:lstStyle/>
        <a:p>
          <a:endParaRPr lang="en-GB"/>
        </a:p>
      </dgm:t>
    </dgm:pt>
    <dgm:pt modelId="{1D94B371-F566-463A-85CC-87B987507294}" type="sibTrans" cxnId="{FBD0284E-28C4-458A-84D8-5E36E39E7F6A}">
      <dgm:prSet/>
      <dgm:spPr/>
      <dgm:t>
        <a:bodyPr/>
        <a:lstStyle/>
        <a:p>
          <a:endParaRPr lang="en-GB"/>
        </a:p>
      </dgm:t>
    </dgm:pt>
    <dgm:pt modelId="{460A4A4C-917B-45BA-BC0D-2E5B9AC41DE6}">
      <dgm:prSet phldrT="[Text]" custT="1"/>
      <dgm:spPr/>
      <dgm:t>
        <a:bodyPr/>
        <a:lstStyle/>
        <a:p>
          <a:r>
            <a:rPr lang="en-GB" sz="2000" dirty="0" err="1" smtClean="0"/>
            <a:t>Casglu</a:t>
          </a:r>
          <a:r>
            <a:rPr lang="en-GB" sz="2000" dirty="0" smtClean="0"/>
            <a:t> data</a:t>
          </a:r>
          <a:endParaRPr lang="en-GB" sz="2000" dirty="0"/>
        </a:p>
      </dgm:t>
    </dgm:pt>
    <dgm:pt modelId="{B4AC8CE1-572A-43C1-9D48-6FB2E99930AC}" type="parTrans" cxnId="{1BA3471A-F77A-4E01-A8C3-42DECEC58BC6}">
      <dgm:prSet/>
      <dgm:spPr/>
      <dgm:t>
        <a:bodyPr/>
        <a:lstStyle/>
        <a:p>
          <a:endParaRPr lang="en-GB"/>
        </a:p>
      </dgm:t>
    </dgm:pt>
    <dgm:pt modelId="{9D8196F3-6EE0-4DC0-A3AB-12DE916551EF}" type="sibTrans" cxnId="{1BA3471A-F77A-4E01-A8C3-42DECEC58BC6}">
      <dgm:prSet/>
      <dgm:spPr/>
      <dgm:t>
        <a:bodyPr/>
        <a:lstStyle/>
        <a:p>
          <a:endParaRPr lang="en-GB"/>
        </a:p>
      </dgm:t>
    </dgm:pt>
    <dgm:pt modelId="{755D5700-48D1-43C5-9927-F33E86F1EDF5}">
      <dgm:prSet phldrT="[Text]" custT="1"/>
      <dgm:spPr/>
      <dgm:t>
        <a:bodyPr/>
        <a:lstStyle/>
        <a:p>
          <a:r>
            <a:rPr lang="en-GB" sz="2000" dirty="0" err="1" smtClean="0"/>
            <a:t>Prosesu</a:t>
          </a:r>
          <a:r>
            <a:rPr lang="en-GB" sz="2000" dirty="0" smtClean="0"/>
            <a:t> a </a:t>
          </a:r>
          <a:r>
            <a:rPr lang="en-GB" sz="2000" dirty="0" err="1" smtClean="0"/>
            <a:t>chyflwyno</a:t>
          </a:r>
          <a:r>
            <a:rPr lang="en-GB" sz="2000" dirty="0" smtClean="0"/>
            <a:t> data</a:t>
          </a:r>
          <a:endParaRPr lang="en-GB" sz="2000" dirty="0"/>
        </a:p>
      </dgm:t>
    </dgm:pt>
    <dgm:pt modelId="{7FFE2BC6-14A9-457C-931C-E2FFFF23E557}" type="parTrans" cxnId="{9DE34D6A-9274-41AF-AE25-4383812437F4}">
      <dgm:prSet/>
      <dgm:spPr/>
      <dgm:t>
        <a:bodyPr/>
        <a:lstStyle/>
        <a:p>
          <a:endParaRPr lang="en-GB"/>
        </a:p>
      </dgm:t>
    </dgm:pt>
    <dgm:pt modelId="{F4D4B2B5-1334-417D-94E6-C752E23A0274}" type="sibTrans" cxnId="{9DE34D6A-9274-41AF-AE25-4383812437F4}">
      <dgm:prSet/>
      <dgm:spPr/>
      <dgm:t>
        <a:bodyPr/>
        <a:lstStyle/>
        <a:p>
          <a:endParaRPr lang="en-GB"/>
        </a:p>
      </dgm:t>
    </dgm:pt>
    <dgm:pt modelId="{1322D501-8E41-44E9-AD53-A20EDBAB530B}">
      <dgm:prSet phldrT="[Text]" custT="1"/>
      <dgm:spPr/>
      <dgm:t>
        <a:bodyPr/>
        <a:lstStyle/>
        <a:p>
          <a:r>
            <a:rPr lang="en-GB" sz="2000" dirty="0" err="1" smtClean="0"/>
            <a:t>Dod</a:t>
          </a:r>
          <a:r>
            <a:rPr lang="en-GB" sz="2000" dirty="0" smtClean="0"/>
            <a:t> </a:t>
          </a:r>
          <a:r>
            <a:rPr lang="en-GB" sz="2000" dirty="0" err="1" smtClean="0"/>
            <a:t>i</a:t>
          </a:r>
          <a:r>
            <a:rPr lang="en-GB" sz="2000" dirty="0" smtClean="0"/>
            <a:t> </a:t>
          </a:r>
          <a:r>
            <a:rPr lang="en-GB" sz="2000" dirty="0" err="1" smtClean="0"/>
            <a:t>gasgliadau</a:t>
          </a:r>
          <a:endParaRPr lang="en-GB" sz="2000" dirty="0"/>
        </a:p>
      </dgm:t>
    </dgm:pt>
    <dgm:pt modelId="{0BE56B96-CB8B-486E-872B-AC3423288795}" type="parTrans" cxnId="{97AE37E7-D3D7-48FB-8297-14C06659E863}">
      <dgm:prSet/>
      <dgm:spPr/>
      <dgm:t>
        <a:bodyPr/>
        <a:lstStyle/>
        <a:p>
          <a:endParaRPr lang="en-GB"/>
        </a:p>
      </dgm:t>
    </dgm:pt>
    <dgm:pt modelId="{AFF2F518-19A6-4445-910F-56C46B23D236}" type="sibTrans" cxnId="{97AE37E7-D3D7-48FB-8297-14C06659E863}">
      <dgm:prSet/>
      <dgm:spPr/>
      <dgm:t>
        <a:bodyPr/>
        <a:lstStyle/>
        <a:p>
          <a:endParaRPr lang="en-GB"/>
        </a:p>
      </dgm:t>
    </dgm:pt>
    <dgm:pt modelId="{8CBE956E-5609-4715-8D33-BE0AE2B4A413}">
      <dgm:prSet custT="1"/>
      <dgm:spPr/>
      <dgm:t>
        <a:bodyPr/>
        <a:lstStyle/>
        <a:p>
          <a:r>
            <a:rPr lang="en-GB" sz="2000" dirty="0" err="1" smtClean="0"/>
            <a:t>Gwerthuso’r</a:t>
          </a:r>
          <a:r>
            <a:rPr lang="en-GB" sz="2000" dirty="0" smtClean="0"/>
            <a:t> broses</a:t>
          </a:r>
          <a:endParaRPr lang="en-GB" sz="2000" dirty="0"/>
        </a:p>
      </dgm:t>
    </dgm:pt>
    <dgm:pt modelId="{9A1F5F27-7D14-43D6-B256-F52F185F93AD}" type="parTrans" cxnId="{2667F573-7ACD-40B8-ADFA-30791B0F5B32}">
      <dgm:prSet/>
      <dgm:spPr/>
      <dgm:t>
        <a:bodyPr/>
        <a:lstStyle/>
        <a:p>
          <a:endParaRPr lang="en-GB"/>
        </a:p>
      </dgm:t>
    </dgm:pt>
    <dgm:pt modelId="{A956D613-26B2-4359-B815-F042744D8AD2}" type="sibTrans" cxnId="{2667F573-7ACD-40B8-ADFA-30791B0F5B32}">
      <dgm:prSet/>
      <dgm:spPr/>
      <dgm:t>
        <a:bodyPr/>
        <a:lstStyle/>
        <a:p>
          <a:endParaRPr lang="en-GB"/>
        </a:p>
      </dgm:t>
    </dgm:pt>
    <dgm:pt modelId="{814CFDFC-262A-4243-8C23-3031943BBFB6}">
      <dgm:prSet custT="1"/>
      <dgm:spPr/>
      <dgm:t>
        <a:bodyPr/>
        <a:lstStyle/>
        <a:p>
          <a:r>
            <a:rPr lang="en-GB" sz="1800" dirty="0" err="1" smtClean="0"/>
            <a:t>Dadansoddi</a:t>
          </a:r>
          <a:r>
            <a:rPr lang="en-GB" sz="1800" dirty="0" smtClean="0"/>
            <a:t> a </a:t>
          </a:r>
          <a:r>
            <a:rPr lang="en-GB" sz="1800" dirty="0" err="1" smtClean="0"/>
            <a:t>chymhwyso</a:t>
          </a:r>
          <a:r>
            <a:rPr lang="en-GB" sz="1800" dirty="0" smtClean="0"/>
            <a:t> </a:t>
          </a:r>
          <a:r>
            <a:rPr lang="en-GB" sz="1800" dirty="0" err="1" smtClean="0"/>
            <a:t>dealltwriaeth</a:t>
          </a:r>
          <a:r>
            <a:rPr lang="en-GB" sz="1800" dirty="0" smtClean="0"/>
            <a:t> </a:t>
          </a:r>
          <a:r>
            <a:rPr lang="en-GB" sz="1800" dirty="0" err="1" smtClean="0"/>
            <a:t>ehangach</a:t>
          </a:r>
          <a:endParaRPr lang="en-GB" sz="1800" dirty="0">
            <a:solidFill>
              <a:schemeClr val="bg1"/>
            </a:solidFill>
          </a:endParaRPr>
        </a:p>
      </dgm:t>
    </dgm:pt>
    <dgm:pt modelId="{3759CDDB-48CE-4734-BBCB-110D087B0B1F}" type="parTrans" cxnId="{C2B7F006-3628-4B42-8D69-998F6C1CAF76}">
      <dgm:prSet/>
      <dgm:spPr/>
      <dgm:t>
        <a:bodyPr/>
        <a:lstStyle/>
        <a:p>
          <a:endParaRPr lang="en-GB"/>
        </a:p>
      </dgm:t>
    </dgm:pt>
    <dgm:pt modelId="{9BBE018E-989B-4345-BBC9-24AF1336B27E}" type="sibTrans" cxnId="{C2B7F006-3628-4B42-8D69-998F6C1CAF76}">
      <dgm:prSet/>
      <dgm:spPr/>
      <dgm:t>
        <a:bodyPr/>
        <a:lstStyle/>
        <a:p>
          <a:endParaRPr lang="en-GB"/>
        </a:p>
      </dgm:t>
    </dgm:pt>
    <dgm:pt modelId="{771394E3-122C-4E8D-9BDF-DC77E087BBB6}" type="pres">
      <dgm:prSet presAssocID="{10CBCF0C-E0CE-4816-9EFD-79BF1A45C7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FFEEEE-1C89-40B9-8FF2-D476697323C9}" type="pres">
      <dgm:prSet presAssocID="{94EFE850-00CB-4D84-A0AC-CCE87A94DC71}" presName="node" presStyleLbl="node1" presStyleIdx="0" presStyleCnt="6" custScaleX="122218" custRadScaleRad="100323" custRadScaleInc="-13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14550E-2F74-44DC-98FE-190D8000F1F7}" type="pres">
      <dgm:prSet presAssocID="{94EFE850-00CB-4D84-A0AC-CCE87A94DC71}" presName="spNode" presStyleCnt="0"/>
      <dgm:spPr/>
    </dgm:pt>
    <dgm:pt modelId="{729AC451-7135-4E5E-A8E5-61F584175292}" type="pres">
      <dgm:prSet presAssocID="{1D94B371-F566-463A-85CC-87B987507294}" presName="sibTrans" presStyleLbl="sibTrans1D1" presStyleIdx="0" presStyleCnt="6"/>
      <dgm:spPr/>
      <dgm:t>
        <a:bodyPr/>
        <a:lstStyle/>
        <a:p>
          <a:endParaRPr lang="en-GB"/>
        </a:p>
      </dgm:t>
    </dgm:pt>
    <dgm:pt modelId="{D11F0DF4-73CE-4A71-A405-93981F51BA62}" type="pres">
      <dgm:prSet presAssocID="{460A4A4C-917B-45BA-BC0D-2E5B9AC41DE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B066A-2465-4D90-A971-63C6A0BA8D39}" type="pres">
      <dgm:prSet presAssocID="{460A4A4C-917B-45BA-BC0D-2E5B9AC41DE6}" presName="spNode" presStyleCnt="0"/>
      <dgm:spPr/>
    </dgm:pt>
    <dgm:pt modelId="{C40B7444-EF56-4499-863A-1E94CDE436F0}" type="pres">
      <dgm:prSet presAssocID="{9D8196F3-6EE0-4DC0-A3AB-12DE916551EF}" presName="sibTrans" presStyleLbl="sibTrans1D1" presStyleIdx="1" presStyleCnt="6"/>
      <dgm:spPr/>
      <dgm:t>
        <a:bodyPr/>
        <a:lstStyle/>
        <a:p>
          <a:endParaRPr lang="en-GB"/>
        </a:p>
      </dgm:t>
    </dgm:pt>
    <dgm:pt modelId="{22F9E0D4-4AE6-439E-B532-2FF4F06CE918}" type="pres">
      <dgm:prSet presAssocID="{755D5700-48D1-43C5-9927-F33E86F1EDF5}" presName="node" presStyleLbl="node1" presStyleIdx="2" presStyleCnt="6" custScaleX="144630" custRadScaleRad="100143" custRadScaleInc="-623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FB8C0-DC9A-496F-BE99-6A3C04F8AC57}" type="pres">
      <dgm:prSet presAssocID="{755D5700-48D1-43C5-9927-F33E86F1EDF5}" presName="spNode" presStyleCnt="0"/>
      <dgm:spPr/>
    </dgm:pt>
    <dgm:pt modelId="{C617B9DE-F283-4306-9A94-93AB7F71241E}" type="pres">
      <dgm:prSet presAssocID="{F4D4B2B5-1334-417D-94E6-C752E23A0274}" presName="sibTrans" presStyleLbl="sibTrans1D1" presStyleIdx="2" presStyleCnt="6"/>
      <dgm:spPr/>
      <dgm:t>
        <a:bodyPr/>
        <a:lstStyle/>
        <a:p>
          <a:endParaRPr lang="en-GB"/>
        </a:p>
      </dgm:t>
    </dgm:pt>
    <dgm:pt modelId="{F1B59174-BB7F-4280-8370-C92BCE8FC49B}" type="pres">
      <dgm:prSet presAssocID="{814CFDFC-262A-4243-8C23-3031943BBFB6}" presName="node" presStyleLbl="node1" presStyleIdx="3" presStyleCnt="6" custScaleX="163837" custScaleY="118731" custRadScaleRad="98641" custRadScaleInc="-1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DE00D5-1325-4AD9-8C57-B40729155FE6}" type="pres">
      <dgm:prSet presAssocID="{814CFDFC-262A-4243-8C23-3031943BBFB6}" presName="spNode" presStyleCnt="0"/>
      <dgm:spPr/>
    </dgm:pt>
    <dgm:pt modelId="{7C67BFB3-92CC-4943-8E4E-3E26A69B70C3}" type="pres">
      <dgm:prSet presAssocID="{9BBE018E-989B-4345-BBC9-24AF1336B27E}" presName="sibTrans" presStyleLbl="sibTrans1D1" presStyleIdx="3" presStyleCnt="6"/>
      <dgm:spPr/>
      <dgm:t>
        <a:bodyPr/>
        <a:lstStyle/>
        <a:p>
          <a:endParaRPr lang="en-GB"/>
        </a:p>
      </dgm:t>
    </dgm:pt>
    <dgm:pt modelId="{52C1999B-37CC-4D8D-8F42-3B1FFA631B08}" type="pres">
      <dgm:prSet presAssocID="{1322D501-8E41-44E9-AD53-A20EDBAB530B}" presName="node" presStyleLbl="node1" presStyleIdx="4" presStyleCnt="6" custScaleX="151864" custRadScaleRad="100811" custRadScaleInc="506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5051B8-F477-45E6-BF0C-49CF8F56881B}" type="pres">
      <dgm:prSet presAssocID="{1322D501-8E41-44E9-AD53-A20EDBAB530B}" presName="spNode" presStyleCnt="0"/>
      <dgm:spPr/>
    </dgm:pt>
    <dgm:pt modelId="{9A7FBC27-79E0-4963-8A55-9FEEAFC98D40}" type="pres">
      <dgm:prSet presAssocID="{AFF2F518-19A6-4445-910F-56C46B23D236}" presName="sibTrans" presStyleLbl="sibTrans1D1" presStyleIdx="4" presStyleCnt="6"/>
      <dgm:spPr/>
      <dgm:t>
        <a:bodyPr/>
        <a:lstStyle/>
        <a:p>
          <a:endParaRPr lang="en-GB"/>
        </a:p>
      </dgm:t>
    </dgm:pt>
    <dgm:pt modelId="{63B43598-80A3-4230-9059-7FF6ABAAA655}" type="pres">
      <dgm:prSet presAssocID="{8CBE956E-5609-4715-8D33-BE0AE2B4A413}" presName="node" presStyleLbl="node1" presStyleIdx="5" presStyleCnt="6" custScaleX="1500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83D303-29E0-4FFC-A963-627236F789EE}" type="pres">
      <dgm:prSet presAssocID="{8CBE956E-5609-4715-8D33-BE0AE2B4A413}" presName="spNode" presStyleCnt="0"/>
      <dgm:spPr/>
    </dgm:pt>
    <dgm:pt modelId="{312A0A7B-3F72-411F-82C4-930CFE90F186}" type="pres">
      <dgm:prSet presAssocID="{A956D613-26B2-4359-B815-F042744D8AD2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A49FAF00-05C3-4C72-A183-12742A52F101}" type="presOf" srcId="{755D5700-48D1-43C5-9927-F33E86F1EDF5}" destId="{22F9E0D4-4AE6-439E-B532-2FF4F06CE918}" srcOrd="0" destOrd="0" presId="urn:microsoft.com/office/officeart/2005/8/layout/cycle5"/>
    <dgm:cxn modelId="{9818703C-463A-4467-B875-3EF031CD0A6D}" type="presOf" srcId="{9D8196F3-6EE0-4DC0-A3AB-12DE916551EF}" destId="{C40B7444-EF56-4499-863A-1E94CDE436F0}" srcOrd="0" destOrd="0" presId="urn:microsoft.com/office/officeart/2005/8/layout/cycle5"/>
    <dgm:cxn modelId="{EA6F4BAD-B2DE-4A0F-86CE-908C65EF904B}" type="presOf" srcId="{AFF2F518-19A6-4445-910F-56C46B23D236}" destId="{9A7FBC27-79E0-4963-8A55-9FEEAFC98D40}" srcOrd="0" destOrd="0" presId="urn:microsoft.com/office/officeart/2005/8/layout/cycle5"/>
    <dgm:cxn modelId="{E89C7B20-58B5-4C28-B476-BCDA7D0F6A98}" type="presOf" srcId="{8CBE956E-5609-4715-8D33-BE0AE2B4A413}" destId="{63B43598-80A3-4230-9059-7FF6ABAAA655}" srcOrd="0" destOrd="0" presId="urn:microsoft.com/office/officeart/2005/8/layout/cycle5"/>
    <dgm:cxn modelId="{6B33650C-3429-41EF-9617-C943FCA2CC5D}" type="presOf" srcId="{A956D613-26B2-4359-B815-F042744D8AD2}" destId="{312A0A7B-3F72-411F-82C4-930CFE90F186}" srcOrd="0" destOrd="0" presId="urn:microsoft.com/office/officeart/2005/8/layout/cycle5"/>
    <dgm:cxn modelId="{1BA3471A-F77A-4E01-A8C3-42DECEC58BC6}" srcId="{10CBCF0C-E0CE-4816-9EFD-79BF1A45C7CA}" destId="{460A4A4C-917B-45BA-BC0D-2E5B9AC41DE6}" srcOrd="1" destOrd="0" parTransId="{B4AC8CE1-572A-43C1-9D48-6FB2E99930AC}" sibTransId="{9D8196F3-6EE0-4DC0-A3AB-12DE916551EF}"/>
    <dgm:cxn modelId="{592C1FBE-4239-4EF1-B812-D1747213FEE7}" type="presOf" srcId="{814CFDFC-262A-4243-8C23-3031943BBFB6}" destId="{F1B59174-BB7F-4280-8370-C92BCE8FC49B}" srcOrd="0" destOrd="0" presId="urn:microsoft.com/office/officeart/2005/8/layout/cycle5"/>
    <dgm:cxn modelId="{09D61A98-6A77-47B9-9FAB-E21B2517B413}" type="presOf" srcId="{460A4A4C-917B-45BA-BC0D-2E5B9AC41DE6}" destId="{D11F0DF4-73CE-4A71-A405-93981F51BA62}" srcOrd="0" destOrd="0" presId="urn:microsoft.com/office/officeart/2005/8/layout/cycle5"/>
    <dgm:cxn modelId="{FBD0284E-28C4-458A-84D8-5E36E39E7F6A}" srcId="{10CBCF0C-E0CE-4816-9EFD-79BF1A45C7CA}" destId="{94EFE850-00CB-4D84-A0AC-CCE87A94DC71}" srcOrd="0" destOrd="0" parTransId="{D0864015-ABDD-480F-9870-D6713D99352E}" sibTransId="{1D94B371-F566-463A-85CC-87B987507294}"/>
    <dgm:cxn modelId="{640B33C5-2A42-4C48-B575-1CEDC1DF897B}" type="presOf" srcId="{1D94B371-F566-463A-85CC-87B987507294}" destId="{729AC451-7135-4E5E-A8E5-61F584175292}" srcOrd="0" destOrd="0" presId="urn:microsoft.com/office/officeart/2005/8/layout/cycle5"/>
    <dgm:cxn modelId="{30303069-23F0-41CD-9BA0-9F72AFABDD5A}" type="presOf" srcId="{94EFE850-00CB-4D84-A0AC-CCE87A94DC71}" destId="{17FFEEEE-1C89-40B9-8FF2-D476697323C9}" srcOrd="0" destOrd="0" presId="urn:microsoft.com/office/officeart/2005/8/layout/cycle5"/>
    <dgm:cxn modelId="{9DE34D6A-9274-41AF-AE25-4383812437F4}" srcId="{10CBCF0C-E0CE-4816-9EFD-79BF1A45C7CA}" destId="{755D5700-48D1-43C5-9927-F33E86F1EDF5}" srcOrd="2" destOrd="0" parTransId="{7FFE2BC6-14A9-457C-931C-E2FFFF23E557}" sibTransId="{F4D4B2B5-1334-417D-94E6-C752E23A0274}"/>
    <dgm:cxn modelId="{2667F573-7ACD-40B8-ADFA-30791B0F5B32}" srcId="{10CBCF0C-E0CE-4816-9EFD-79BF1A45C7CA}" destId="{8CBE956E-5609-4715-8D33-BE0AE2B4A413}" srcOrd="5" destOrd="0" parTransId="{9A1F5F27-7D14-43D6-B256-F52F185F93AD}" sibTransId="{A956D613-26B2-4359-B815-F042744D8AD2}"/>
    <dgm:cxn modelId="{FCC64F54-EDD5-4B13-82E6-1F92C50F1661}" type="presOf" srcId="{10CBCF0C-E0CE-4816-9EFD-79BF1A45C7CA}" destId="{771394E3-122C-4E8D-9BDF-DC77E087BBB6}" srcOrd="0" destOrd="0" presId="urn:microsoft.com/office/officeart/2005/8/layout/cycle5"/>
    <dgm:cxn modelId="{0B184550-96FD-43BE-AD23-30D81E19573C}" type="presOf" srcId="{9BBE018E-989B-4345-BBC9-24AF1336B27E}" destId="{7C67BFB3-92CC-4943-8E4E-3E26A69B70C3}" srcOrd="0" destOrd="0" presId="urn:microsoft.com/office/officeart/2005/8/layout/cycle5"/>
    <dgm:cxn modelId="{B2D5B9A3-7E3A-47EC-A05A-AA2CB7712DF6}" type="presOf" srcId="{1322D501-8E41-44E9-AD53-A20EDBAB530B}" destId="{52C1999B-37CC-4D8D-8F42-3B1FFA631B08}" srcOrd="0" destOrd="0" presId="urn:microsoft.com/office/officeart/2005/8/layout/cycle5"/>
    <dgm:cxn modelId="{AE6415D4-1084-4425-877E-7DF00235EB96}" type="presOf" srcId="{F4D4B2B5-1334-417D-94E6-C752E23A0274}" destId="{C617B9DE-F283-4306-9A94-93AB7F71241E}" srcOrd="0" destOrd="0" presId="urn:microsoft.com/office/officeart/2005/8/layout/cycle5"/>
    <dgm:cxn modelId="{C2B7F006-3628-4B42-8D69-998F6C1CAF76}" srcId="{10CBCF0C-E0CE-4816-9EFD-79BF1A45C7CA}" destId="{814CFDFC-262A-4243-8C23-3031943BBFB6}" srcOrd="3" destOrd="0" parTransId="{3759CDDB-48CE-4734-BBCB-110D087B0B1F}" sibTransId="{9BBE018E-989B-4345-BBC9-24AF1336B27E}"/>
    <dgm:cxn modelId="{97AE37E7-D3D7-48FB-8297-14C06659E863}" srcId="{10CBCF0C-E0CE-4816-9EFD-79BF1A45C7CA}" destId="{1322D501-8E41-44E9-AD53-A20EDBAB530B}" srcOrd="4" destOrd="0" parTransId="{0BE56B96-CB8B-486E-872B-AC3423288795}" sibTransId="{AFF2F518-19A6-4445-910F-56C46B23D236}"/>
    <dgm:cxn modelId="{4D384100-16A6-4AF8-867A-61A920136659}" type="presParOf" srcId="{771394E3-122C-4E8D-9BDF-DC77E087BBB6}" destId="{17FFEEEE-1C89-40B9-8FF2-D476697323C9}" srcOrd="0" destOrd="0" presId="urn:microsoft.com/office/officeart/2005/8/layout/cycle5"/>
    <dgm:cxn modelId="{253D5CAF-2A06-45DF-821E-1223C034B134}" type="presParOf" srcId="{771394E3-122C-4E8D-9BDF-DC77E087BBB6}" destId="{AD14550E-2F74-44DC-98FE-190D8000F1F7}" srcOrd="1" destOrd="0" presId="urn:microsoft.com/office/officeart/2005/8/layout/cycle5"/>
    <dgm:cxn modelId="{5A3FCF9A-3E85-4B68-9AFC-29C805E6DBEA}" type="presParOf" srcId="{771394E3-122C-4E8D-9BDF-DC77E087BBB6}" destId="{729AC451-7135-4E5E-A8E5-61F584175292}" srcOrd="2" destOrd="0" presId="urn:microsoft.com/office/officeart/2005/8/layout/cycle5"/>
    <dgm:cxn modelId="{80246694-55A3-4F33-8402-3D4B1B0682EB}" type="presParOf" srcId="{771394E3-122C-4E8D-9BDF-DC77E087BBB6}" destId="{D11F0DF4-73CE-4A71-A405-93981F51BA62}" srcOrd="3" destOrd="0" presId="urn:microsoft.com/office/officeart/2005/8/layout/cycle5"/>
    <dgm:cxn modelId="{092F8D9D-87BC-4C19-8757-2B153BEBA885}" type="presParOf" srcId="{771394E3-122C-4E8D-9BDF-DC77E087BBB6}" destId="{8FAB066A-2465-4D90-A971-63C6A0BA8D39}" srcOrd="4" destOrd="0" presId="urn:microsoft.com/office/officeart/2005/8/layout/cycle5"/>
    <dgm:cxn modelId="{E10548B9-415D-447B-B005-36B4E0D404C8}" type="presParOf" srcId="{771394E3-122C-4E8D-9BDF-DC77E087BBB6}" destId="{C40B7444-EF56-4499-863A-1E94CDE436F0}" srcOrd="5" destOrd="0" presId="urn:microsoft.com/office/officeart/2005/8/layout/cycle5"/>
    <dgm:cxn modelId="{939B1CD0-D89A-4953-9DC5-7059E664A99F}" type="presParOf" srcId="{771394E3-122C-4E8D-9BDF-DC77E087BBB6}" destId="{22F9E0D4-4AE6-439E-B532-2FF4F06CE918}" srcOrd="6" destOrd="0" presId="urn:microsoft.com/office/officeart/2005/8/layout/cycle5"/>
    <dgm:cxn modelId="{C8AAEC33-0066-4CC6-AB2A-232A6A011378}" type="presParOf" srcId="{771394E3-122C-4E8D-9BDF-DC77E087BBB6}" destId="{14DFB8C0-DC9A-496F-BE99-6A3C04F8AC57}" srcOrd="7" destOrd="0" presId="urn:microsoft.com/office/officeart/2005/8/layout/cycle5"/>
    <dgm:cxn modelId="{75880BB1-A7FD-437C-ABEC-9A1F3BE7CB5B}" type="presParOf" srcId="{771394E3-122C-4E8D-9BDF-DC77E087BBB6}" destId="{C617B9DE-F283-4306-9A94-93AB7F71241E}" srcOrd="8" destOrd="0" presId="urn:microsoft.com/office/officeart/2005/8/layout/cycle5"/>
    <dgm:cxn modelId="{3CC17237-D8F3-4743-8F53-E140A610D7CD}" type="presParOf" srcId="{771394E3-122C-4E8D-9BDF-DC77E087BBB6}" destId="{F1B59174-BB7F-4280-8370-C92BCE8FC49B}" srcOrd="9" destOrd="0" presId="urn:microsoft.com/office/officeart/2005/8/layout/cycle5"/>
    <dgm:cxn modelId="{83C8567D-E79D-4AF1-8D10-283BB6691406}" type="presParOf" srcId="{771394E3-122C-4E8D-9BDF-DC77E087BBB6}" destId="{58DE00D5-1325-4AD9-8C57-B40729155FE6}" srcOrd="10" destOrd="0" presId="urn:microsoft.com/office/officeart/2005/8/layout/cycle5"/>
    <dgm:cxn modelId="{A25F3771-5325-4E60-90AB-400991C76EBF}" type="presParOf" srcId="{771394E3-122C-4E8D-9BDF-DC77E087BBB6}" destId="{7C67BFB3-92CC-4943-8E4E-3E26A69B70C3}" srcOrd="11" destOrd="0" presId="urn:microsoft.com/office/officeart/2005/8/layout/cycle5"/>
    <dgm:cxn modelId="{F0DA6135-9190-4D2B-98A6-206ADE15C3CF}" type="presParOf" srcId="{771394E3-122C-4E8D-9BDF-DC77E087BBB6}" destId="{52C1999B-37CC-4D8D-8F42-3B1FFA631B08}" srcOrd="12" destOrd="0" presId="urn:microsoft.com/office/officeart/2005/8/layout/cycle5"/>
    <dgm:cxn modelId="{7E43B1BD-EB1A-43CD-8594-AD50425832BB}" type="presParOf" srcId="{771394E3-122C-4E8D-9BDF-DC77E087BBB6}" destId="{0A5051B8-F477-45E6-BF0C-49CF8F56881B}" srcOrd="13" destOrd="0" presId="urn:microsoft.com/office/officeart/2005/8/layout/cycle5"/>
    <dgm:cxn modelId="{92041625-E2BB-4B2F-AE77-4599DE2C90F9}" type="presParOf" srcId="{771394E3-122C-4E8D-9BDF-DC77E087BBB6}" destId="{9A7FBC27-79E0-4963-8A55-9FEEAFC98D40}" srcOrd="14" destOrd="0" presId="urn:microsoft.com/office/officeart/2005/8/layout/cycle5"/>
    <dgm:cxn modelId="{232C2107-1E3B-4539-A404-D03D5DDB5662}" type="presParOf" srcId="{771394E3-122C-4E8D-9BDF-DC77E087BBB6}" destId="{63B43598-80A3-4230-9059-7FF6ABAAA655}" srcOrd="15" destOrd="0" presId="urn:microsoft.com/office/officeart/2005/8/layout/cycle5"/>
    <dgm:cxn modelId="{239631E8-9E9E-40C8-8BB9-08E2497A5651}" type="presParOf" srcId="{771394E3-122C-4E8D-9BDF-DC77E087BBB6}" destId="{1B83D303-29E0-4FFC-A963-627236F789EE}" srcOrd="16" destOrd="0" presId="urn:microsoft.com/office/officeart/2005/8/layout/cycle5"/>
    <dgm:cxn modelId="{C6A5BBCF-BC81-4A15-BBB6-48A817467634}" type="presParOf" srcId="{771394E3-122C-4E8D-9BDF-DC77E087BBB6}" destId="{312A0A7B-3F72-411F-82C4-930CFE90F18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FEEEE-1C89-40B9-8FF2-D476697323C9}">
      <dsp:nvSpPr>
        <dsp:cNvPr id="0" name=""/>
        <dsp:cNvSpPr/>
      </dsp:nvSpPr>
      <dsp:spPr>
        <a:xfrm>
          <a:off x="3240357" y="-42269"/>
          <a:ext cx="1758517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Gofyn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cwestiynauu</a:t>
          </a:r>
          <a:endParaRPr lang="en-GB" sz="2000" kern="1200" dirty="0"/>
        </a:p>
      </dsp:txBody>
      <dsp:txXfrm>
        <a:off x="3286012" y="3386"/>
        <a:ext cx="1667207" cy="843934"/>
      </dsp:txXfrm>
    </dsp:sp>
    <dsp:sp modelId="{729AC451-7135-4E5E-A8E5-61F584175292}">
      <dsp:nvSpPr>
        <dsp:cNvPr id="0" name=""/>
        <dsp:cNvSpPr/>
      </dsp:nvSpPr>
      <dsp:spPr>
        <a:xfrm>
          <a:off x="1925920" y="425304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220707" y="248421"/>
              </a:moveTo>
              <a:arcTo wR="2204144" hR="2204144" stAng="17847895" swAng="77253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F0DF4-73CE-4A71-A405-93981F51BA62}">
      <dsp:nvSpPr>
        <dsp:cNvPr id="0" name=""/>
        <dsp:cNvSpPr/>
      </dsp:nvSpPr>
      <dsp:spPr>
        <a:xfrm>
          <a:off x="5319539" y="1059802"/>
          <a:ext cx="1438836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Casglu</a:t>
          </a:r>
          <a:r>
            <a:rPr lang="en-GB" sz="2000" kern="1200" dirty="0" smtClean="0"/>
            <a:t> data</a:t>
          </a:r>
          <a:endParaRPr lang="en-GB" sz="2000" kern="1200" dirty="0"/>
        </a:p>
      </dsp:txBody>
      <dsp:txXfrm>
        <a:off x="5365194" y="1105457"/>
        <a:ext cx="1347526" cy="843934"/>
      </dsp:txXfrm>
    </dsp:sp>
    <dsp:sp modelId="{C40B7444-EF56-4499-863A-1E94CDE436F0}">
      <dsp:nvSpPr>
        <dsp:cNvPr id="0" name=""/>
        <dsp:cNvSpPr/>
      </dsp:nvSpPr>
      <dsp:spPr>
        <a:xfrm>
          <a:off x="1928420" y="433450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4355209" y="1723346"/>
              </a:moveTo>
              <a:arcTo wR="2204144" hR="2204144" stAng="20844034" swAng="79086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9E0D4-4AE6-439E-B532-2FF4F06CE918}">
      <dsp:nvSpPr>
        <dsp:cNvPr id="0" name=""/>
        <dsp:cNvSpPr/>
      </dsp:nvSpPr>
      <dsp:spPr>
        <a:xfrm>
          <a:off x="5194301" y="2827053"/>
          <a:ext cx="208098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Prosesu</a:t>
          </a:r>
          <a:r>
            <a:rPr lang="en-GB" sz="2000" kern="1200" dirty="0" smtClean="0"/>
            <a:t> a </a:t>
          </a:r>
          <a:r>
            <a:rPr lang="en-GB" sz="2000" kern="1200" dirty="0" err="1" smtClean="0"/>
            <a:t>chyflwyno</a:t>
          </a:r>
          <a:r>
            <a:rPr lang="en-GB" sz="2000" kern="1200" dirty="0" smtClean="0"/>
            <a:t> data</a:t>
          </a:r>
          <a:endParaRPr lang="en-GB" sz="2000" kern="1200" dirty="0"/>
        </a:p>
      </dsp:txBody>
      <dsp:txXfrm>
        <a:off x="5239956" y="2872708"/>
        <a:ext cx="1989679" cy="843934"/>
      </dsp:txXfrm>
    </dsp:sp>
    <dsp:sp modelId="{C617B9DE-F283-4306-9A94-93AB7F71241E}">
      <dsp:nvSpPr>
        <dsp:cNvPr id="0" name=""/>
        <dsp:cNvSpPr/>
      </dsp:nvSpPr>
      <dsp:spPr>
        <a:xfrm>
          <a:off x="1967826" y="363927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941380" y="3560705"/>
              </a:moveTo>
              <a:arcTo wR="2204144" hR="2204144" stAng="2279120" swAng="94564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59174-BB7F-4280-8370-C92BCE8FC49B}">
      <dsp:nvSpPr>
        <dsp:cNvPr id="0" name=""/>
        <dsp:cNvSpPr/>
      </dsp:nvSpPr>
      <dsp:spPr>
        <a:xfrm>
          <a:off x="2952327" y="4248473"/>
          <a:ext cx="2357347" cy="1110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Dadansoddi</a:t>
          </a:r>
          <a:r>
            <a:rPr lang="en-GB" sz="1800" kern="1200" dirty="0" smtClean="0"/>
            <a:t> a </a:t>
          </a:r>
          <a:r>
            <a:rPr lang="en-GB" sz="1800" kern="1200" dirty="0" err="1" smtClean="0"/>
            <a:t>chymhwyso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dealltwriaeth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ehangach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006533" y="4302679"/>
        <a:ext cx="2248935" cy="1002012"/>
      </dsp:txXfrm>
    </dsp:sp>
    <dsp:sp modelId="{7C67BFB3-92CC-4943-8E4E-3E26A69B70C3}">
      <dsp:nvSpPr>
        <dsp:cNvPr id="0" name=""/>
        <dsp:cNvSpPr/>
      </dsp:nvSpPr>
      <dsp:spPr>
        <a:xfrm>
          <a:off x="1845647" y="341399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953142" y="4018874"/>
              </a:moveTo>
              <a:arcTo wR="2204144" hR="2204144" stAng="7474849" swAng="859626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1999B-37CC-4D8D-8F42-3B1FFA631B08}">
      <dsp:nvSpPr>
        <dsp:cNvPr id="0" name=""/>
        <dsp:cNvSpPr/>
      </dsp:nvSpPr>
      <dsp:spPr>
        <a:xfrm>
          <a:off x="947962" y="2917445"/>
          <a:ext cx="2185075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Dod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i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gasgliadau</a:t>
          </a:r>
          <a:endParaRPr lang="en-GB" sz="2000" kern="1200" dirty="0"/>
        </a:p>
      </dsp:txBody>
      <dsp:txXfrm>
        <a:off x="993617" y="2963100"/>
        <a:ext cx="2093765" cy="843934"/>
      </dsp:txXfrm>
    </dsp:sp>
    <dsp:sp modelId="{9A7FBC27-79E0-4963-8A55-9FEEAFC98D40}">
      <dsp:nvSpPr>
        <dsp:cNvPr id="0" name=""/>
        <dsp:cNvSpPr/>
      </dsp:nvSpPr>
      <dsp:spPr>
        <a:xfrm>
          <a:off x="1913019" y="466943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857" y="2265606"/>
              </a:moveTo>
              <a:arcTo wR="2204144" hR="2204144" stAng="10704125" swAng="87838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43598-80A3-4230-9059-7FF6ABAAA655}">
      <dsp:nvSpPr>
        <dsp:cNvPr id="0" name=""/>
        <dsp:cNvSpPr/>
      </dsp:nvSpPr>
      <dsp:spPr>
        <a:xfrm>
          <a:off x="1141838" y="1059802"/>
          <a:ext cx="215885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Gwerthuso’r</a:t>
          </a:r>
          <a:r>
            <a:rPr lang="en-GB" sz="2000" kern="1200" dirty="0" smtClean="0"/>
            <a:t> broses</a:t>
          </a:r>
          <a:endParaRPr lang="en-GB" sz="2000" kern="1200" dirty="0"/>
        </a:p>
      </dsp:txBody>
      <dsp:txXfrm>
        <a:off x="1187493" y="1105457"/>
        <a:ext cx="2067549" cy="843934"/>
      </dsp:txXfrm>
    </dsp:sp>
    <dsp:sp modelId="{312A0A7B-3F72-411F-82C4-930CFE90F186}">
      <dsp:nvSpPr>
        <dsp:cNvPr id="0" name=""/>
        <dsp:cNvSpPr/>
      </dsp:nvSpPr>
      <dsp:spPr>
        <a:xfrm>
          <a:off x="1926019" y="425302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773906" y="527041"/>
              </a:moveTo>
              <a:arcTo wR="2204144" hR="2204144" stAng="13772542" swAng="75087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Other%20Clients/Eduqas/P17661%20Eduqas%20Brand%20Identity%20Guidelines/Links/Corbis-42-53088181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4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6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910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5637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964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73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68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6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17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2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24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63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69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DDBB7654-039F-4A74-82E0-56F4F682BDF9}" type="slidenum">
              <a:rPr lang="en-GB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33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0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12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63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71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2808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13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162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427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00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122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70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rbis-42-53088181_bandw.jpg"/>
          <p:cNvPicPr preferRelativeResize="0">
            <a:picLocks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9973" r="-331" b="4013"/>
          <a:stretch/>
        </p:blipFill>
        <p:spPr>
          <a:xfrm>
            <a:off x="5525038" y="2485776"/>
            <a:ext cx="3261600" cy="2805414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87363" y="2486025"/>
            <a:ext cx="4868862" cy="280511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Invellab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id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quiberumqui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non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rerovit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era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consequunt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accabor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epelicabo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 Nam, id ex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enis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alis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doluptas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sunt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pa non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plaudam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rateseque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oditibusae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is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eturem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ea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dent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esed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modis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quam, quam, id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modit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mi,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omnit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accusci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magnatur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solum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int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ullandi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oreium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eos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aut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que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veligenim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si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reperatio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doluptatem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voluptam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comnim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fugitat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iorecup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tincti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11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79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79107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defTabSz="457200"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”</a:t>
            </a:r>
          </a:p>
          <a:p>
            <a:pPr algn="r" defTabSz="457200"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r" defTabSz="457200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</a:p>
          <a:p>
            <a:pPr defTabSz="457200"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8102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defTabSz="457200"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”</a:t>
            </a:r>
          </a:p>
          <a:p>
            <a:pPr algn="r" defTabSz="457200">
              <a:lnSpc>
                <a:spcPct val="150000"/>
              </a:lnSpc>
            </a:pPr>
            <a:endParaRPr lang="en-GB" sz="1600" b="1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r" defTabSz="457200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</a:p>
          <a:p>
            <a:pPr defTabSz="457200"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1068951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61494289"/>
              </p:ext>
            </p:extLst>
          </p:nvPr>
        </p:nvGraphicFramePr>
        <p:xfrm>
          <a:off x="481547" y="2770558"/>
          <a:ext cx="5759450" cy="300727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879725"/>
                <a:gridCol w="2879725"/>
              </a:tblGrid>
              <a:tr h="604893">
                <a:tc gridSpan="2"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latin typeface="Bliss-Light"/>
                        </a:rPr>
                        <a:t>Table Heading</a:t>
                      </a:r>
                      <a:endParaRPr lang="en-GB" dirty="0"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liss-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C06"/>
                    </a:solidFill>
                  </a:tcPr>
                </a:tc>
              </a:tr>
              <a:tr h="367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 smtClean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33858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0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59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5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77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63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51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3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41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661" r:id="rId17"/>
    <p:sldLayoutId id="2147483662" r:id="rId18"/>
    <p:sldLayoutId id="2147483663" r:id="rId19"/>
    <p:sldLayoutId id="2147483664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TGAU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Afonydd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479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2: </a:t>
            </a:r>
            <a:r>
              <a:rPr lang="en-GB" sz="4000" dirty="0" err="1"/>
              <a:t>Casglu</a:t>
            </a:r>
            <a:r>
              <a:rPr lang="en-GB" sz="4000" dirty="0"/>
              <a:t>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Dylunio</a:t>
            </a:r>
            <a:r>
              <a:rPr lang="en-GB" dirty="0"/>
              <a:t> </a:t>
            </a:r>
            <a:r>
              <a:rPr lang="en-GB" dirty="0" err="1"/>
              <a:t>taflenni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data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</a:t>
            </a:r>
            <a:r>
              <a:rPr lang="en-GB" dirty="0" err="1"/>
              <a:t>priodol</a:t>
            </a:r>
            <a:r>
              <a:rPr lang="en-GB" dirty="0"/>
              <a:t> </a:t>
            </a:r>
          </a:p>
          <a:p>
            <a:r>
              <a:rPr lang="en-GB" dirty="0" err="1"/>
              <a:t>Dewis</a:t>
            </a:r>
            <a:r>
              <a:rPr lang="en-GB" dirty="0"/>
              <a:t> </a:t>
            </a:r>
            <a:r>
              <a:rPr lang="en-GB" dirty="0" err="1"/>
              <a:t>lleoliadau</a:t>
            </a:r>
            <a:r>
              <a:rPr lang="en-GB" dirty="0"/>
              <a:t> </a:t>
            </a:r>
            <a:r>
              <a:rPr lang="en-GB" dirty="0" err="1"/>
              <a:t>priodol</a:t>
            </a:r>
            <a:r>
              <a:rPr lang="en-GB" dirty="0"/>
              <a:t> (</a:t>
            </a:r>
            <a:r>
              <a:rPr lang="en-GB" dirty="0" err="1"/>
              <a:t>diogelwch</a:t>
            </a:r>
            <a:r>
              <a:rPr lang="en-GB" dirty="0"/>
              <a:t> – </a:t>
            </a:r>
            <a:r>
              <a:rPr lang="en-GB" dirty="0" err="1"/>
              <a:t>asesiad</a:t>
            </a:r>
            <a:r>
              <a:rPr lang="en-GB" dirty="0"/>
              <a:t> </a:t>
            </a:r>
            <a:r>
              <a:rPr lang="en-GB" dirty="0" err="1"/>
              <a:t>risg</a:t>
            </a:r>
            <a:r>
              <a:rPr lang="en-GB" dirty="0"/>
              <a:t> – </a:t>
            </a:r>
            <a:r>
              <a:rPr lang="en-GB" dirty="0" err="1"/>
              <a:t>hygyrchedd</a:t>
            </a:r>
            <a:r>
              <a:rPr lang="en-GB" dirty="0"/>
              <a:t>, </a:t>
            </a:r>
            <a:r>
              <a:rPr lang="en-GB" dirty="0" err="1"/>
              <a:t>daearyddol</a:t>
            </a:r>
            <a:r>
              <a:rPr lang="en-GB" dirty="0"/>
              <a:t> </a:t>
            </a:r>
            <a:r>
              <a:rPr lang="en-GB" dirty="0" err="1"/>
              <a:t>gadarn</a:t>
            </a:r>
            <a:r>
              <a:rPr lang="en-GB" dirty="0"/>
              <a:t>) </a:t>
            </a:r>
          </a:p>
          <a:p>
            <a:r>
              <a:rPr lang="en-GB" dirty="0" err="1"/>
              <a:t>Dewis</a:t>
            </a:r>
            <a:r>
              <a:rPr lang="en-GB" dirty="0"/>
              <a:t> </a:t>
            </a:r>
            <a:r>
              <a:rPr lang="en-GB" dirty="0" err="1"/>
              <a:t>technegau</a:t>
            </a:r>
            <a:r>
              <a:rPr lang="en-GB" dirty="0"/>
              <a:t> </a:t>
            </a:r>
            <a:r>
              <a:rPr lang="en-GB" dirty="0" err="1"/>
              <a:t>samplu</a:t>
            </a:r>
            <a:r>
              <a:rPr lang="en-GB" dirty="0"/>
              <a:t> </a:t>
            </a:r>
            <a:r>
              <a:rPr lang="en-GB" dirty="0" err="1"/>
              <a:t>priodol</a:t>
            </a:r>
            <a:r>
              <a:rPr lang="en-GB" dirty="0"/>
              <a:t> (</a:t>
            </a:r>
            <a:r>
              <a:rPr lang="en-GB" dirty="0" err="1"/>
              <a:t>ar</a:t>
            </a:r>
            <a:r>
              <a:rPr lang="en-GB" dirty="0"/>
              <a:t> hap, </a:t>
            </a:r>
            <a:r>
              <a:rPr lang="en-GB" dirty="0" err="1"/>
              <a:t>systematig</a:t>
            </a:r>
            <a:r>
              <a:rPr lang="en-GB" dirty="0"/>
              <a:t>, </a:t>
            </a:r>
            <a:r>
              <a:rPr lang="en-GB" dirty="0" err="1"/>
              <a:t>haenedig</a:t>
            </a:r>
            <a:r>
              <a:rPr lang="en-GB" dirty="0"/>
              <a:t>) </a:t>
            </a:r>
          </a:p>
          <a:p>
            <a:r>
              <a:rPr lang="en-GB" dirty="0" err="1"/>
              <a:t>Sicrhau</a:t>
            </a:r>
            <a:r>
              <a:rPr lang="en-GB" dirty="0"/>
              <a:t> </a:t>
            </a:r>
            <a:r>
              <a:rPr lang="en-GB" dirty="0" err="1"/>
              <a:t>cywirdeb</a:t>
            </a:r>
            <a:r>
              <a:rPr lang="en-GB" dirty="0"/>
              <a:t> a </a:t>
            </a:r>
            <a:r>
              <a:rPr lang="en-GB" dirty="0" err="1"/>
              <a:t>dibynadwyedd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6260344"/>
            <a:ext cx="6696744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FF0000"/>
                </a:solidFill>
              </a:rPr>
              <a:t>Cofiwch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bydd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rhaid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fyfyrwyr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gyfiawnhau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methodolegau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45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Ymholiad 3: Prosesu a chyflwyno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err="1"/>
              <a:t>Prosesu</a:t>
            </a:r>
            <a:r>
              <a:rPr lang="en-GB" sz="2400" b="1" dirty="0"/>
              <a:t> data</a:t>
            </a:r>
          </a:p>
          <a:p>
            <a:pPr marL="0" indent="0">
              <a:buNone/>
            </a:pPr>
            <a:r>
              <a:rPr lang="en-GB" dirty="0"/>
              <a:t>Mae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golygu</a:t>
            </a:r>
            <a:r>
              <a:rPr lang="en-GB" dirty="0"/>
              <a:t>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cyfrifo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daflen</a:t>
            </a:r>
            <a:r>
              <a:rPr lang="en-GB" dirty="0"/>
              <a:t> </a:t>
            </a:r>
            <a:r>
              <a:rPr lang="en-GB" dirty="0" err="1"/>
              <a:t>ddata</a:t>
            </a:r>
            <a:r>
              <a:rPr lang="en-GB" dirty="0"/>
              <a:t> a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gynnwys</a:t>
            </a:r>
            <a:r>
              <a:rPr lang="en-GB" dirty="0"/>
              <a:t>: </a:t>
            </a:r>
          </a:p>
          <a:p>
            <a:r>
              <a:rPr lang="en-GB" dirty="0" err="1"/>
              <a:t>Cyfrifo</a:t>
            </a:r>
            <a:r>
              <a:rPr lang="en-GB" dirty="0"/>
              <a:t> </a:t>
            </a:r>
            <a:r>
              <a:rPr lang="en-GB" dirty="0" err="1"/>
              <a:t>canolduedd</a:t>
            </a:r>
            <a:r>
              <a:rPr lang="en-GB" dirty="0"/>
              <a:t> (</a:t>
            </a:r>
            <a:r>
              <a:rPr lang="en-GB" dirty="0" err="1"/>
              <a:t>cymedr</a:t>
            </a:r>
            <a:r>
              <a:rPr lang="en-GB" dirty="0"/>
              <a:t>, </a:t>
            </a:r>
            <a:r>
              <a:rPr lang="en-GB" dirty="0" err="1"/>
              <a:t>modd</a:t>
            </a:r>
            <a:r>
              <a:rPr lang="en-GB" dirty="0"/>
              <a:t>, </a:t>
            </a:r>
            <a:r>
              <a:rPr lang="en-GB" dirty="0" err="1"/>
              <a:t>canolrif</a:t>
            </a:r>
            <a:r>
              <a:rPr lang="en-GB" dirty="0"/>
              <a:t>), </a:t>
            </a:r>
            <a:r>
              <a:rPr lang="en-GB" dirty="0" err="1"/>
              <a:t>e.e</a:t>
            </a:r>
            <a:r>
              <a:rPr lang="en-GB" dirty="0"/>
              <a:t>. </a:t>
            </a:r>
            <a:r>
              <a:rPr lang="en-GB" dirty="0" err="1"/>
              <a:t>meintiau</a:t>
            </a:r>
            <a:r>
              <a:rPr lang="en-GB" dirty="0"/>
              <a:t> </a:t>
            </a:r>
            <a:r>
              <a:rPr lang="en-GB" dirty="0" err="1"/>
              <a:t>cerigos</a:t>
            </a:r>
            <a:r>
              <a:rPr lang="en-GB" dirty="0"/>
              <a:t>, </a:t>
            </a:r>
            <a:r>
              <a:rPr lang="en-GB" dirty="0" err="1"/>
              <a:t>cyflymder</a:t>
            </a:r>
            <a:endParaRPr lang="en-GB" dirty="0"/>
          </a:p>
          <a:p>
            <a:r>
              <a:rPr lang="en-GB" dirty="0" err="1"/>
              <a:t>Cyfrifo</a:t>
            </a:r>
            <a:r>
              <a:rPr lang="en-GB" dirty="0"/>
              <a:t> </a:t>
            </a:r>
            <a:r>
              <a:rPr lang="en-GB" dirty="0" err="1"/>
              <a:t>cyfrannau</a:t>
            </a:r>
            <a:r>
              <a:rPr lang="en-GB" dirty="0"/>
              <a:t>, </a:t>
            </a:r>
            <a:r>
              <a:rPr lang="en-GB" dirty="0" err="1"/>
              <a:t>e.e</a:t>
            </a:r>
            <a:r>
              <a:rPr lang="en-GB" dirty="0"/>
              <a:t>. </a:t>
            </a:r>
            <a:r>
              <a:rPr lang="en-GB" dirty="0" err="1"/>
              <a:t>canrannau</a:t>
            </a:r>
            <a:r>
              <a:rPr lang="en-GB" dirty="0"/>
              <a:t> o </a:t>
            </a:r>
            <a:r>
              <a:rPr lang="en-GB" dirty="0" err="1"/>
              <a:t>onglogrwydd</a:t>
            </a:r>
            <a:r>
              <a:rPr lang="en-GB" dirty="0"/>
              <a:t> </a:t>
            </a:r>
            <a:r>
              <a:rPr lang="en-GB" dirty="0" err="1"/>
              <a:t>cerigos</a:t>
            </a:r>
            <a:endParaRPr lang="en-GB" dirty="0"/>
          </a:p>
          <a:p>
            <a:r>
              <a:rPr lang="en-GB" dirty="0" err="1"/>
              <a:t>Cyfrifo</a:t>
            </a:r>
            <a:r>
              <a:rPr lang="en-GB" dirty="0"/>
              <a:t> </a:t>
            </a:r>
            <a:r>
              <a:rPr lang="en-GB" dirty="0" err="1"/>
              <a:t>arwynebeddau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lifau</a:t>
            </a:r>
            <a:r>
              <a:rPr lang="en-GB" dirty="0"/>
              <a:t>, </a:t>
            </a:r>
            <a:r>
              <a:rPr lang="en-GB" dirty="0" err="1"/>
              <a:t>e.e</a:t>
            </a:r>
            <a:r>
              <a:rPr lang="en-GB" dirty="0"/>
              <a:t>. </a:t>
            </a:r>
            <a:r>
              <a:rPr lang="en-GB" dirty="0" err="1"/>
              <a:t>arwynebedd</a:t>
            </a:r>
            <a:r>
              <a:rPr lang="en-GB" dirty="0"/>
              <a:t> </a:t>
            </a:r>
            <a:r>
              <a:rPr lang="en-GB" dirty="0" err="1"/>
              <a:t>trawstoriad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arllwysiad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298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0100" y="324025"/>
            <a:ext cx="6976236" cy="65670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0099" y="1052736"/>
            <a:ext cx="6328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Cyflwyno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golygu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dewis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dulliau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priodol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gyflwyno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gallai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gynnwys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3697" y="2285870"/>
            <a:ext cx="6686940" cy="39703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Trawstoriadau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e.e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sianel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afon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dyffryn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afon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ystum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C:\Users\Random Guy A\Downloads\chart (6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2" y="2708920"/>
            <a:ext cx="6462210" cy="34465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144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253362"/>
            <a:ext cx="6986738" cy="655358"/>
          </a:xfrm>
        </p:spPr>
        <p:txBody>
          <a:bodyPr>
            <a:normAutofit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599" y="1158441"/>
            <a:ext cx="80922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Cyflwyno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</a:t>
            </a:r>
          </a:p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Mae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hyn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golygu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dewis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dulliau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priodol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gyflwyno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a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gallai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gynnwys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2343160"/>
            <a:ext cx="3734612" cy="36933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Graffiau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gwasgariad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dangos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newidiadau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lawr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afon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e.e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cyflymder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meintiau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cerigos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72283" y="2343159"/>
            <a:ext cx="3960440" cy="36933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Histogramau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e.e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categorïau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maint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cerigos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5122" name="Picture 2" descr="C:\Users\Random Guy A\Downloads\chart (7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91989"/>
            <a:ext cx="3590596" cy="23937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andom Guy A\Downloads\chart (9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45" y="3382773"/>
            <a:ext cx="3815915" cy="25439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756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58460"/>
            <a:ext cx="6984776" cy="7222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4063" y="1052736"/>
            <a:ext cx="6334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Cyflwyno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golygu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dewis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dulliau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priodol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gyflwyno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gallai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gynnwys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374" y="2415949"/>
            <a:ext cx="4008633" cy="28623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Siartiau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cylch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siartiau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radar/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graff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bar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rhanedig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765129" y="2415949"/>
            <a:ext cx="3623295" cy="39703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Graffiau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gwasgariad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Gallech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ddehongli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graff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gwasgariad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drwy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nodi’r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canolrif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y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chwarteli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a’r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amrediad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6" name="Picture 2" descr="C:\Users\Random Guy A\Downloads\chart (10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6" y="3140968"/>
            <a:ext cx="3820387" cy="20375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andom Guy A\Downloads\chart (1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84" y="2791586"/>
            <a:ext cx="3456384" cy="25922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416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6698705" cy="13208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Ymholiad</a:t>
            </a:r>
            <a:r>
              <a:rPr lang="en-GB" dirty="0"/>
              <a:t> 4: </a:t>
            </a:r>
            <a:r>
              <a:rPr lang="en-GB" dirty="0" err="1"/>
              <a:t>Dadansoddi</a:t>
            </a:r>
            <a:r>
              <a:rPr lang="en-GB" dirty="0"/>
              <a:t> a </a:t>
            </a:r>
            <a:r>
              <a:rPr lang="en-GB" dirty="0" err="1"/>
              <a:t>chymhwyso</a:t>
            </a:r>
            <a:r>
              <a:rPr lang="en-GB" dirty="0"/>
              <a:t> </a:t>
            </a:r>
            <a:r>
              <a:rPr lang="en-GB" dirty="0" err="1"/>
              <a:t>dealltwriaeth</a:t>
            </a:r>
            <a:r>
              <a:rPr lang="en-GB" dirty="0"/>
              <a:t> </a:t>
            </a:r>
            <a:r>
              <a:rPr lang="en-GB" dirty="0" err="1"/>
              <a:t>ehangach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Adnabod</a:t>
            </a:r>
            <a:r>
              <a:rPr lang="en-GB" dirty="0"/>
              <a:t>, </a:t>
            </a:r>
            <a:r>
              <a:rPr lang="en-GB" dirty="0" err="1"/>
              <a:t>dadansoddi</a:t>
            </a:r>
            <a:r>
              <a:rPr lang="en-GB" dirty="0"/>
              <a:t> a </a:t>
            </a:r>
            <a:r>
              <a:rPr lang="en-GB" dirty="0" err="1"/>
              <a:t>dehongli</a:t>
            </a:r>
            <a:r>
              <a:rPr lang="en-GB" dirty="0"/>
              <a:t> </a:t>
            </a:r>
            <a:r>
              <a:rPr lang="en-GB" dirty="0" err="1"/>
              <a:t>tueddiadau</a:t>
            </a:r>
            <a:r>
              <a:rPr lang="en-GB" dirty="0"/>
              <a:t> a </a:t>
            </a:r>
            <a:r>
              <a:rPr lang="en-GB" dirty="0" err="1"/>
              <a:t>phatrymau</a:t>
            </a:r>
            <a:r>
              <a:rPr lang="en-GB" dirty="0"/>
              <a:t> </a:t>
            </a:r>
          </a:p>
          <a:p>
            <a:r>
              <a:rPr lang="en-GB" dirty="0" err="1"/>
              <a:t>Cymhwyso</a:t>
            </a:r>
            <a:r>
              <a:rPr lang="en-GB" dirty="0"/>
              <a:t> </a:t>
            </a:r>
            <a:r>
              <a:rPr lang="en-GB" dirty="0" err="1"/>
              <a:t>gwybodaeth</a:t>
            </a:r>
            <a:r>
              <a:rPr lang="en-GB" dirty="0"/>
              <a:t> a </a:t>
            </a:r>
            <a:r>
              <a:rPr lang="en-GB" dirty="0" err="1"/>
              <a:t>dealltwriaeth</a:t>
            </a:r>
            <a:r>
              <a:rPr lang="en-GB" dirty="0"/>
              <a:t> o </a:t>
            </a:r>
            <a:r>
              <a:rPr lang="en-GB" dirty="0" err="1"/>
              <a:t>gysyniadau</a:t>
            </a:r>
            <a:r>
              <a:rPr lang="en-GB" dirty="0"/>
              <a:t> a </a:t>
            </a:r>
            <a:r>
              <a:rPr lang="en-GB" dirty="0" err="1"/>
              <a:t>phrosesau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dystiolaeth</a:t>
            </a:r>
            <a:r>
              <a:rPr lang="en-GB" dirty="0"/>
              <a:t> </a:t>
            </a:r>
            <a:r>
              <a:rPr lang="en-GB" dirty="0" err="1"/>
              <a:t>benodol</a:t>
            </a:r>
            <a:r>
              <a:rPr lang="en-GB" dirty="0"/>
              <a:t> a </a:t>
            </a:r>
            <a:r>
              <a:rPr lang="en-GB" dirty="0" err="1"/>
              <a:t>gasglwyd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err="1"/>
              <a:t>Tueddiadau</a:t>
            </a:r>
            <a:r>
              <a:rPr lang="en-GB" dirty="0"/>
              <a:t> – </a:t>
            </a:r>
            <a:r>
              <a:rPr lang="en-GB" dirty="0" err="1"/>
              <a:t>newidiadau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, </a:t>
            </a:r>
            <a:r>
              <a:rPr lang="en-GB" dirty="0" err="1"/>
              <a:t>pellter</a:t>
            </a:r>
            <a:r>
              <a:rPr lang="en-GB" dirty="0"/>
              <a:t>, </a:t>
            </a:r>
            <a:r>
              <a:rPr lang="en-GB" dirty="0" err="1"/>
              <a:t>a.y.b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b="1" dirty="0" err="1"/>
              <a:t>Patrymau</a:t>
            </a:r>
            <a:r>
              <a:rPr lang="en-GB" dirty="0"/>
              <a:t> – </a:t>
            </a:r>
            <a:r>
              <a:rPr lang="en-GB" dirty="0" err="1"/>
              <a:t>dosbarthiadau</a:t>
            </a:r>
            <a:r>
              <a:rPr lang="en-GB" dirty="0"/>
              <a:t> </a:t>
            </a:r>
            <a:r>
              <a:rPr lang="en-GB" dirty="0" err="1"/>
              <a:t>cyson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ailadrodd</a:t>
            </a:r>
            <a:r>
              <a:rPr lang="en-GB" dirty="0"/>
              <a:t>, </a:t>
            </a:r>
            <a:r>
              <a:rPr lang="en-GB" dirty="0" err="1"/>
              <a:t>e.e</a:t>
            </a:r>
            <a:r>
              <a:rPr lang="en-GB" dirty="0"/>
              <a:t>. </a:t>
            </a:r>
            <a:r>
              <a:rPr lang="en-GB" dirty="0" err="1"/>
              <a:t>llinol</a:t>
            </a:r>
            <a:r>
              <a:rPr lang="en-GB" dirty="0"/>
              <a:t>, </a:t>
            </a:r>
            <a:r>
              <a:rPr lang="en-GB" dirty="0" err="1"/>
              <a:t>rheiddiol</a:t>
            </a:r>
            <a:r>
              <a:rPr lang="en-GB" dirty="0"/>
              <a:t>, </a:t>
            </a:r>
            <a:r>
              <a:rPr lang="en-GB" dirty="0" err="1"/>
              <a:t>cylchol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393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4: </a:t>
            </a:r>
            <a:r>
              <a:rPr lang="en-GB" sz="4000" dirty="0" err="1"/>
              <a:t>Disgrifio</a:t>
            </a:r>
            <a:r>
              <a:rPr lang="en-GB" sz="4000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Dilynwch</a:t>
            </a:r>
            <a:r>
              <a:rPr lang="en-GB" dirty="0"/>
              <a:t> y </a:t>
            </a:r>
            <a:r>
              <a:rPr lang="en-GB" dirty="0" err="1"/>
              <a:t>drefn</a:t>
            </a:r>
            <a:r>
              <a:rPr lang="en-GB" dirty="0"/>
              <a:t> hon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ddisgrifio</a:t>
            </a:r>
            <a:r>
              <a:rPr lang="en-GB" dirty="0"/>
              <a:t> </a:t>
            </a:r>
            <a:r>
              <a:rPr lang="en-GB" dirty="0" err="1"/>
              <a:t>tueddiadau</a:t>
            </a:r>
            <a:r>
              <a:rPr lang="en-GB" dirty="0"/>
              <a:t> a </a:t>
            </a:r>
            <a:r>
              <a:rPr lang="en-GB" dirty="0" err="1"/>
              <a:t>phatrymau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Sylwadau</a:t>
            </a:r>
            <a:r>
              <a:rPr lang="en-GB" dirty="0"/>
              <a:t> </a:t>
            </a:r>
            <a:r>
              <a:rPr lang="en-GB" dirty="0" err="1"/>
              <a:t>cyffredinol</a:t>
            </a:r>
            <a:r>
              <a:rPr lang="en-GB" dirty="0"/>
              <a:t>,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disgrifio’r</a:t>
            </a:r>
            <a:r>
              <a:rPr lang="en-GB" dirty="0"/>
              <a:t> ‘</a:t>
            </a:r>
            <a:r>
              <a:rPr lang="en-GB" dirty="0" err="1"/>
              <a:t>darlun</a:t>
            </a:r>
            <a:r>
              <a:rPr lang="en-GB" dirty="0"/>
              <a:t> </a:t>
            </a:r>
            <a:r>
              <a:rPr lang="en-GB" dirty="0" err="1"/>
              <a:t>mawr</a:t>
            </a:r>
            <a:r>
              <a:rPr lang="en-GB" dirty="0"/>
              <a:t>’, y </a:t>
            </a:r>
            <a:r>
              <a:rPr lang="en-GB" dirty="0" err="1"/>
              <a:t>tueddiadau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patrymau</a:t>
            </a:r>
            <a:r>
              <a:rPr lang="en-GB" dirty="0"/>
              <a:t> </a:t>
            </a:r>
            <a:r>
              <a:rPr lang="en-GB" dirty="0" err="1"/>
              <a:t>cyffredinol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 err="1"/>
              <a:t>Cyfeirio</a:t>
            </a:r>
            <a:r>
              <a:rPr lang="en-GB" dirty="0"/>
              <a:t> at </a:t>
            </a:r>
            <a:r>
              <a:rPr lang="en-GB" dirty="0" err="1"/>
              <a:t>wybodaeth</a:t>
            </a:r>
            <a:r>
              <a:rPr lang="en-GB" dirty="0"/>
              <a:t>/data </a:t>
            </a:r>
            <a:r>
              <a:rPr lang="en-GB" dirty="0" err="1"/>
              <a:t>penodol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graffiau</a:t>
            </a:r>
            <a:r>
              <a:rPr lang="en-GB" dirty="0"/>
              <a:t>, </a:t>
            </a:r>
            <a:r>
              <a:rPr lang="en-GB" dirty="0" err="1"/>
              <a:t>mapiau</a:t>
            </a:r>
            <a:r>
              <a:rPr lang="en-GB" dirty="0"/>
              <a:t> a </a:t>
            </a:r>
            <a:r>
              <a:rPr lang="en-GB" dirty="0" err="1"/>
              <a:t>diagramau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gefnogi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sylwadau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 err="1"/>
              <a:t>Adnabod</a:t>
            </a:r>
            <a:r>
              <a:rPr lang="en-GB" dirty="0"/>
              <a:t> a </a:t>
            </a:r>
            <a:r>
              <a:rPr lang="en-GB" dirty="0" err="1"/>
              <a:t>chynnig</a:t>
            </a:r>
            <a:r>
              <a:rPr lang="en-GB" dirty="0"/>
              <a:t> </a:t>
            </a:r>
            <a:r>
              <a:rPr lang="en-GB" dirty="0" err="1"/>
              <a:t>sylwadau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eithriadau</a:t>
            </a:r>
            <a:r>
              <a:rPr lang="en-GB" dirty="0"/>
              <a:t> (</a:t>
            </a:r>
            <a:r>
              <a:rPr lang="en-GB" dirty="0" err="1"/>
              <a:t>anomaleddau</a:t>
            </a:r>
            <a:r>
              <a:rPr lang="en-GB" dirty="0"/>
              <a:t>)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duedd</a:t>
            </a:r>
            <a:r>
              <a:rPr lang="en-GB" dirty="0"/>
              <a:t>/</a:t>
            </a:r>
            <a:r>
              <a:rPr lang="en-GB" dirty="0" err="1"/>
              <a:t>patrwm</a:t>
            </a:r>
            <a:r>
              <a:rPr lang="en-GB" dirty="0"/>
              <a:t> </a:t>
            </a:r>
            <a:r>
              <a:rPr lang="en-GB" dirty="0" err="1"/>
              <a:t>cyffredinol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099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23528"/>
            <a:ext cx="7355160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4: </a:t>
            </a:r>
            <a:r>
              <a:rPr lang="en-GB" sz="4000" dirty="0" err="1"/>
              <a:t>Dadansoddi</a:t>
            </a:r>
            <a:r>
              <a:rPr lang="en-GB" sz="4000" dirty="0"/>
              <a:t> data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4783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GB" sz="1400" dirty="0" err="1"/>
              <a:t>Mae’r</a:t>
            </a:r>
            <a:r>
              <a:rPr lang="en-GB" sz="1400" dirty="0"/>
              <a:t> </a:t>
            </a:r>
            <a:r>
              <a:rPr lang="en-GB" sz="1400" dirty="0" err="1"/>
              <a:t>graffiau</a:t>
            </a:r>
            <a:r>
              <a:rPr lang="en-GB" sz="1400" dirty="0"/>
              <a:t> bar </a:t>
            </a:r>
            <a:r>
              <a:rPr lang="en-GB" sz="1400" dirty="0" err="1"/>
              <a:t>rhanedig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dangos</a:t>
            </a:r>
            <a:r>
              <a:rPr lang="en-GB" sz="1400" dirty="0"/>
              <a:t> bod </a:t>
            </a:r>
            <a:r>
              <a:rPr lang="en-GB" sz="1400" dirty="0" err="1"/>
              <a:t>cerrig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dod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llai</a:t>
            </a:r>
            <a:r>
              <a:rPr lang="en-GB" sz="1400" dirty="0"/>
              <a:t> </a:t>
            </a:r>
            <a:r>
              <a:rPr lang="en-GB" sz="1400" dirty="0" err="1"/>
              <a:t>onglog</a:t>
            </a:r>
            <a:r>
              <a:rPr lang="en-GB" sz="1400" dirty="0"/>
              <a:t> (</a:t>
            </a:r>
            <a:r>
              <a:rPr lang="en-GB" sz="1400" dirty="0" err="1"/>
              <a:t>mwy</a:t>
            </a:r>
            <a:r>
              <a:rPr lang="en-GB" sz="1400" dirty="0"/>
              <a:t> </a:t>
            </a:r>
            <a:r>
              <a:rPr lang="en-GB" sz="1400" dirty="0" err="1"/>
              <a:t>crwn</a:t>
            </a:r>
            <a:r>
              <a:rPr lang="en-GB" sz="1400" dirty="0"/>
              <a:t>) </a:t>
            </a:r>
            <a:r>
              <a:rPr lang="en-GB" sz="1400" dirty="0" err="1"/>
              <a:t>gyda</a:t>
            </a:r>
            <a:r>
              <a:rPr lang="en-GB" sz="1400" dirty="0"/>
              <a:t> </a:t>
            </a:r>
            <a:r>
              <a:rPr lang="en-GB" sz="1400" dirty="0" err="1"/>
              <a:t>phellter</a:t>
            </a:r>
            <a:r>
              <a:rPr lang="en-GB" sz="1400" dirty="0"/>
              <a:t> </a:t>
            </a:r>
            <a:r>
              <a:rPr lang="en-GB" sz="1400" dirty="0" err="1"/>
              <a:t>lawr</a:t>
            </a:r>
            <a:r>
              <a:rPr lang="en-GB" sz="1400" dirty="0"/>
              <a:t> </a:t>
            </a:r>
            <a:r>
              <a:rPr lang="en-GB" sz="1400" dirty="0" err="1"/>
              <a:t>yr</a:t>
            </a:r>
            <a:r>
              <a:rPr lang="en-GB" sz="1400" dirty="0"/>
              <a:t> </a:t>
            </a:r>
            <a:r>
              <a:rPr lang="en-GB" sz="1400" dirty="0" err="1"/>
              <a:t>afon</a:t>
            </a:r>
            <a:r>
              <a:rPr lang="en-GB" sz="1400" dirty="0"/>
              <a:t>. </a:t>
            </a:r>
          </a:p>
          <a:p>
            <a:r>
              <a:rPr lang="en-GB" sz="1400" dirty="0" err="1"/>
              <a:t>Mae’r</a:t>
            </a:r>
            <a:r>
              <a:rPr lang="en-GB" sz="1400" dirty="0"/>
              <a:t> </a:t>
            </a:r>
            <a:r>
              <a:rPr lang="en-GB" sz="1400" dirty="0" err="1"/>
              <a:t>gyfran</a:t>
            </a:r>
            <a:r>
              <a:rPr lang="en-GB" sz="1400" dirty="0"/>
              <a:t> o </a:t>
            </a:r>
            <a:r>
              <a:rPr lang="en-GB" sz="1400" dirty="0" err="1"/>
              <a:t>gerigos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y </a:t>
            </a:r>
            <a:r>
              <a:rPr lang="en-GB" sz="1400" dirty="0" err="1"/>
              <a:t>categorïau</a:t>
            </a:r>
            <a:r>
              <a:rPr lang="en-GB" sz="1400" dirty="0"/>
              <a:t> </a:t>
            </a:r>
            <a:r>
              <a:rPr lang="en-GB" sz="1400" dirty="0" err="1"/>
              <a:t>crwn</a:t>
            </a:r>
            <a:r>
              <a:rPr lang="en-GB" sz="1400" dirty="0"/>
              <a:t> </a:t>
            </a:r>
            <a:r>
              <a:rPr lang="en-GB" sz="1400" dirty="0" err="1"/>
              <a:t>iawn</a:t>
            </a:r>
            <a:r>
              <a:rPr lang="en-GB" sz="1400" dirty="0"/>
              <a:t>, </a:t>
            </a:r>
            <a:r>
              <a:rPr lang="en-GB" sz="1400" dirty="0" err="1"/>
              <a:t>crwn</a:t>
            </a:r>
            <a:r>
              <a:rPr lang="en-GB" sz="1400" dirty="0"/>
              <a:t> ac is-</a:t>
            </a:r>
            <a:r>
              <a:rPr lang="en-GB" sz="1400" dirty="0" err="1"/>
              <a:t>grwn</a:t>
            </a:r>
            <a:r>
              <a:rPr lang="en-GB" sz="1400" dirty="0"/>
              <a:t> 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cynyddu</a:t>
            </a:r>
            <a:r>
              <a:rPr lang="en-GB" sz="1400" dirty="0"/>
              <a:t> o 40%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Safle</a:t>
            </a:r>
            <a:r>
              <a:rPr lang="en-GB" sz="1400" dirty="0"/>
              <a:t> 1 </a:t>
            </a:r>
            <a:r>
              <a:rPr lang="en-GB" sz="1400" dirty="0" err="1"/>
              <a:t>i</a:t>
            </a:r>
            <a:r>
              <a:rPr lang="en-GB" sz="1400" dirty="0"/>
              <a:t> 75%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Safle</a:t>
            </a:r>
            <a:r>
              <a:rPr lang="en-GB" sz="1400" dirty="0"/>
              <a:t> 5.</a:t>
            </a:r>
          </a:p>
          <a:p>
            <a:r>
              <a:rPr lang="en-GB" sz="1400" dirty="0"/>
              <a:t>Mae </a:t>
            </a:r>
            <a:r>
              <a:rPr lang="en-GB" sz="1400" dirty="0" err="1"/>
              <a:t>gwerthoedd</a:t>
            </a:r>
            <a:r>
              <a:rPr lang="en-GB" sz="1400" dirty="0"/>
              <a:t> </a:t>
            </a:r>
            <a:r>
              <a:rPr lang="en-GB" sz="1400" dirty="0" err="1"/>
              <a:t>Safle</a:t>
            </a:r>
            <a:r>
              <a:rPr lang="en-GB" sz="1400" dirty="0"/>
              <a:t> 3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gwyro</a:t>
            </a:r>
            <a:r>
              <a:rPr lang="en-GB" sz="1400" dirty="0"/>
              <a:t> </a:t>
            </a:r>
            <a:r>
              <a:rPr lang="en-GB" sz="1400" dirty="0" err="1"/>
              <a:t>o’r</a:t>
            </a:r>
            <a:r>
              <a:rPr lang="en-GB" sz="1400" dirty="0"/>
              <a:t> </a:t>
            </a:r>
            <a:r>
              <a:rPr lang="en-GB" sz="1400" dirty="0" err="1"/>
              <a:t>duedd</a:t>
            </a:r>
            <a:r>
              <a:rPr lang="en-GB" sz="1400" dirty="0"/>
              <a:t> </a:t>
            </a:r>
            <a:r>
              <a:rPr lang="en-GB" sz="1400" dirty="0" err="1"/>
              <a:t>gyda</a:t>
            </a:r>
            <a:r>
              <a:rPr lang="en-GB" sz="1400" dirty="0"/>
              <a:t> </a:t>
            </a:r>
            <a:r>
              <a:rPr lang="en-GB" sz="1400" dirty="0" err="1"/>
              <a:t>chynnydd</a:t>
            </a:r>
            <a:r>
              <a:rPr lang="en-GB" sz="1400" dirty="0"/>
              <a:t> </a:t>
            </a:r>
            <a:r>
              <a:rPr lang="en-GB" sz="1400" dirty="0" err="1"/>
              <a:t>bach</a:t>
            </a:r>
            <a:r>
              <a:rPr lang="en-GB" sz="1400" dirty="0"/>
              <a:t> </a:t>
            </a:r>
            <a:r>
              <a:rPr lang="en-GB" sz="1400" dirty="0" err="1"/>
              <a:t>mewn</a:t>
            </a:r>
            <a:r>
              <a:rPr lang="en-GB" sz="1400" dirty="0"/>
              <a:t> </a:t>
            </a:r>
            <a:r>
              <a:rPr lang="en-GB" sz="1400" dirty="0" err="1"/>
              <a:t>onglogrwydd</a:t>
            </a:r>
            <a:r>
              <a:rPr lang="en-GB" sz="1400" dirty="0"/>
              <a:t> (</a:t>
            </a:r>
            <a:r>
              <a:rPr lang="en-GB" sz="1400" dirty="0" err="1"/>
              <a:t>mae’r</a:t>
            </a:r>
            <a:r>
              <a:rPr lang="en-GB" sz="1400" dirty="0"/>
              <a:t> tri </a:t>
            </a:r>
            <a:r>
              <a:rPr lang="en-GB" sz="1400" dirty="0" err="1"/>
              <a:t>chategori</a:t>
            </a:r>
            <a:r>
              <a:rPr lang="en-GB" sz="1400" dirty="0"/>
              <a:t> </a:t>
            </a:r>
            <a:r>
              <a:rPr lang="en-GB" sz="1400" dirty="0" err="1"/>
              <a:t>crwn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gostwng</a:t>
            </a:r>
            <a:r>
              <a:rPr lang="en-GB" sz="1400" dirty="0"/>
              <a:t> o 60%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Safle</a:t>
            </a:r>
            <a:r>
              <a:rPr lang="en-GB" sz="1400" dirty="0"/>
              <a:t> 2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dua</a:t>
            </a:r>
            <a:r>
              <a:rPr lang="en-GB" sz="1400" dirty="0"/>
              <a:t> 58%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Safle</a:t>
            </a:r>
            <a:r>
              <a:rPr lang="en-GB" sz="1400" dirty="0"/>
              <a:t> 3). </a:t>
            </a:r>
            <a:r>
              <a:rPr lang="en-GB" sz="1400" dirty="0" err="1"/>
              <a:t>Gallai</a:t>
            </a:r>
            <a:r>
              <a:rPr lang="en-GB" sz="1400" dirty="0"/>
              <a:t> </a:t>
            </a:r>
            <a:r>
              <a:rPr lang="en-GB" sz="1400" dirty="0" err="1"/>
              <a:t>hyn</a:t>
            </a:r>
            <a:r>
              <a:rPr lang="en-GB" sz="1400" dirty="0"/>
              <a:t> </a:t>
            </a:r>
            <a:r>
              <a:rPr lang="en-GB" sz="1400" dirty="0" err="1"/>
              <a:t>fod</a:t>
            </a:r>
            <a:r>
              <a:rPr lang="en-GB" sz="1400" dirty="0"/>
              <a:t> o </a:t>
            </a:r>
            <a:r>
              <a:rPr lang="en-GB" sz="1400" dirty="0" err="1"/>
              <a:t>ganlyniad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gamgymeriad</a:t>
            </a:r>
            <a:r>
              <a:rPr lang="en-GB" sz="1400" dirty="0"/>
              <a:t> </a:t>
            </a:r>
            <a:r>
              <a:rPr lang="en-GB" sz="1400" dirty="0" err="1"/>
              <a:t>myfyriwr</a:t>
            </a:r>
            <a:r>
              <a:rPr lang="en-GB" sz="1400" dirty="0"/>
              <a:t> </a:t>
            </a:r>
            <a:r>
              <a:rPr lang="en-GB" sz="1400" dirty="0" err="1"/>
              <a:t>wrth</a:t>
            </a:r>
            <a:r>
              <a:rPr lang="en-GB" sz="1400" dirty="0"/>
              <a:t> </a:t>
            </a:r>
            <a:r>
              <a:rPr lang="en-GB" sz="1400" dirty="0" err="1"/>
              <a:t>gasglu</a:t>
            </a:r>
            <a:r>
              <a:rPr lang="en-GB" sz="1400" dirty="0"/>
              <a:t> data </a:t>
            </a:r>
            <a:r>
              <a:rPr lang="en-GB" sz="1400" dirty="0" err="1"/>
              <a:t>neu</a:t>
            </a:r>
            <a:r>
              <a:rPr lang="en-GB" sz="1400" dirty="0"/>
              <a:t> </a:t>
            </a:r>
            <a:r>
              <a:rPr lang="en-GB" sz="1400" dirty="0" err="1"/>
              <a:t>efallai</a:t>
            </a:r>
            <a:r>
              <a:rPr lang="en-GB" sz="1400" dirty="0"/>
              <a:t> </a:t>
            </a:r>
            <a:r>
              <a:rPr lang="en-GB" sz="1400" dirty="0" err="1"/>
              <a:t>mewnbwn</a:t>
            </a:r>
            <a:r>
              <a:rPr lang="en-GB" sz="1400" dirty="0"/>
              <a:t> o </a:t>
            </a:r>
            <a:r>
              <a:rPr lang="en-GB" sz="1400" dirty="0" err="1"/>
              <a:t>ddefnydd</a:t>
            </a:r>
            <a:r>
              <a:rPr lang="en-GB" sz="1400" dirty="0"/>
              <a:t> </a:t>
            </a:r>
            <a:r>
              <a:rPr lang="en-GB" sz="1400" dirty="0" err="1"/>
              <a:t>newydd</a:t>
            </a:r>
            <a:r>
              <a:rPr lang="en-GB" sz="1400" dirty="0"/>
              <a:t> o </a:t>
            </a:r>
            <a:r>
              <a:rPr lang="en-GB" sz="1400" dirty="0" err="1"/>
              <a:t>lannau</a:t>
            </a:r>
            <a:r>
              <a:rPr lang="en-GB" sz="1400" dirty="0"/>
              <a:t> </a:t>
            </a:r>
            <a:r>
              <a:rPr lang="en-GB" sz="1400" dirty="0" err="1"/>
              <a:t>sianel</a:t>
            </a:r>
            <a:r>
              <a:rPr lang="en-GB" sz="1400" dirty="0"/>
              <a:t> </a:t>
            </a:r>
            <a:r>
              <a:rPr lang="en-GB" sz="1400" dirty="0" err="1"/>
              <a:t>yr</a:t>
            </a:r>
            <a:r>
              <a:rPr lang="en-GB" sz="1400" dirty="0"/>
              <a:t> </a:t>
            </a:r>
            <a:r>
              <a:rPr lang="en-GB" sz="1400" dirty="0" err="1"/>
              <a:t>afon</a:t>
            </a:r>
            <a:r>
              <a:rPr lang="en-GB" sz="1400" dirty="0"/>
              <a:t> </a:t>
            </a:r>
            <a:r>
              <a:rPr lang="en-GB" sz="1400" dirty="0" err="1"/>
              <a:t>neu</a:t>
            </a:r>
            <a:r>
              <a:rPr lang="en-GB" sz="1400" dirty="0"/>
              <a:t> </a:t>
            </a:r>
            <a:r>
              <a:rPr lang="en-GB" sz="1400" dirty="0" err="1"/>
              <a:t>ochrau’r</a:t>
            </a:r>
            <a:r>
              <a:rPr lang="en-GB" sz="1400" dirty="0"/>
              <a:t> </a:t>
            </a:r>
            <a:r>
              <a:rPr lang="en-GB" sz="1400" dirty="0" err="1"/>
              <a:t>dyffryn</a:t>
            </a:r>
            <a:r>
              <a:rPr lang="en-GB" sz="1400" dirty="0"/>
              <a:t>.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24783" y="3284984"/>
            <a:ext cx="2888314" cy="22352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err="1"/>
              <a:t>Mae’r</a:t>
            </a:r>
            <a:r>
              <a:rPr lang="en-GB" sz="1400" dirty="0"/>
              <a:t> </a:t>
            </a:r>
            <a:r>
              <a:rPr lang="en-GB" sz="1400" dirty="0" err="1"/>
              <a:t>duedd</a:t>
            </a:r>
            <a:r>
              <a:rPr lang="en-GB" sz="1400" dirty="0"/>
              <a:t> </a:t>
            </a:r>
            <a:r>
              <a:rPr lang="en-GB" sz="1400" dirty="0" err="1"/>
              <a:t>gyffredinol</a:t>
            </a:r>
            <a:r>
              <a:rPr lang="en-GB" sz="1400" dirty="0"/>
              <a:t> o </a:t>
            </a:r>
            <a:r>
              <a:rPr lang="en-GB" sz="1400" dirty="0" err="1"/>
              <a:t>ostyngiad</a:t>
            </a:r>
            <a:r>
              <a:rPr lang="en-GB" sz="1400" dirty="0"/>
              <a:t> </a:t>
            </a:r>
            <a:r>
              <a:rPr lang="en-GB" sz="1400" dirty="0" err="1"/>
              <a:t>mewn</a:t>
            </a:r>
            <a:r>
              <a:rPr lang="en-GB" sz="1400" dirty="0"/>
              <a:t> </a:t>
            </a:r>
            <a:r>
              <a:rPr lang="en-GB" sz="1400" dirty="0" err="1"/>
              <a:t>onglogrwydd</a:t>
            </a:r>
            <a:r>
              <a:rPr lang="en-GB" sz="1400" dirty="0"/>
              <a:t> </a:t>
            </a:r>
            <a:r>
              <a:rPr lang="en-GB" sz="1400" dirty="0" err="1"/>
              <a:t>i’w</a:t>
            </a:r>
            <a:r>
              <a:rPr lang="en-GB" sz="1400" dirty="0"/>
              <a:t> </a:t>
            </a:r>
            <a:r>
              <a:rPr lang="en-GB" sz="1400" dirty="0" err="1"/>
              <a:t>disgwyl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ôl</a:t>
            </a:r>
            <a:r>
              <a:rPr lang="en-GB" sz="1400" dirty="0"/>
              <a:t> Model Bradshaw. Mae </a:t>
            </a:r>
            <a:r>
              <a:rPr lang="en-GB" sz="1400" dirty="0" err="1"/>
              <a:t>cludiant</a:t>
            </a:r>
            <a:r>
              <a:rPr lang="en-GB" sz="1400" dirty="0"/>
              <a:t> </a:t>
            </a:r>
            <a:r>
              <a:rPr lang="en-GB" sz="1400" dirty="0" err="1"/>
              <a:t>dŵr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arwain</a:t>
            </a:r>
            <a:r>
              <a:rPr lang="en-GB" sz="1400" dirty="0"/>
              <a:t> at </a:t>
            </a:r>
            <a:r>
              <a:rPr lang="en-GB" sz="1400" dirty="0" err="1"/>
              <a:t>athreuliad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torri</a:t>
            </a:r>
            <a:r>
              <a:rPr lang="en-GB" sz="1400" dirty="0"/>
              <a:t> </a:t>
            </a:r>
            <a:r>
              <a:rPr lang="en-GB" sz="1400" dirty="0" err="1"/>
              <a:t>ochrau</a:t>
            </a:r>
            <a:r>
              <a:rPr lang="en-GB" sz="1400" dirty="0"/>
              <a:t> </a:t>
            </a:r>
            <a:r>
              <a:rPr lang="en-GB" sz="1400" dirty="0" err="1"/>
              <a:t>miniog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ffwrdd</a:t>
            </a:r>
            <a:r>
              <a:rPr lang="en-GB" sz="1400" dirty="0"/>
              <a:t> a </a:t>
            </a:r>
            <a:r>
              <a:rPr lang="en-GB" sz="1400" dirty="0" err="1"/>
              <a:t>chyrathiad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 smtClean="0"/>
              <a:t>llyfnhau’r</a:t>
            </a:r>
            <a:r>
              <a:rPr lang="en-GB" sz="1400" dirty="0" smtClean="0"/>
              <a:t> </a:t>
            </a:r>
            <a:r>
              <a:rPr lang="en-GB" sz="1400" dirty="0" err="1" smtClean="0"/>
              <a:t>cerigos</a:t>
            </a:r>
            <a:r>
              <a:rPr lang="en-GB" sz="1400" dirty="0"/>
              <a:t>. Mae </a:t>
            </a:r>
            <a:r>
              <a:rPr lang="en-GB" sz="1400" dirty="0" err="1"/>
              <a:t>hyn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 smtClean="0"/>
              <a:t>egluro’r</a:t>
            </a:r>
            <a:r>
              <a:rPr lang="en-GB" sz="1400" dirty="0" smtClean="0"/>
              <a:t> </a:t>
            </a:r>
            <a:r>
              <a:rPr lang="en-GB" sz="1400" dirty="0" err="1" smtClean="0"/>
              <a:t>gostyngiad</a:t>
            </a:r>
            <a:r>
              <a:rPr lang="en-GB" sz="1400" dirty="0" smtClean="0"/>
              <a:t> </a:t>
            </a:r>
            <a:r>
              <a:rPr lang="en-GB" sz="1400" dirty="0" err="1" smtClean="0"/>
              <a:t>mewn</a:t>
            </a:r>
            <a:r>
              <a:rPr lang="en-GB" sz="1400" dirty="0" smtClean="0"/>
              <a:t> </a:t>
            </a:r>
            <a:r>
              <a:rPr lang="en-GB" sz="1400" dirty="0" err="1" smtClean="0"/>
              <a:t>onglogrwydd</a:t>
            </a:r>
            <a:r>
              <a:rPr lang="en-GB" sz="1400" dirty="0" smtClean="0"/>
              <a:t> </a:t>
            </a:r>
            <a:r>
              <a:rPr lang="en-GB" sz="1400" dirty="0" err="1"/>
              <a:t>gyda</a:t>
            </a:r>
            <a:r>
              <a:rPr lang="en-GB" sz="1400" dirty="0"/>
              <a:t> </a:t>
            </a:r>
            <a:r>
              <a:rPr lang="en-GB" sz="1400" dirty="0" err="1"/>
              <a:t>phellter</a:t>
            </a:r>
            <a:r>
              <a:rPr lang="en-GB" sz="1400" dirty="0"/>
              <a:t> </a:t>
            </a:r>
            <a:r>
              <a:rPr lang="en-GB" sz="1400" dirty="0" err="1" smtClean="0"/>
              <a:t>lawr</a:t>
            </a:r>
            <a:r>
              <a:rPr lang="en-GB" sz="1400" dirty="0"/>
              <a:t> </a:t>
            </a:r>
            <a:r>
              <a:rPr lang="en-GB" sz="1400" dirty="0" err="1" smtClean="0"/>
              <a:t>yr</a:t>
            </a:r>
            <a:r>
              <a:rPr lang="en-GB" sz="1400" dirty="0" smtClean="0"/>
              <a:t> </a:t>
            </a:r>
            <a:r>
              <a:rPr lang="en-GB" sz="1400" dirty="0" err="1" smtClean="0"/>
              <a:t>afon</a:t>
            </a:r>
            <a:r>
              <a:rPr lang="en-GB" sz="1400" dirty="0" smtClean="0"/>
              <a:t>. </a:t>
            </a:r>
            <a:endParaRPr lang="en-GB" sz="1400" dirty="0"/>
          </a:p>
        </p:txBody>
      </p:sp>
      <p:pic>
        <p:nvPicPr>
          <p:cNvPr id="9" name="Picture 2" descr="C:\Users\Random Guy A\Downloads\chart (10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97" y="3284984"/>
            <a:ext cx="5427601" cy="28947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3939140"/>
            <a:ext cx="172819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 smtClean="0"/>
              <a:t>Cerigos</a:t>
            </a:r>
            <a:r>
              <a:rPr lang="en-GB" sz="1100" dirty="0" smtClean="0"/>
              <a:t> </a:t>
            </a:r>
            <a:r>
              <a:rPr lang="en-GB" sz="1100" dirty="0" err="1" smtClean="0"/>
              <a:t>yn</a:t>
            </a:r>
            <a:r>
              <a:rPr lang="en-GB" sz="1100" dirty="0" smtClean="0"/>
              <a:t> </a:t>
            </a:r>
            <a:r>
              <a:rPr lang="en-GB" sz="1100" dirty="0" err="1" smtClean="0"/>
              <a:t>dod</a:t>
            </a:r>
            <a:r>
              <a:rPr lang="en-GB" sz="1100" dirty="0" smtClean="0"/>
              <a:t> </a:t>
            </a:r>
            <a:r>
              <a:rPr lang="en-GB" sz="1100" dirty="0" err="1" smtClean="0"/>
              <a:t>yn</a:t>
            </a:r>
            <a:r>
              <a:rPr lang="en-GB" sz="1100" dirty="0" smtClean="0"/>
              <a:t> </a:t>
            </a:r>
            <a:r>
              <a:rPr lang="en-GB" sz="1100" dirty="0" err="1" smtClean="0"/>
              <a:t>fwy</a:t>
            </a:r>
            <a:r>
              <a:rPr lang="en-GB" sz="1100" dirty="0" smtClean="0"/>
              <a:t> </a:t>
            </a:r>
            <a:r>
              <a:rPr lang="en-GB" sz="1100" dirty="0" err="1" smtClean="0"/>
              <a:t>crwn</a:t>
            </a:r>
            <a:r>
              <a:rPr lang="en-GB" sz="1100" dirty="0" smtClean="0"/>
              <a:t>, </a:t>
            </a:r>
            <a:r>
              <a:rPr lang="en-GB" sz="1100" dirty="0" err="1" smtClean="0"/>
              <a:t>llai</a:t>
            </a:r>
            <a:r>
              <a:rPr lang="en-GB" sz="1100" dirty="0" smtClean="0"/>
              <a:t> </a:t>
            </a:r>
            <a:r>
              <a:rPr lang="en-GB" sz="1100" dirty="0" err="1" smtClean="0"/>
              <a:t>onglog</a:t>
            </a:r>
            <a:endParaRPr lang="en-GB" sz="11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923928" y="4271664"/>
            <a:ext cx="4032448" cy="66950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699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153443"/>
            <a:ext cx="6192688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5: </a:t>
            </a:r>
            <a:r>
              <a:rPr lang="en-GB" sz="4000" dirty="0" err="1"/>
              <a:t>Dod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gasgliadau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312" y="1571714"/>
            <a:ext cx="8229600" cy="1450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Y cam </a:t>
            </a:r>
            <a:r>
              <a:rPr lang="en-GB" sz="2400" dirty="0" err="1"/>
              <a:t>nesaf</a:t>
            </a:r>
            <a:r>
              <a:rPr lang="en-GB" sz="2400" dirty="0"/>
              <a:t> </a:t>
            </a:r>
            <a:r>
              <a:rPr lang="en-GB" sz="2400" dirty="0" err="1"/>
              <a:t>ydy</a:t>
            </a:r>
            <a:r>
              <a:rPr lang="en-GB" sz="2400" dirty="0"/>
              <a:t> </a:t>
            </a:r>
            <a:r>
              <a:rPr lang="en-GB" sz="2400" dirty="0" err="1"/>
              <a:t>dwyn</a:t>
            </a:r>
            <a:r>
              <a:rPr lang="en-GB" sz="2400" dirty="0"/>
              <a:t> </a:t>
            </a:r>
            <a:r>
              <a:rPr lang="en-GB" sz="2400" dirty="0" err="1"/>
              <a:t>ynghyd</a:t>
            </a:r>
            <a:r>
              <a:rPr lang="en-GB" sz="2400" dirty="0"/>
              <a:t> </a:t>
            </a:r>
            <a:r>
              <a:rPr lang="en-GB" sz="2400" dirty="0" err="1"/>
              <a:t>eich</a:t>
            </a:r>
            <a:r>
              <a:rPr lang="en-GB" sz="2400" dirty="0"/>
              <a:t> </a:t>
            </a:r>
            <a:r>
              <a:rPr lang="en-GB" sz="2400" dirty="0" err="1"/>
              <a:t>canfyddiadau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gyrraedd</a:t>
            </a:r>
            <a:r>
              <a:rPr lang="en-GB" sz="2400" dirty="0"/>
              <a:t> </a:t>
            </a:r>
            <a:r>
              <a:rPr lang="en-GB" sz="2400" dirty="0" err="1"/>
              <a:t>casgliadau</a:t>
            </a:r>
            <a:r>
              <a:rPr lang="en-GB" sz="2400" dirty="0"/>
              <a:t> </a:t>
            </a:r>
            <a:r>
              <a:rPr lang="en-GB" sz="2400" dirty="0" err="1"/>
              <a:t>sy’n</a:t>
            </a:r>
            <a:r>
              <a:rPr lang="en-GB" sz="2400" dirty="0"/>
              <a:t> </a:t>
            </a:r>
            <a:r>
              <a:rPr lang="en-GB" sz="2400" dirty="0" err="1"/>
              <a:t>seiliedig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beth</a:t>
            </a:r>
            <a:r>
              <a:rPr lang="en-GB" sz="2400" dirty="0"/>
              <a:t> </a:t>
            </a:r>
            <a:r>
              <a:rPr lang="en-GB" sz="2400" dirty="0" err="1"/>
              <a:t>oedd</a:t>
            </a:r>
            <a:r>
              <a:rPr lang="en-GB" sz="2400" dirty="0"/>
              <a:t> nod </a:t>
            </a:r>
            <a:r>
              <a:rPr lang="en-GB" sz="2400" dirty="0" err="1"/>
              <a:t>wreiddiol</a:t>
            </a:r>
            <a:r>
              <a:rPr lang="en-GB" sz="2400" dirty="0"/>
              <a:t> </a:t>
            </a:r>
            <a:r>
              <a:rPr lang="en-GB" sz="2400" dirty="0" err="1"/>
              <a:t>eich</a:t>
            </a:r>
            <a:r>
              <a:rPr lang="en-GB" sz="2400" dirty="0"/>
              <a:t> </a:t>
            </a:r>
            <a:r>
              <a:rPr lang="en-GB" sz="2400" dirty="0" err="1"/>
              <a:t>gwaith</a:t>
            </a:r>
            <a:r>
              <a:rPr lang="en-GB" sz="2400" dirty="0"/>
              <a:t> </a:t>
            </a:r>
            <a:r>
              <a:rPr lang="en-GB" sz="2400" dirty="0" err="1"/>
              <a:t>maes</a:t>
            </a:r>
            <a:r>
              <a:rPr lang="en-GB" sz="2400" dirty="0"/>
              <a:t>. </a:t>
            </a:r>
            <a:r>
              <a:rPr lang="en-GB" sz="2400" dirty="0" err="1"/>
              <a:t>Dyma</a:t>
            </a:r>
            <a:r>
              <a:rPr lang="en-GB" sz="2400" dirty="0"/>
              <a:t> </a:t>
            </a:r>
            <a:r>
              <a:rPr lang="en-GB" sz="2400" dirty="0" err="1"/>
              <a:t>enghraifft</a:t>
            </a:r>
            <a:r>
              <a:rPr lang="en-GB" sz="2400" dirty="0"/>
              <a:t>: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8729" y="2780928"/>
            <a:ext cx="3660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latin typeface="+mj-lt"/>
              </a:rPr>
              <a:t>‘</a:t>
            </a:r>
            <a:r>
              <a:rPr lang="en-GB" sz="1400" dirty="0" err="1">
                <a:latin typeface="+mj-lt"/>
              </a:rPr>
              <a:t>Fel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casgliad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mae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fy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nghanlyniadau’n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dangos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glir</a:t>
            </a:r>
            <a:r>
              <a:rPr lang="en-GB" sz="1400" dirty="0">
                <a:latin typeface="+mj-lt"/>
              </a:rPr>
              <a:t> bod </a:t>
            </a:r>
            <a:r>
              <a:rPr lang="en-GB" sz="1400" dirty="0" err="1">
                <a:latin typeface="+mj-lt"/>
              </a:rPr>
              <a:t>newidiadau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llwyth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gwely’r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afon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gyda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phellter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lawr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afon</a:t>
            </a:r>
            <a:r>
              <a:rPr lang="en-GB" sz="1400" dirty="0">
                <a:latin typeface="+mj-lt"/>
              </a:rPr>
              <a:t>. </a:t>
            </a:r>
            <a:r>
              <a:rPr lang="en-GB" sz="1400" dirty="0" err="1">
                <a:latin typeface="+mj-lt"/>
              </a:rPr>
              <a:t>Gostyngodd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maint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cyfartalog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cerigos</a:t>
            </a:r>
            <a:r>
              <a:rPr lang="en-GB" sz="1400" dirty="0">
                <a:latin typeface="+mj-lt"/>
              </a:rPr>
              <a:t> o 13.3cm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Safle</a:t>
            </a:r>
            <a:r>
              <a:rPr lang="en-GB" sz="1400" dirty="0">
                <a:latin typeface="+mj-lt"/>
              </a:rPr>
              <a:t> 1 </a:t>
            </a:r>
            <a:r>
              <a:rPr lang="en-GB" sz="1400" dirty="0" err="1">
                <a:latin typeface="+mj-lt"/>
              </a:rPr>
              <a:t>i</a:t>
            </a:r>
            <a:r>
              <a:rPr lang="en-GB" sz="1400" dirty="0">
                <a:latin typeface="+mj-lt"/>
              </a:rPr>
              <a:t> 6.5cm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Safle</a:t>
            </a:r>
            <a:r>
              <a:rPr lang="en-GB" sz="1400" dirty="0">
                <a:latin typeface="+mj-lt"/>
              </a:rPr>
              <a:t> 5 a </a:t>
            </a:r>
            <a:r>
              <a:rPr lang="en-GB" sz="1400" dirty="0" err="1">
                <a:latin typeface="+mj-lt"/>
              </a:rPr>
              <a:t>gostyngodd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onglogrwydd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cerigos</a:t>
            </a:r>
            <a:r>
              <a:rPr lang="en-GB" sz="1400" dirty="0">
                <a:latin typeface="+mj-lt"/>
              </a:rPr>
              <a:t> (is-</a:t>
            </a:r>
            <a:r>
              <a:rPr lang="en-GB" sz="1400" dirty="0" err="1">
                <a:latin typeface="+mj-lt"/>
              </a:rPr>
              <a:t>onglog</a:t>
            </a:r>
            <a:r>
              <a:rPr lang="en-GB" sz="1400" dirty="0">
                <a:latin typeface="+mj-lt"/>
              </a:rPr>
              <a:t> o 45%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Safle</a:t>
            </a:r>
            <a:r>
              <a:rPr lang="en-GB" sz="1400" dirty="0">
                <a:latin typeface="+mj-lt"/>
              </a:rPr>
              <a:t> 1 </a:t>
            </a:r>
            <a:r>
              <a:rPr lang="en-GB" sz="1400" dirty="0" err="1">
                <a:latin typeface="+mj-lt"/>
              </a:rPr>
              <a:t>i</a:t>
            </a:r>
            <a:r>
              <a:rPr lang="en-GB" sz="1400" dirty="0">
                <a:latin typeface="+mj-lt"/>
              </a:rPr>
              <a:t> 23%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Safle</a:t>
            </a:r>
            <a:r>
              <a:rPr lang="en-GB" sz="1400" dirty="0">
                <a:latin typeface="+mj-lt"/>
              </a:rPr>
              <a:t> 5). Mae </a:t>
            </a:r>
            <a:r>
              <a:rPr lang="en-GB" sz="1400" dirty="0" err="1">
                <a:latin typeface="+mj-lt"/>
              </a:rPr>
              <a:t>hyn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cefnogi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smtClean="0">
                <a:latin typeface="+mj-lt"/>
              </a:rPr>
              <a:t>Model </a:t>
            </a:r>
            <a:r>
              <a:rPr lang="en-GB" sz="1400" dirty="0">
                <a:latin typeface="+mj-lt"/>
              </a:rPr>
              <a:t>Bradshaw a </a:t>
            </a:r>
            <a:r>
              <a:rPr lang="en-GB" sz="1400" dirty="0" err="1">
                <a:latin typeface="+mj-lt"/>
              </a:rPr>
              <a:t>gellir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ei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egluro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gan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weithred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erydol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dŵr</a:t>
            </a:r>
            <a:r>
              <a:rPr lang="en-GB" sz="1400" dirty="0">
                <a:latin typeface="+mj-lt"/>
              </a:rPr>
              <a:t> (</a:t>
            </a:r>
            <a:r>
              <a:rPr lang="en-GB" sz="1400" dirty="0" err="1">
                <a:latin typeface="+mj-lt"/>
              </a:rPr>
              <a:t>athreuliad</a:t>
            </a:r>
            <a:r>
              <a:rPr lang="en-GB" sz="1400" dirty="0">
                <a:latin typeface="+mj-lt"/>
              </a:rPr>
              <a:t> a </a:t>
            </a:r>
            <a:r>
              <a:rPr lang="en-GB" sz="1400" dirty="0" err="1" smtClean="0">
                <a:latin typeface="+mj-lt"/>
              </a:rPr>
              <a:t>chyrathiad</a:t>
            </a:r>
            <a:r>
              <a:rPr lang="en-GB" sz="1400" dirty="0">
                <a:latin typeface="+mj-lt"/>
              </a:rPr>
              <a:t>)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gynyddol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effeithiol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wrth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i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gerigos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gael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eu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cludo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lawr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afon</a:t>
            </a:r>
            <a:r>
              <a:rPr lang="en-GB" sz="1400" dirty="0">
                <a:latin typeface="+mj-lt"/>
              </a:rPr>
              <a:t>.’</a:t>
            </a:r>
          </a:p>
        </p:txBody>
      </p:sp>
      <p:pic>
        <p:nvPicPr>
          <p:cNvPr id="7170" name="Picture 2" descr="C:\Users\Random Guy A\Downloads\chart (13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420" y="2870845"/>
            <a:ext cx="4211004" cy="28073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00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5: </a:t>
            </a:r>
            <a:r>
              <a:rPr lang="en-GB" sz="4000" dirty="0" err="1"/>
              <a:t>Dod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gasgliadau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err="1"/>
              <a:t>Nid</a:t>
            </a:r>
            <a:r>
              <a:rPr lang="en-GB" sz="2000" dirty="0"/>
              <a:t> </a:t>
            </a:r>
            <a:r>
              <a:rPr lang="en-GB" sz="2000" dirty="0" err="1"/>
              <a:t>yw</a:t>
            </a:r>
            <a:r>
              <a:rPr lang="en-GB" sz="2000" dirty="0"/>
              <a:t> </a:t>
            </a:r>
            <a:r>
              <a:rPr lang="en-GB" sz="2000" dirty="0" err="1"/>
              <a:t>tueddiadau</a:t>
            </a:r>
            <a:r>
              <a:rPr lang="en-GB" sz="2000" dirty="0"/>
              <a:t> a </a:t>
            </a:r>
            <a:r>
              <a:rPr lang="en-GB" sz="2000" dirty="0" err="1"/>
              <a:t>modelau</a:t>
            </a:r>
            <a:r>
              <a:rPr lang="en-GB" sz="2000" dirty="0"/>
              <a:t> </a:t>
            </a:r>
            <a:r>
              <a:rPr lang="en-GB" sz="2000" dirty="0" err="1"/>
              <a:t>disgwyliedig</a:t>
            </a:r>
            <a:r>
              <a:rPr lang="en-GB" sz="2000" dirty="0"/>
              <a:t> bob </a:t>
            </a:r>
            <a:r>
              <a:rPr lang="en-GB" sz="2000" dirty="0" err="1"/>
              <a:t>amser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cael</a:t>
            </a:r>
            <a:r>
              <a:rPr lang="en-GB" sz="2000" dirty="0"/>
              <a:t> </a:t>
            </a:r>
            <a:r>
              <a:rPr lang="en-GB" sz="2000" dirty="0" err="1"/>
              <a:t>eu</a:t>
            </a:r>
            <a:r>
              <a:rPr lang="en-GB" sz="2000" dirty="0"/>
              <a:t> </a:t>
            </a:r>
            <a:r>
              <a:rPr lang="en-GB" sz="2000" dirty="0" err="1"/>
              <a:t>hadlewyrchu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y </a:t>
            </a:r>
            <a:r>
              <a:rPr lang="en-GB" sz="2000" dirty="0" err="1"/>
              <a:t>byd</a:t>
            </a:r>
            <a:r>
              <a:rPr lang="en-GB" sz="2000" dirty="0"/>
              <a:t> go </a:t>
            </a:r>
            <a:r>
              <a:rPr lang="en-GB" sz="2000" dirty="0" err="1"/>
              <a:t>iawn</a:t>
            </a:r>
            <a:r>
              <a:rPr lang="en-GB" sz="2000" dirty="0"/>
              <a:t>, </a:t>
            </a:r>
            <a:r>
              <a:rPr lang="en-GB" sz="2000" dirty="0" err="1"/>
              <a:t>er</a:t>
            </a:r>
            <a:r>
              <a:rPr lang="en-GB" sz="2000" dirty="0"/>
              <a:t> </a:t>
            </a:r>
            <a:r>
              <a:rPr lang="en-GB" sz="2000" dirty="0" err="1"/>
              <a:t>enghraifft</a:t>
            </a:r>
            <a:r>
              <a:rPr lang="en-GB" sz="2000" dirty="0"/>
              <a:t>: </a:t>
            </a:r>
          </a:p>
          <a:p>
            <a:r>
              <a:rPr lang="en-GB" sz="1600" dirty="0"/>
              <a:t>Mae </a:t>
            </a:r>
            <a:r>
              <a:rPr lang="en-GB" sz="1600" dirty="0" err="1"/>
              <a:t>llif</a:t>
            </a:r>
            <a:r>
              <a:rPr lang="en-GB" sz="1600" dirty="0"/>
              <a:t> </a:t>
            </a:r>
            <a:r>
              <a:rPr lang="en-GB" sz="1600" dirty="0" err="1"/>
              <a:t>afon</a:t>
            </a:r>
            <a:r>
              <a:rPr lang="en-GB" sz="1600" dirty="0"/>
              <a:t> (</a:t>
            </a:r>
            <a:r>
              <a:rPr lang="en-GB" sz="1600" dirty="0" err="1"/>
              <a:t>cyflymder</a:t>
            </a:r>
            <a:r>
              <a:rPr lang="en-GB" sz="1600" dirty="0"/>
              <a:t>)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amrywio’n</a:t>
            </a:r>
            <a:r>
              <a:rPr lang="en-GB" sz="1600" dirty="0"/>
              <a:t> </a:t>
            </a:r>
            <a:r>
              <a:rPr lang="en-GB" sz="1600" dirty="0" err="1"/>
              <a:t>fawr</a:t>
            </a:r>
            <a:r>
              <a:rPr lang="en-GB" sz="1600" dirty="0"/>
              <a:t> </a:t>
            </a:r>
            <a:r>
              <a:rPr lang="en-GB" sz="1600" dirty="0" err="1"/>
              <a:t>iawn</a:t>
            </a:r>
            <a:r>
              <a:rPr lang="en-GB" sz="1600" dirty="0"/>
              <a:t> – </a:t>
            </a:r>
            <a:r>
              <a:rPr lang="en-GB" sz="1600" dirty="0" err="1"/>
              <a:t>mae’r</a:t>
            </a:r>
            <a:r>
              <a:rPr lang="en-GB" sz="1600" dirty="0"/>
              <a:t> </a:t>
            </a:r>
            <a:r>
              <a:rPr lang="en-GB" sz="1600" dirty="0" err="1"/>
              <a:t>rhan</a:t>
            </a:r>
            <a:r>
              <a:rPr lang="en-GB" sz="1600" dirty="0"/>
              <a:t> </a:t>
            </a:r>
            <a:r>
              <a:rPr lang="en-GB" sz="1600" dirty="0" err="1"/>
              <a:t>fwyaf</a:t>
            </a:r>
            <a:r>
              <a:rPr lang="en-GB" sz="1600" dirty="0"/>
              <a:t> o </a:t>
            </a:r>
            <a:r>
              <a:rPr lang="en-GB" sz="1600" dirty="0" err="1"/>
              <a:t>waith</a:t>
            </a:r>
            <a:r>
              <a:rPr lang="en-GB" sz="1600" dirty="0"/>
              <a:t> </a:t>
            </a:r>
            <a:r>
              <a:rPr lang="en-GB" sz="1600" dirty="0" err="1"/>
              <a:t>maes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cael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ystod</a:t>
            </a:r>
            <a:r>
              <a:rPr lang="en-GB" sz="1600" dirty="0"/>
              <a:t> </a:t>
            </a:r>
            <a:r>
              <a:rPr lang="en-GB" sz="1600" dirty="0" err="1"/>
              <a:t>llif</a:t>
            </a:r>
            <a:r>
              <a:rPr lang="en-GB" sz="1600" dirty="0"/>
              <a:t> </a:t>
            </a:r>
            <a:r>
              <a:rPr lang="en-GB" sz="1600" dirty="0" err="1"/>
              <a:t>isel</a:t>
            </a:r>
            <a:r>
              <a:rPr lang="en-GB" sz="1600" dirty="0"/>
              <a:t> </a:t>
            </a:r>
            <a:r>
              <a:rPr lang="en-GB" sz="1600" dirty="0" err="1"/>
              <a:t>ond</a:t>
            </a:r>
            <a:r>
              <a:rPr lang="en-GB" sz="1600" dirty="0"/>
              <a:t> </a:t>
            </a:r>
            <a:r>
              <a:rPr lang="en-GB" sz="1600" dirty="0" err="1"/>
              <a:t>mae’r</a:t>
            </a:r>
            <a:r>
              <a:rPr lang="en-GB" sz="1600" dirty="0"/>
              <a:t> </a:t>
            </a:r>
            <a:r>
              <a:rPr lang="en-GB" sz="1600" dirty="0" err="1"/>
              <a:t>mwyafrif</a:t>
            </a:r>
            <a:r>
              <a:rPr lang="en-GB" sz="1600" dirty="0"/>
              <a:t> o </a:t>
            </a:r>
            <a:r>
              <a:rPr lang="en-GB" sz="1600" dirty="0" err="1"/>
              <a:t>dirffurfiau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cael</a:t>
            </a:r>
            <a:r>
              <a:rPr lang="en-GB" sz="1600" dirty="0"/>
              <a:t>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ffurfio</a:t>
            </a:r>
            <a:r>
              <a:rPr lang="en-GB" sz="1600" dirty="0"/>
              <a:t> </a:t>
            </a:r>
            <a:r>
              <a:rPr lang="en-GB" sz="1600" dirty="0" err="1"/>
              <a:t>adeg</a:t>
            </a:r>
            <a:r>
              <a:rPr lang="en-GB" sz="1600" dirty="0"/>
              <a:t> </a:t>
            </a:r>
            <a:r>
              <a:rPr lang="en-GB" sz="1600" dirty="0" err="1"/>
              <a:t>llif</a:t>
            </a:r>
            <a:r>
              <a:rPr lang="en-GB" sz="1600" dirty="0"/>
              <a:t> </a:t>
            </a:r>
            <a:r>
              <a:rPr lang="en-GB" sz="1600" dirty="0" err="1"/>
              <a:t>uchel</a:t>
            </a:r>
            <a:r>
              <a:rPr lang="en-GB" sz="1600" dirty="0"/>
              <a:t>. Mae </a:t>
            </a:r>
            <a:r>
              <a:rPr lang="en-GB" sz="1600" dirty="0" err="1"/>
              <a:t>patrymau</a:t>
            </a:r>
            <a:r>
              <a:rPr lang="en-GB" sz="1600" dirty="0"/>
              <a:t> </a:t>
            </a:r>
            <a:r>
              <a:rPr lang="en-GB" sz="1600" dirty="0" err="1"/>
              <a:t>cyflymder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aml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wahanol</a:t>
            </a:r>
            <a:r>
              <a:rPr lang="en-GB" sz="1600" dirty="0"/>
              <a:t> </a:t>
            </a:r>
            <a:r>
              <a:rPr lang="en-GB" sz="1600" dirty="0" err="1"/>
              <a:t>iawn</a:t>
            </a:r>
            <a:r>
              <a:rPr lang="en-GB" sz="1600" dirty="0"/>
              <a:t> </a:t>
            </a:r>
            <a:r>
              <a:rPr lang="en-GB" sz="1600" dirty="0" err="1"/>
              <a:t>adeg</a:t>
            </a:r>
            <a:r>
              <a:rPr lang="en-GB" sz="1600" dirty="0"/>
              <a:t> </a:t>
            </a:r>
            <a:r>
              <a:rPr lang="en-GB" sz="1600" dirty="0" err="1"/>
              <a:t>llif</a:t>
            </a:r>
            <a:r>
              <a:rPr lang="en-GB" sz="1600" dirty="0"/>
              <a:t> </a:t>
            </a:r>
            <a:r>
              <a:rPr lang="en-GB" sz="1600" dirty="0" err="1"/>
              <a:t>isel</a:t>
            </a:r>
            <a:r>
              <a:rPr lang="en-GB" sz="1600" dirty="0"/>
              <a:t>. </a:t>
            </a:r>
          </a:p>
          <a:p>
            <a:r>
              <a:rPr lang="en-GB" sz="1600" dirty="0"/>
              <a:t>Mae </a:t>
            </a:r>
            <a:r>
              <a:rPr lang="en-GB" sz="1600" dirty="0" err="1"/>
              <a:t>cerigos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mynd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afon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hyd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chwrs</a:t>
            </a:r>
            <a:r>
              <a:rPr lang="en-GB" sz="1600" dirty="0"/>
              <a:t>, felly </a:t>
            </a:r>
            <a:r>
              <a:rPr lang="en-GB" sz="1600" dirty="0" err="1"/>
              <a:t>efallai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fydd</a:t>
            </a:r>
            <a:r>
              <a:rPr lang="en-GB" sz="1600" dirty="0"/>
              <a:t> </a:t>
            </a:r>
            <a:r>
              <a:rPr lang="en-GB" sz="1600" dirty="0" err="1"/>
              <a:t>newidiadau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</a:t>
            </a:r>
            <a:r>
              <a:rPr lang="en-GB" sz="1600" dirty="0" err="1"/>
              <a:t>maint</a:t>
            </a:r>
            <a:r>
              <a:rPr lang="en-GB" sz="1600" dirty="0"/>
              <a:t> ac </a:t>
            </a:r>
            <a:r>
              <a:rPr lang="en-GB" sz="1600" dirty="0" err="1"/>
              <a:t>onglogrwydd</a:t>
            </a:r>
            <a:r>
              <a:rPr lang="en-GB" sz="1600" dirty="0"/>
              <a:t> </a:t>
            </a:r>
            <a:r>
              <a:rPr lang="en-GB" sz="1600" dirty="0" err="1"/>
              <a:t>mor</a:t>
            </a:r>
            <a:r>
              <a:rPr lang="en-GB" sz="1600" dirty="0"/>
              <a:t> </a:t>
            </a:r>
            <a:r>
              <a:rPr lang="en-GB" sz="1600" dirty="0" err="1"/>
              <a:t>amlwg</a:t>
            </a:r>
            <a:r>
              <a:rPr lang="en-GB" sz="1600" dirty="0"/>
              <a:t> </a:t>
            </a:r>
          </a:p>
          <a:p>
            <a:r>
              <a:rPr lang="en-GB" sz="1600" dirty="0"/>
              <a:t>Gall </a:t>
            </a:r>
            <a:r>
              <a:rPr lang="en-GB" sz="1600" dirty="0" err="1"/>
              <a:t>ffactorau</a:t>
            </a:r>
            <a:r>
              <a:rPr lang="en-GB" sz="1600" dirty="0"/>
              <a:t> </a:t>
            </a:r>
            <a:r>
              <a:rPr lang="en-GB" sz="1600" dirty="0" err="1"/>
              <a:t>dynol</a:t>
            </a:r>
            <a:r>
              <a:rPr lang="en-GB" sz="1600" dirty="0"/>
              <a:t> </a:t>
            </a:r>
            <a:r>
              <a:rPr lang="en-GB" sz="1600" dirty="0" err="1"/>
              <a:t>fel</a:t>
            </a:r>
            <a:r>
              <a:rPr lang="en-GB" sz="1600" dirty="0"/>
              <a:t> </a:t>
            </a:r>
            <a:r>
              <a:rPr lang="en-GB" sz="1600" dirty="0" err="1"/>
              <a:t>arferion</a:t>
            </a:r>
            <a:r>
              <a:rPr lang="en-GB" sz="1600" dirty="0"/>
              <a:t> </a:t>
            </a:r>
            <a:r>
              <a:rPr lang="en-GB" sz="1600" dirty="0" err="1"/>
              <a:t>ffermio</a:t>
            </a:r>
            <a:r>
              <a:rPr lang="en-GB" sz="1600" dirty="0"/>
              <a:t>, </a:t>
            </a:r>
            <a:r>
              <a:rPr lang="en-GB" sz="1600" dirty="0" err="1"/>
              <a:t>addasu</a:t>
            </a:r>
            <a:r>
              <a:rPr lang="en-GB" sz="1600" dirty="0"/>
              <a:t> </a:t>
            </a:r>
            <a:r>
              <a:rPr lang="en-GB" sz="1600" dirty="0" err="1"/>
              <a:t>sianel</a:t>
            </a:r>
            <a:r>
              <a:rPr lang="en-GB" sz="1600" dirty="0"/>
              <a:t> ac </a:t>
            </a:r>
            <a:r>
              <a:rPr lang="en-GB" sz="1600" dirty="0" err="1"/>
              <a:t>adeiladu</a:t>
            </a:r>
            <a:r>
              <a:rPr lang="en-GB" sz="1600" dirty="0"/>
              <a:t> </a:t>
            </a:r>
            <a:r>
              <a:rPr lang="en-GB" sz="1600" dirty="0" err="1"/>
              <a:t>pont</a:t>
            </a:r>
            <a:r>
              <a:rPr lang="en-GB" sz="1600" dirty="0"/>
              <a:t> </a:t>
            </a:r>
            <a:r>
              <a:rPr lang="en-GB" sz="1600" dirty="0" err="1"/>
              <a:t>effeithio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batrymau</a:t>
            </a:r>
            <a:r>
              <a:rPr lang="en-GB" sz="1600" dirty="0"/>
              <a:t> </a:t>
            </a:r>
            <a:r>
              <a:rPr lang="en-GB" sz="1600" dirty="0" err="1"/>
              <a:t>cyflymder</a:t>
            </a:r>
            <a:r>
              <a:rPr lang="en-GB" sz="1600" dirty="0"/>
              <a:t>, </a:t>
            </a:r>
            <a:r>
              <a:rPr lang="en-GB" sz="1600" dirty="0" err="1"/>
              <a:t>siâp</a:t>
            </a:r>
            <a:r>
              <a:rPr lang="en-GB" sz="1600" dirty="0"/>
              <a:t> </a:t>
            </a:r>
            <a:r>
              <a:rPr lang="en-GB" sz="1600" dirty="0" err="1"/>
              <a:t>sianel</a:t>
            </a:r>
            <a:r>
              <a:rPr lang="en-GB" sz="1600" dirty="0"/>
              <a:t> </a:t>
            </a:r>
            <a:r>
              <a:rPr lang="en-GB" sz="1600" dirty="0" err="1"/>
              <a:t>afon</a:t>
            </a:r>
            <a:r>
              <a:rPr lang="en-GB" sz="1600" dirty="0"/>
              <a:t> a </a:t>
            </a:r>
            <a:r>
              <a:rPr lang="en-GB" sz="1600" dirty="0" err="1"/>
              <a:t>llwyth</a:t>
            </a:r>
            <a:r>
              <a:rPr lang="en-GB" sz="1600" dirty="0"/>
              <a:t> y </a:t>
            </a:r>
            <a:r>
              <a:rPr lang="en-GB" sz="1600" dirty="0" err="1"/>
              <a:t>gwely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38748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Table A: fieldwork methodologies</a:t>
            </a:r>
            <a:endParaRPr lang="en-GB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154586"/>
              </p:ext>
            </p:extLst>
          </p:nvPr>
        </p:nvGraphicFramePr>
        <p:xfrm>
          <a:off x="711186" y="1988840"/>
          <a:ext cx="8229599" cy="2820383"/>
        </p:xfrm>
        <a:graphic>
          <a:graphicData uri="http://schemas.openxmlformats.org/drawingml/2006/table">
            <a:tbl>
              <a:tblPr firstRow="1" firstCol="1" bandRow="1"/>
              <a:tblGrid>
                <a:gridCol w="1196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8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60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60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8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Lleoliad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gwaith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maes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Defnyddio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trawsluniau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arwedd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dros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amser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cynradd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ffynonellau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eilaidd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Arolygon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ansoddol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canfyddiad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daearyddol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phatrymau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symud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1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Afon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hydroleg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Darganfod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patrymau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dyddodi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sianel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arweddion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phrosesau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afonol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sianel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ystum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amrywiadau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llwyth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gwely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sianel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sianel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gydag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ystum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llethr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slip) 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Ystyried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tirffurfiau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afonol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seiliedig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gymharu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tystiolaeth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bresennol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â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thystiolaeth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hanesyddol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fapiau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ffotograffau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efallai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data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gasglwyd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blynyddoedd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blaenorol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doleniad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drwy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ddefnyddio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mapiau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gymharu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patrymau’r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gorffennol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a’r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presennol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werth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tirluniau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afonol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nodedig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h.y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asesiad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ganfyddiadau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berygl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llifogydd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gyfraddau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ymdreiddio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priddoedd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amrywiol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gyfraddau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rhyngipio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mathau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amrywiol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lystyfiant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dalgylch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gyfraddau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arllwysiad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gymharu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glawiad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lawr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gyda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chysylltiad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chyflymder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3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00" y="294193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5: </a:t>
            </a:r>
            <a:r>
              <a:rPr lang="en-GB" sz="4000" dirty="0" err="1"/>
              <a:t>Dod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gasgliadau</a:t>
            </a:r>
            <a:endParaRPr lang="en-GB" sz="4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21600" y="1772816"/>
            <a:ext cx="7470140" cy="4992808"/>
            <a:chOff x="0" y="0"/>
            <a:chExt cx="7470140" cy="4992942"/>
          </a:xfrm>
        </p:grpSpPr>
        <p:pic>
          <p:nvPicPr>
            <p:cNvPr id="14" name="Picture 13" descr="C:\Users\Simon\Pictures\Wales 2016\IMG_7612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675" y="800100"/>
              <a:ext cx="4355465" cy="29038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</p:pic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6249034" cy="338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Adeg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llif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isel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,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efallai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na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fydd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patrymau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cyflymder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fel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y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disgwyl</a:t>
              </a:r>
              <a:endPara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9525" y="800100"/>
              <a:ext cx="2219325" cy="831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Mae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anifeiliaid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fferm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yn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gwastatáu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glannau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afon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i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yfed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o’r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afon</a:t>
              </a:r>
              <a:endPara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47625" y="2961918"/>
              <a:ext cx="2581909" cy="584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Gall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rheoli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llifogydd</a:t>
              </a:r>
              <a:endPara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addasu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siâp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sianel</a:t>
              </a:r>
              <a:endPara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3124200" y="4161923"/>
              <a:ext cx="4138568" cy="8310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Adeg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llif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isel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bydd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llif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cyflymach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gan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rigolau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na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phyllau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,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tra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bod y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gwrthwyneb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yn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wir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adeg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llif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uchel</a:t>
              </a:r>
              <a:endPara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391025" y="285750"/>
              <a:ext cx="466725" cy="51435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228850" y="1257300"/>
              <a:ext cx="876300" cy="21907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171700" y="3362325"/>
              <a:ext cx="933450" cy="29527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5248275" y="3714750"/>
              <a:ext cx="38100" cy="40957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0175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6: </a:t>
            </a:r>
            <a:r>
              <a:rPr lang="en-GB" sz="4000" dirty="0" err="1"/>
              <a:t>Gwerthuso’r</a:t>
            </a:r>
            <a:r>
              <a:rPr lang="en-GB" sz="4000" dirty="0"/>
              <a:t> broses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Adnabod</a:t>
            </a:r>
            <a:r>
              <a:rPr lang="en-GB" dirty="0"/>
              <a:t> </a:t>
            </a:r>
            <a:r>
              <a:rPr lang="en-GB" dirty="0" err="1"/>
              <a:t>cyfyngiadau’r</a:t>
            </a:r>
            <a:r>
              <a:rPr lang="en-GB" dirty="0"/>
              <a:t> </a:t>
            </a:r>
            <a:r>
              <a:rPr lang="en-GB" dirty="0" err="1"/>
              <a:t>dystiolaeth</a:t>
            </a:r>
            <a:r>
              <a:rPr lang="en-GB" dirty="0"/>
              <a:t> </a:t>
            </a:r>
            <a:r>
              <a:rPr lang="en-GB" dirty="0" err="1"/>
              <a:t>ddaearyddol</a:t>
            </a:r>
            <a:r>
              <a:rPr lang="en-GB" dirty="0"/>
              <a:t> – </a:t>
            </a:r>
            <a:r>
              <a:rPr lang="en-GB" dirty="0" err="1"/>
              <a:t>manwl</a:t>
            </a:r>
            <a:r>
              <a:rPr lang="en-GB" dirty="0"/>
              <a:t> </a:t>
            </a:r>
            <a:r>
              <a:rPr lang="en-GB" dirty="0" err="1"/>
              <a:t>gywirdeb</a:t>
            </a:r>
            <a:r>
              <a:rPr lang="en-GB" dirty="0"/>
              <a:t>, </a:t>
            </a:r>
            <a:r>
              <a:rPr lang="en-GB" dirty="0" err="1"/>
              <a:t>dibynadwyedd</a:t>
            </a:r>
            <a:r>
              <a:rPr lang="en-GB" dirty="0"/>
              <a:t> a </a:t>
            </a:r>
            <a:r>
              <a:rPr lang="en-GB" dirty="0" err="1"/>
              <a:t>thuedd</a:t>
            </a:r>
            <a:r>
              <a:rPr lang="en-GB" dirty="0"/>
              <a:t> </a:t>
            </a:r>
          </a:p>
          <a:p>
            <a:r>
              <a:rPr lang="en-GB" dirty="0" err="1"/>
              <a:t>Myfyrio’n</a:t>
            </a:r>
            <a:r>
              <a:rPr lang="en-GB" dirty="0"/>
              <a:t> </a:t>
            </a:r>
            <a:r>
              <a:rPr lang="en-GB" dirty="0" err="1"/>
              <a:t>feirniadol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gryfderau</a:t>
            </a:r>
            <a:r>
              <a:rPr lang="en-GB" dirty="0"/>
              <a:t> a </a:t>
            </a:r>
            <a:r>
              <a:rPr lang="en-GB" dirty="0" err="1"/>
              <a:t>chyfyngiadau’r</a:t>
            </a:r>
            <a:r>
              <a:rPr lang="en-GB" dirty="0"/>
              <a:t> data </a:t>
            </a:r>
            <a:r>
              <a:rPr lang="en-GB" dirty="0" err="1"/>
              <a:t>cynradd</a:t>
            </a:r>
            <a:r>
              <a:rPr lang="en-GB" dirty="0"/>
              <a:t> ac </a:t>
            </a:r>
            <a:r>
              <a:rPr lang="en-GB" dirty="0" err="1"/>
              <a:t>eilaidd</a:t>
            </a:r>
            <a:r>
              <a:rPr lang="en-GB" dirty="0"/>
              <a:t>, y </a:t>
            </a:r>
            <a:r>
              <a:rPr lang="en-GB" dirty="0" err="1"/>
              <a:t>dulliau</a:t>
            </a:r>
            <a:r>
              <a:rPr lang="en-GB" dirty="0"/>
              <a:t> a </a:t>
            </a:r>
            <a:r>
              <a:rPr lang="en-GB" dirty="0" err="1"/>
              <a:t>ddefnyddiwyd</a:t>
            </a:r>
            <a:r>
              <a:rPr lang="en-GB" dirty="0"/>
              <a:t>, y </a:t>
            </a:r>
            <a:r>
              <a:rPr lang="en-GB" dirty="0" err="1"/>
              <a:t>casgliadau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wybodaeth</a:t>
            </a:r>
            <a:r>
              <a:rPr lang="en-GB" dirty="0"/>
              <a:t> a </a:t>
            </a:r>
            <a:r>
              <a:rPr lang="en-GB" dirty="0" err="1"/>
              <a:t>gafwyd</a:t>
            </a:r>
            <a:r>
              <a:rPr lang="en-GB" dirty="0"/>
              <a:t> </a:t>
            </a:r>
          </a:p>
          <a:p>
            <a:r>
              <a:rPr lang="en-GB" dirty="0" err="1"/>
              <a:t>Ystyried</a:t>
            </a:r>
            <a:r>
              <a:rPr lang="en-GB" dirty="0"/>
              <a:t> bod </a:t>
            </a:r>
            <a:r>
              <a:rPr lang="en-GB" dirty="0" err="1"/>
              <a:t>rhanddeiliaid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dylanwadu’n</a:t>
            </a:r>
            <a:r>
              <a:rPr lang="en-GB" dirty="0"/>
              <a:t> </a:t>
            </a:r>
            <a:r>
              <a:rPr lang="en-GB" dirty="0" err="1"/>
              <a:t>anffafriol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gyflwyno</a:t>
            </a:r>
            <a:r>
              <a:rPr lang="en-GB" dirty="0"/>
              <a:t> </a:t>
            </a:r>
            <a:r>
              <a:rPr lang="en-GB" dirty="0" err="1"/>
              <a:t>tuedd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9681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6: </a:t>
            </a:r>
            <a:r>
              <a:rPr lang="en-GB" sz="4000" dirty="0" err="1"/>
              <a:t>Gwerthuso’r</a:t>
            </a:r>
            <a:r>
              <a:rPr lang="en-GB" sz="4000" dirty="0"/>
              <a:t> broses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wahanol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ddiwrnod</a:t>
            </a:r>
            <a:r>
              <a:rPr lang="en-GB" dirty="0"/>
              <a:t> </a:t>
            </a:r>
            <a:r>
              <a:rPr lang="en-GB" dirty="0" err="1"/>
              <a:t>arall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gwahanol</a:t>
            </a:r>
            <a:r>
              <a:rPr lang="en-GB" dirty="0"/>
              <a:t> (</a:t>
            </a:r>
            <a:r>
              <a:rPr lang="en-GB" dirty="0" err="1"/>
              <a:t>llif</a:t>
            </a:r>
            <a:r>
              <a:rPr lang="en-GB" dirty="0"/>
              <a:t> </a:t>
            </a:r>
            <a:r>
              <a:rPr lang="en-GB" dirty="0" err="1"/>
              <a:t>uchel</a:t>
            </a:r>
            <a:r>
              <a:rPr lang="en-GB" dirty="0"/>
              <a:t> o </a:t>
            </a:r>
            <a:r>
              <a:rPr lang="en-GB" dirty="0" err="1"/>
              <a:t>gymharu</a:t>
            </a:r>
            <a:r>
              <a:rPr lang="en-GB" dirty="0"/>
              <a:t> â </a:t>
            </a:r>
            <a:r>
              <a:rPr lang="en-GB" dirty="0" err="1"/>
              <a:t>llif</a:t>
            </a:r>
            <a:r>
              <a:rPr lang="en-GB" dirty="0"/>
              <a:t> </a:t>
            </a:r>
            <a:r>
              <a:rPr lang="en-GB" dirty="0" err="1"/>
              <a:t>isel</a:t>
            </a:r>
            <a:r>
              <a:rPr lang="en-GB" dirty="0"/>
              <a:t>)?</a:t>
            </a:r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sampl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 o faint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 o </a:t>
            </a:r>
            <a:r>
              <a:rPr lang="en-GB" dirty="0" err="1"/>
              <a:t>safleoedd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gwella</a:t>
            </a:r>
            <a:r>
              <a:rPr lang="en-GB" dirty="0"/>
              <a:t> </a:t>
            </a:r>
            <a:r>
              <a:rPr lang="en-GB" dirty="0" err="1"/>
              <a:t>dibynadwyedd</a:t>
            </a:r>
            <a:r>
              <a:rPr lang="en-GB" dirty="0"/>
              <a:t>? </a:t>
            </a:r>
          </a:p>
          <a:p>
            <a:r>
              <a:rPr lang="en-GB" dirty="0" err="1"/>
              <a:t>Gydag</a:t>
            </a:r>
            <a:r>
              <a:rPr lang="en-GB" dirty="0"/>
              <a:t> </a:t>
            </a:r>
            <a:r>
              <a:rPr lang="en-GB" dirty="0" err="1"/>
              <a:t>ymarfer</a:t>
            </a:r>
            <a:r>
              <a:rPr lang="en-GB" dirty="0"/>
              <a:t>, a </a:t>
            </a:r>
            <a:r>
              <a:rPr lang="en-GB" dirty="0" err="1"/>
              <a:t>allai</a:t>
            </a:r>
            <a:r>
              <a:rPr lang="en-GB" dirty="0"/>
              <a:t> </a:t>
            </a:r>
            <a:r>
              <a:rPr lang="en-GB" dirty="0" err="1"/>
              <a:t>technegau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data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 </a:t>
            </a:r>
            <a:r>
              <a:rPr lang="en-GB" dirty="0" err="1"/>
              <a:t>manwl</a:t>
            </a:r>
            <a:r>
              <a:rPr lang="en-GB" dirty="0"/>
              <a:t> </a:t>
            </a:r>
            <a:r>
              <a:rPr lang="en-GB" dirty="0" err="1"/>
              <a:t>gywir</a:t>
            </a:r>
            <a:r>
              <a:rPr lang="en-GB" dirty="0"/>
              <a:t>? </a:t>
            </a:r>
          </a:p>
          <a:p>
            <a:r>
              <a:rPr lang="en-GB" dirty="0"/>
              <a:t>A </a:t>
            </a:r>
            <a:r>
              <a:rPr lang="en-GB" dirty="0" err="1"/>
              <a:t>oedd</a:t>
            </a:r>
            <a:r>
              <a:rPr lang="en-GB" dirty="0"/>
              <a:t> y </a:t>
            </a:r>
            <a:r>
              <a:rPr lang="en-GB" dirty="0" err="1"/>
              <a:t>strategaeth</a:t>
            </a:r>
            <a:r>
              <a:rPr lang="en-GB" dirty="0"/>
              <a:t> </a:t>
            </a:r>
            <a:r>
              <a:rPr lang="en-GB" dirty="0" err="1"/>
              <a:t>samplu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briodol</a:t>
            </a:r>
            <a:r>
              <a:rPr lang="en-GB" dirty="0"/>
              <a:t>? </a:t>
            </a:r>
          </a:p>
          <a:p>
            <a:r>
              <a:rPr lang="en-GB" dirty="0"/>
              <a:t>A </a:t>
            </a:r>
            <a:r>
              <a:rPr lang="en-GB" dirty="0" err="1"/>
              <a:t>allai</a:t>
            </a:r>
            <a:r>
              <a:rPr lang="en-GB" dirty="0"/>
              <a:t> </a:t>
            </a:r>
            <a:r>
              <a:rPr lang="en-GB" dirty="0" err="1"/>
              <a:t>llunio</a:t>
            </a:r>
            <a:r>
              <a:rPr lang="en-GB" dirty="0"/>
              <a:t> diagram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anghywir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casgliadau</a:t>
            </a:r>
            <a:r>
              <a:rPr lang="en-GB" dirty="0"/>
              <a:t>?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436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67" y="260648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Tabl</a:t>
            </a:r>
            <a:r>
              <a:rPr lang="en-GB" sz="4000" dirty="0"/>
              <a:t> B: </a:t>
            </a:r>
            <a:r>
              <a:rPr lang="en-GB" sz="4000" dirty="0" err="1"/>
              <a:t>fframweithiau</a:t>
            </a:r>
            <a:r>
              <a:rPr lang="en-GB" sz="4000" dirty="0"/>
              <a:t> </a:t>
            </a:r>
            <a:r>
              <a:rPr lang="en-GB" sz="4000" dirty="0" err="1"/>
              <a:t>cysyniadol</a:t>
            </a:r>
            <a:r>
              <a:rPr lang="en-US" sz="4000" dirty="0"/>
              <a:t> </a:t>
            </a:r>
            <a:endParaRPr lang="en-GB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137475"/>
              </p:ext>
            </p:extLst>
          </p:nvPr>
        </p:nvGraphicFramePr>
        <p:xfrm>
          <a:off x="611560" y="1700808"/>
          <a:ext cx="8229600" cy="4279669"/>
        </p:xfrm>
        <a:graphic>
          <a:graphicData uri="http://schemas.openxmlformats.org/drawingml/2006/table">
            <a:tbl>
              <a:tblPr firstRow="1" firstCol="1" bandRow="1"/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86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22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31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Thema</a:t>
                      </a:r>
                      <a:r>
                        <a:rPr lang="en-GB" sz="9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ddaearyddol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Lle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Cymhwyso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dealltwriaeth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9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fod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unigryw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/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hunaniaeth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Cylch</a:t>
                      </a:r>
                      <a:r>
                        <a:rPr lang="en-GB" sz="9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dylanwad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Cymhwyso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dealltwriaeth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gylch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dylanwad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/ </a:t>
                      </a:r>
                      <a:r>
                        <a:rPr lang="en-GB" sz="9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dalgylch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sut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mae’n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effeithio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leoedd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Cylchredau</a:t>
                      </a:r>
                      <a:r>
                        <a:rPr lang="en-GB" sz="9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900" b="1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lifau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Cymhwyso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dealltwriaeth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newid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symud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perthynas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lle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Lliniaru</a:t>
                      </a:r>
                      <a:r>
                        <a:rPr lang="en-GB" sz="9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risg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Cymhwyso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dealltwriaeth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ganfyddiad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berygl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risg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strategaethau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rheoli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/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camau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gweithredu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y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dyfodol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Cynaliadwyedd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Cymhwyso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dealltwriaeth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gymunedau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cynaliadwy</a:t>
                      </a:r>
                      <a:r>
                        <a:rPr lang="en-US" sz="900" dirty="0">
                          <a:effectLst/>
                          <a:latin typeface="+mj-lt"/>
                        </a:rPr>
                        <a:t> 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Anghydraddoldeb</a:t>
                      </a:r>
                      <a:r>
                        <a:rPr lang="en-GB" sz="9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Cymhwyso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dealltwriaeth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anghydraddoldeb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chysyniadau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cysylltiedig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amddifadedd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gydraddoldeb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mynediad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at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wasanaethau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4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Afon</a:t>
                      </a:r>
                      <a:r>
                        <a:rPr lang="en-GB" sz="9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9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hydroleg</a:t>
                      </a:r>
                      <a:endParaRPr lang="en-GB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2" marR="62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nodweddion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arweddion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afonol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leoliad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sianel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syth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ystum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Cymharu’r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defnydd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dynol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amgylcheddau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afonol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leoliad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GB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2" marR="62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Diffinio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cylch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dylanwad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arwedd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arbennig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tirlun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afonol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ac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asesu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heffaith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heffeithiau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Nodi</a:t>
                      </a:r>
                      <a:r>
                        <a:rPr lang="en-GB" sz="100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dalgylch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ac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asesu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effaith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y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risg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posibl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lifogydd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GB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2" marR="62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llif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cyflymder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sianelau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trawstoriadau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pellter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lawr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a.y.b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 ac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asesu’r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erydiad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dyddodiad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gydrannau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system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basn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ymdreiddiad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 ac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asesu’r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ddŵr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ffo</a:t>
                      </a:r>
                      <a:r>
                        <a:rPr lang="en-US" sz="10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9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endParaRPr lang="en-GB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2" marR="62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Nodi’r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risg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lifogydd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a’r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strategaethau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rheoli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gyfer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enwir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2" marR="62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Gwerthuso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strategaethau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rheoli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llifogydd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cynaliadwy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2" marR="62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Asesu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anhafaleddau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prosesau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afonol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cyflymder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hyd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darn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byr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2" marR="62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71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76672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Meini</a:t>
            </a:r>
            <a:r>
              <a:rPr lang="en-GB" sz="4000" dirty="0"/>
              <a:t> </a:t>
            </a:r>
            <a:r>
              <a:rPr lang="en-GB" sz="4000" dirty="0" err="1"/>
              <a:t>prawf</a:t>
            </a:r>
            <a:r>
              <a:rPr lang="en-GB" sz="4000" dirty="0"/>
              <a:t> </a:t>
            </a:r>
            <a:r>
              <a:rPr lang="en-GB" sz="4000" dirty="0" err="1"/>
              <a:t>dewisedig</a:t>
            </a:r>
            <a:r>
              <a:rPr lang="en-GB" sz="4000" dirty="0"/>
              <a:t> CBAC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386336" cy="3880772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>
                <a:solidFill>
                  <a:schemeClr val="tx1"/>
                </a:solidFill>
              </a:rPr>
              <a:t>Tabl</a:t>
            </a:r>
            <a:r>
              <a:rPr lang="en-GB" sz="2000" b="1" dirty="0">
                <a:solidFill>
                  <a:schemeClr val="tx1"/>
                </a:solidFill>
              </a:rPr>
              <a:t> A: </a:t>
            </a:r>
            <a:r>
              <a:rPr lang="en-GB" sz="2000" b="1" dirty="0" err="1">
                <a:solidFill>
                  <a:schemeClr val="tx1"/>
                </a:solidFill>
              </a:rPr>
              <a:t>Methodoleg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2018: </a:t>
            </a:r>
            <a:r>
              <a:rPr lang="en-GB" dirty="0" err="1"/>
              <a:t>Llifau</a:t>
            </a:r>
            <a:r>
              <a:rPr lang="en-GB" dirty="0"/>
              <a:t> </a:t>
            </a:r>
            <a:r>
              <a:rPr lang="en-GB" dirty="0" err="1"/>
              <a:t>daearyddol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2019: </a:t>
            </a:r>
            <a:r>
              <a:rPr lang="en-GB" dirty="0" err="1"/>
              <a:t>Arolygon</a:t>
            </a:r>
            <a:r>
              <a:rPr lang="en-GB" dirty="0"/>
              <a:t> </a:t>
            </a:r>
            <a:r>
              <a:rPr lang="en-GB" dirty="0" err="1"/>
              <a:t>ansoddol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2020: </a:t>
            </a:r>
            <a:r>
              <a:rPr lang="en-GB" dirty="0" err="1"/>
              <a:t>Defnyddio</a:t>
            </a:r>
            <a:r>
              <a:rPr lang="en-GB" dirty="0"/>
              <a:t> </a:t>
            </a:r>
            <a:r>
              <a:rPr lang="en-GB" dirty="0" err="1"/>
              <a:t>trawsluniau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67944" y="2160588"/>
            <a:ext cx="4087172" cy="388077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>
                <a:solidFill>
                  <a:schemeClr val="tx1"/>
                </a:solidFill>
              </a:rPr>
              <a:t>Tabl</a:t>
            </a:r>
            <a:r>
              <a:rPr lang="en-GB" sz="2000" b="1" dirty="0">
                <a:solidFill>
                  <a:schemeClr val="tx1"/>
                </a:solidFill>
              </a:rPr>
              <a:t> B: </a:t>
            </a:r>
            <a:r>
              <a:rPr lang="en-GB" sz="2000" b="1" dirty="0" err="1">
                <a:solidFill>
                  <a:schemeClr val="tx1"/>
                </a:solidFill>
              </a:rPr>
              <a:t>Fframwaith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cysyniadol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dirty="0"/>
              <a:t>2018: </a:t>
            </a:r>
            <a:r>
              <a:rPr lang="en-GB" dirty="0" err="1"/>
              <a:t>Cylchredau</a:t>
            </a:r>
            <a:r>
              <a:rPr lang="en-GB" dirty="0"/>
              <a:t> a </a:t>
            </a:r>
            <a:r>
              <a:rPr lang="en-GB" dirty="0" err="1"/>
              <a:t>llifau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2019: </a:t>
            </a:r>
            <a:r>
              <a:rPr lang="en-GB" dirty="0" err="1"/>
              <a:t>Lle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2020: </a:t>
            </a:r>
            <a:r>
              <a:rPr lang="en-GB" dirty="0" err="1"/>
              <a:t>Cylch</a:t>
            </a:r>
            <a:r>
              <a:rPr lang="en-GB" dirty="0"/>
              <a:t> </a:t>
            </a:r>
            <a:r>
              <a:rPr lang="en-GB" dirty="0" err="1"/>
              <a:t>dylanwad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579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38194397"/>
              </p:ext>
            </p:extLst>
          </p:nvPr>
        </p:nvGraphicFramePr>
        <p:xfrm>
          <a:off x="-108520" y="1124744"/>
          <a:ext cx="8208184" cy="534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4" y="44369"/>
            <a:ext cx="838225" cy="8382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03648" y="222194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 err="1"/>
              <a:t>Chwe</a:t>
            </a:r>
            <a:r>
              <a:rPr lang="en-GB" sz="2400" dirty="0"/>
              <a:t> </a:t>
            </a:r>
            <a:r>
              <a:rPr lang="en-GB" sz="2400" dirty="0" err="1"/>
              <a:t>cham</a:t>
            </a:r>
            <a:r>
              <a:rPr lang="en-GB" sz="2400" dirty="0"/>
              <a:t> y broses </a:t>
            </a:r>
            <a:r>
              <a:rPr lang="en-GB" sz="2400" dirty="0" err="1"/>
              <a:t>ymholi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90623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6626696" cy="1320800"/>
          </a:xfrm>
        </p:spPr>
        <p:txBody>
          <a:bodyPr>
            <a:normAutofit/>
          </a:bodyPr>
          <a:lstStyle/>
          <a:p>
            <a:r>
              <a:rPr lang="en-GB" dirty="0" err="1"/>
              <a:t>Ymholiad</a:t>
            </a:r>
            <a:r>
              <a:rPr lang="en-GB" dirty="0"/>
              <a:t> 1: </a:t>
            </a:r>
            <a:r>
              <a:rPr lang="en-GB" dirty="0" err="1"/>
              <a:t>Gofyn</a:t>
            </a:r>
            <a:r>
              <a:rPr lang="en-GB" dirty="0"/>
              <a:t> </a:t>
            </a:r>
            <a:r>
              <a:rPr lang="en-GB" dirty="0" err="1"/>
              <a:t>cwestiynau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14143" y="2129634"/>
            <a:ext cx="3713841" cy="3880772"/>
          </a:xfrm>
        </p:spPr>
        <p:txBody>
          <a:bodyPr>
            <a:normAutofit/>
          </a:bodyPr>
          <a:lstStyle/>
          <a:p>
            <a:r>
              <a:rPr lang="en-GB" dirty="0"/>
              <a:t>Beth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tirffurfiau</a:t>
            </a:r>
            <a:r>
              <a:rPr lang="en-GB" dirty="0"/>
              <a:t> </a:t>
            </a:r>
            <a:r>
              <a:rPr lang="en-GB" dirty="0" err="1"/>
              <a:t>afonol</a:t>
            </a:r>
            <a:r>
              <a:rPr lang="en-GB" dirty="0"/>
              <a:t>?</a:t>
            </a:r>
          </a:p>
          <a:p>
            <a:r>
              <a:rPr lang="en-GB" dirty="0"/>
              <a:t>Pa </a:t>
            </a:r>
            <a:r>
              <a:rPr lang="en-GB" dirty="0" err="1"/>
              <a:t>brosesau</a:t>
            </a:r>
            <a:r>
              <a:rPr lang="en-GB" dirty="0"/>
              <a:t> </a:t>
            </a:r>
            <a:r>
              <a:rPr lang="en-GB" dirty="0" err="1"/>
              <a:t>afonol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waith</a:t>
            </a:r>
            <a:r>
              <a:rPr lang="en-GB" dirty="0"/>
              <a:t>? </a:t>
            </a:r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caiff</a:t>
            </a:r>
            <a:r>
              <a:rPr lang="en-GB" dirty="0"/>
              <a:t> y </a:t>
            </a:r>
            <a:r>
              <a:rPr lang="en-GB" dirty="0" err="1"/>
              <a:t>tir</a:t>
            </a:r>
            <a:r>
              <a:rPr lang="en-GB" dirty="0"/>
              <a:t> o </a:t>
            </a:r>
            <a:r>
              <a:rPr lang="en-GB" dirty="0" err="1"/>
              <a:t>amgylch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ddefnyddio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bobl</a:t>
            </a:r>
            <a:r>
              <a:rPr lang="en-GB" dirty="0"/>
              <a:t>? </a:t>
            </a:r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gweithgareddau</a:t>
            </a:r>
            <a:r>
              <a:rPr lang="en-GB" dirty="0"/>
              <a:t> </a:t>
            </a:r>
            <a:r>
              <a:rPr lang="en-GB" dirty="0" err="1"/>
              <a:t>dynol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prosesau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tirffurfiau</a:t>
            </a:r>
            <a:r>
              <a:rPr lang="en-GB" dirty="0"/>
              <a:t> </a:t>
            </a:r>
            <a:r>
              <a:rPr lang="en-GB" dirty="0" err="1"/>
              <a:t>afonol</a:t>
            </a:r>
            <a:r>
              <a:rPr lang="en-GB" dirty="0"/>
              <a:t>? </a:t>
            </a:r>
          </a:p>
          <a:p>
            <a:r>
              <a:rPr lang="en-GB" dirty="0" err="1"/>
              <a:t>Ydy’r</a:t>
            </a:r>
            <a:r>
              <a:rPr lang="en-GB" dirty="0"/>
              <a:t> </a:t>
            </a:r>
            <a:r>
              <a:rPr lang="en-GB" dirty="0" err="1"/>
              <a:t>afon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gorlifo</a:t>
            </a:r>
            <a:r>
              <a:rPr lang="en-GB" dirty="0"/>
              <a:t>?</a:t>
            </a:r>
          </a:p>
          <a:p>
            <a:r>
              <a:rPr lang="en-GB" dirty="0"/>
              <a:t>Beth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nodweddion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ystum</a:t>
            </a:r>
            <a:r>
              <a:rPr lang="en-GB" dirty="0"/>
              <a:t> </a:t>
            </a:r>
            <a:r>
              <a:rPr lang="en-GB" dirty="0" err="1"/>
              <a:t>afon</a:t>
            </a:r>
            <a:r>
              <a:rPr lang="en-GB" dirty="0"/>
              <a:t>? </a:t>
            </a:r>
          </a:p>
        </p:txBody>
      </p:sp>
      <p:pic>
        <p:nvPicPr>
          <p:cNvPr id="1026" name="Picture 2" descr="C:\Users\Simon\Pictures\Wales 2016\IMG_7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139951" cy="27599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72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2: </a:t>
            </a:r>
            <a:r>
              <a:rPr lang="en-GB" dirty="0" err="1"/>
              <a:t>Casglu</a:t>
            </a:r>
            <a:r>
              <a:rPr lang="en-GB" dirty="0"/>
              <a:t>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Cofiwch</a:t>
            </a:r>
            <a:r>
              <a:rPr lang="en-GB" dirty="0"/>
              <a:t>,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un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ddau</a:t>
            </a:r>
            <a:r>
              <a:rPr lang="en-GB" dirty="0"/>
              <a:t> </a:t>
            </a:r>
            <a:r>
              <a:rPr lang="en-GB" dirty="0" err="1"/>
              <a:t>ymchwiliad</a:t>
            </a:r>
            <a:r>
              <a:rPr lang="en-GB" dirty="0"/>
              <a:t>,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un </a:t>
            </a:r>
            <a:r>
              <a:rPr lang="en-GB" dirty="0" err="1"/>
              <a:t>o’ch</a:t>
            </a:r>
            <a:r>
              <a:rPr lang="en-GB" dirty="0"/>
              <a:t> </a:t>
            </a:r>
            <a:r>
              <a:rPr lang="en-GB" dirty="0" err="1"/>
              <a:t>dulliau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data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un </a:t>
            </a:r>
            <a:r>
              <a:rPr lang="en-GB" dirty="0" err="1"/>
              <a:t>ddewisir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CBAC o </a:t>
            </a:r>
            <a:r>
              <a:rPr lang="en-GB" dirty="0" err="1"/>
              <a:t>Dabl</a:t>
            </a:r>
            <a:r>
              <a:rPr lang="en-GB" dirty="0"/>
              <a:t> A</a:t>
            </a:r>
          </a:p>
          <a:p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ail </a:t>
            </a:r>
            <a:r>
              <a:rPr lang="en-GB" dirty="0" err="1"/>
              <a:t>ymchwiliad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seiliedig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fframwaith</a:t>
            </a:r>
            <a:r>
              <a:rPr lang="en-GB" dirty="0"/>
              <a:t> </a:t>
            </a:r>
            <a:r>
              <a:rPr lang="en-GB" dirty="0" err="1"/>
              <a:t>cysyniadol</a:t>
            </a:r>
            <a:r>
              <a:rPr lang="en-GB" dirty="0"/>
              <a:t> a </a:t>
            </a:r>
            <a:r>
              <a:rPr lang="en-GB" dirty="0" err="1"/>
              <a:t>ddewisir</a:t>
            </a:r>
            <a:r>
              <a:rPr lang="en-GB" dirty="0"/>
              <a:t> (</a:t>
            </a:r>
            <a:r>
              <a:rPr lang="en-GB" dirty="0" err="1"/>
              <a:t>Tabl</a:t>
            </a:r>
            <a:r>
              <a:rPr lang="en-GB" dirty="0"/>
              <a:t> B)</a:t>
            </a:r>
          </a:p>
          <a:p>
            <a:r>
              <a:rPr lang="en-GB" dirty="0" err="1"/>
              <a:t>Gallwch</a:t>
            </a:r>
            <a:r>
              <a:rPr lang="en-GB" dirty="0"/>
              <a:t> </a:t>
            </a:r>
            <a:r>
              <a:rPr lang="en-GB" dirty="0" err="1"/>
              <a:t>ddefnyddio</a:t>
            </a:r>
            <a:r>
              <a:rPr lang="en-GB" dirty="0"/>
              <a:t> </a:t>
            </a:r>
            <a:r>
              <a:rPr lang="en-GB" dirty="0" err="1"/>
              <a:t>dulliau</a:t>
            </a:r>
            <a:r>
              <a:rPr lang="en-GB" dirty="0"/>
              <a:t> </a:t>
            </a:r>
            <a:r>
              <a:rPr lang="en-GB" dirty="0" err="1"/>
              <a:t>ychwanegol</a:t>
            </a:r>
            <a:r>
              <a:rPr lang="en-GB" dirty="0"/>
              <a:t> o </a:t>
            </a:r>
            <a:r>
              <a:rPr lang="en-GB" dirty="0" err="1"/>
              <a:t>gasglu</a:t>
            </a:r>
            <a:r>
              <a:rPr lang="en-GB" dirty="0"/>
              <a:t> data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dewis</a:t>
            </a:r>
            <a:r>
              <a:rPr lang="en-GB" dirty="0"/>
              <a:t> chi</a:t>
            </a:r>
          </a:p>
          <a:p>
            <a:r>
              <a:rPr lang="en-GB" dirty="0" err="1"/>
              <a:t>Cofiwch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ffordd</a:t>
            </a:r>
            <a:r>
              <a:rPr lang="en-GB" dirty="0"/>
              <a:t> </a:t>
            </a:r>
            <a:r>
              <a:rPr lang="en-GB" dirty="0" err="1"/>
              <a:t>ardderchog</a:t>
            </a:r>
            <a:r>
              <a:rPr lang="en-GB" dirty="0"/>
              <a:t> o </a:t>
            </a:r>
            <a:r>
              <a:rPr lang="en-GB" dirty="0" err="1"/>
              <a:t>ymarfer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sgiliau</a:t>
            </a:r>
            <a:r>
              <a:rPr lang="en-GB" dirty="0"/>
              <a:t> </a:t>
            </a:r>
            <a:r>
              <a:rPr lang="en-GB" dirty="0" err="1"/>
              <a:t>daearyddol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649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40" y="476672"/>
            <a:ext cx="6984776" cy="1320800"/>
          </a:xfrm>
        </p:spPr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2: </a:t>
            </a:r>
            <a:r>
              <a:rPr lang="en-GB" dirty="0" err="1"/>
              <a:t>methodolegau</a:t>
            </a:r>
            <a:r>
              <a:rPr lang="en-GB" dirty="0"/>
              <a:t> </a:t>
            </a:r>
            <a:r>
              <a:rPr lang="en-GB" dirty="0" err="1"/>
              <a:t>afon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917867"/>
              </p:ext>
            </p:extLst>
          </p:nvPr>
        </p:nvGraphicFramePr>
        <p:xfrm>
          <a:off x="539740" y="1556792"/>
          <a:ext cx="8136904" cy="4464496"/>
        </p:xfrm>
        <a:graphic>
          <a:graphicData uri="http://schemas.openxmlformats.org/drawingml/2006/table">
            <a:tbl>
              <a:tblPr firstRow="1" firstCol="1" bandRow="1"/>
              <a:tblGrid>
                <a:gridCol w="2034226"/>
                <a:gridCol w="2034226"/>
                <a:gridCol w="2034226"/>
                <a:gridCol w="2034226"/>
              </a:tblGrid>
              <a:tr h="837094"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Defnyddio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trawsluniau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arwedd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arholiad</a:t>
                      </a:r>
                      <a:r>
                        <a:rPr lang="en-GB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2020)</a:t>
                      </a:r>
                      <a:endParaRPr lang="en-GB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dros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amser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cynradd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ffynonellau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eilaidd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Arolygon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ansoddol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canfyddiad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arholiad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2019)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daearyddol</a:t>
                      </a:r>
                      <a:endParaRPr lang="en-U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phatrymau</a:t>
                      </a:r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symud</a:t>
                      </a:r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arholiad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2018)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627402"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Darganfod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patrymau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dyddodi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sianel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mesur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trawstoriadau</a:t>
                      </a:r>
                      <a:r>
                        <a:rPr lang="en-GB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afon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gan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ddefnyddio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tâp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fffon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fetr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mesur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cyflymder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wahanol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bellterau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lawr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yr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afon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Darganfod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patrymau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dyddodi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sianel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mesur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chofnodi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arweddion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ystum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amrywiadau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llwyth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gwely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sianel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sianel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gydag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ystum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llethr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slip)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mesur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chofnodi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nodweddion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cerrig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bellterau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cyson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draws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yr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afon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GB" sz="1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efallai</a:t>
                      </a:r>
                      <a:r>
                        <a:rPr lang="en-GB" sz="1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cyflymder</a:t>
                      </a:r>
                      <a:r>
                        <a:rPr lang="en-GB" sz="1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dyfnder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hefyd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Ystyried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tirffurfiau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afonol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seiliedig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gymharu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tystiolaeth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bresennol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thystiolaeth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hanesyddol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fapiau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ffotograffau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ac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efallai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data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gasglwyd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blynyddoedd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blaenorol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mesur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chofnodi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brasluniau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ffotograffau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tirffurfiau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cyfoes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defnyddio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data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eilaidd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adnabod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newidiadau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dros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amser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doleniad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drwy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ddefnyddio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mapiau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gymharu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patrymau’r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gorffennol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a’r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presennol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tynnu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llinfap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ddarn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afon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gyfrifo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doleniad</a:t>
                      </a:r>
                      <a:r>
                        <a:rPr lang="en-GB" sz="1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chymharu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â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mapiau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hanesyddol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werth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tirluniau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afonol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nodedig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h.y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asesiad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defnyddio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AEA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dau-begwn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brasluniau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neu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ffotograffau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anodedig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neu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holiadur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asesu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gwerthoedd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chanfyddiadau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ganfyddiadau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berygl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llifogydd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defnyddio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holiadur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cyfweliadau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asesu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canfyddiadau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gyfraddau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ymdreiddio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priddoedd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amrywiol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gyfraddau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rhyngipio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mathau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amrywiol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lystyfiant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dalgylch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mesur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cyfraddau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ymdreiddio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gan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ddefnyddio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er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enghraifft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silindr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metel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wedi’i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lenwi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â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dŵr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gyfraddau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arllwysiad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gymharu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glawiad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lawr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gyda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chysylltiad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chyflymder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mesur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cyflymder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ac 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arwynebedd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trawstoriad</a:t>
                      </a:r>
                      <a:r>
                        <a:rPr lang="en-GB" sz="1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gyfrifo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arllwysiad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077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6347714" cy="1320800"/>
          </a:xfrm>
        </p:spPr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2: </a:t>
            </a:r>
            <a:r>
              <a:rPr lang="en-GB" dirty="0" err="1"/>
              <a:t>Afon</a:t>
            </a:r>
            <a:r>
              <a:rPr lang="en-GB" dirty="0"/>
              <a:t> </a:t>
            </a:r>
            <a:r>
              <a:rPr lang="en-GB" dirty="0" err="1"/>
              <a:t>Leri</a:t>
            </a:r>
            <a:endParaRPr lang="en-GB" dirty="0"/>
          </a:p>
        </p:txBody>
      </p:sp>
      <p:pic>
        <p:nvPicPr>
          <p:cNvPr id="4098" name="Picture 2" descr="C:\Users\Simon\Pictures\Wales 2016\IMG_7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072246" cy="47148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6211669"/>
            <a:ext cx="707224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Pa </a:t>
            </a:r>
            <a:r>
              <a:rPr lang="en-GB" b="1" dirty="0" err="1">
                <a:solidFill>
                  <a:srgbClr val="C00000"/>
                </a:solidFill>
              </a:rPr>
              <a:t>fethodolegau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allech</a:t>
            </a:r>
            <a:r>
              <a:rPr lang="en-GB" b="1" dirty="0">
                <a:solidFill>
                  <a:srgbClr val="C00000"/>
                </a:solidFill>
              </a:rPr>
              <a:t> chi </a:t>
            </a:r>
            <a:r>
              <a:rPr lang="en-GB" b="1" dirty="0" err="1">
                <a:solidFill>
                  <a:srgbClr val="C00000"/>
                </a:solidFill>
              </a:rPr>
              <a:t>eu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defnyddio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yma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i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gasglu</a:t>
            </a:r>
            <a:r>
              <a:rPr lang="en-GB" b="1" dirty="0">
                <a:solidFill>
                  <a:srgbClr val="C00000"/>
                </a:solidFill>
              </a:rPr>
              <a:t> data?</a:t>
            </a:r>
          </a:p>
        </p:txBody>
      </p:sp>
    </p:spTree>
    <p:extLst>
      <p:ext uri="{BB962C8B-B14F-4D97-AF65-F5344CB8AC3E}">
        <p14:creationId xmlns:p14="http://schemas.microsoft.com/office/powerpoint/2010/main" val="2265696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1556</Words>
  <Application>Microsoft Office PowerPoint</Application>
  <PresentationFormat>On-screen Show (4:3)</PresentationFormat>
  <Paragraphs>244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Facet</vt:lpstr>
      <vt:lpstr>1_Facet</vt:lpstr>
      <vt:lpstr>Ymholiad Gwaith Maes TGAU</vt:lpstr>
      <vt:lpstr>Table A: fieldwork methodologies</vt:lpstr>
      <vt:lpstr>Tabl B: fframweithiau cysyniadol </vt:lpstr>
      <vt:lpstr>Meini prawf dewisedig CBAC</vt:lpstr>
      <vt:lpstr>PowerPoint Presentation</vt:lpstr>
      <vt:lpstr>Ymholiad 1: Gofyn cwestiynau</vt:lpstr>
      <vt:lpstr>Ymholiad 2: Casglu data </vt:lpstr>
      <vt:lpstr>Ymholiad 2: methodolegau afon</vt:lpstr>
      <vt:lpstr>Ymholiad 2: Afon Leri</vt:lpstr>
      <vt:lpstr>Ymholiad 2: Casglu data</vt:lpstr>
      <vt:lpstr>Ymholiad 3: Prosesu a chyflwyno</vt:lpstr>
      <vt:lpstr>Ymholiad 3: Prosesu a chyflwyno</vt:lpstr>
      <vt:lpstr>Ymholiad 3: Prosesu a chyflwyno</vt:lpstr>
      <vt:lpstr>Ymholiad 3: Prosesu a chyflwyno</vt:lpstr>
      <vt:lpstr>Ymholiad 4: Dadansoddi a chymhwyso dealltwriaeth ehangach</vt:lpstr>
      <vt:lpstr>Ymholiad 4: Disgrifio data</vt:lpstr>
      <vt:lpstr>Ymholiad 4: Dadansoddi data</vt:lpstr>
      <vt:lpstr>Ymholiad 5: Dod i gasgliadau</vt:lpstr>
      <vt:lpstr>Ymholiad 5: Dod i gasgliadau</vt:lpstr>
      <vt:lpstr>Ymholiad 5: Dod i gasgliadau</vt:lpstr>
      <vt:lpstr>Ymholiad 6: Gwerthuso’r broses</vt:lpstr>
      <vt:lpstr>Ymholiad 6: Gwerthuso’r broses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Fieldwork Enquiry</dc:title>
  <dc:creator>Simon</dc:creator>
  <cp:lastModifiedBy>Random Guy A</cp:lastModifiedBy>
  <cp:revision>73</cp:revision>
  <dcterms:created xsi:type="dcterms:W3CDTF">2016-11-05T09:38:39Z</dcterms:created>
  <dcterms:modified xsi:type="dcterms:W3CDTF">2017-05-27T13:39:43Z</dcterms:modified>
</cp:coreProperties>
</file>