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32" r:id="rId2"/>
  </p:sldMasterIdLst>
  <p:notesMasterIdLst>
    <p:notesMasterId r:id="rId25"/>
  </p:notesMasterIdLst>
  <p:sldIdLst>
    <p:sldId id="256" r:id="rId3"/>
    <p:sldId id="281" r:id="rId4"/>
    <p:sldId id="282" r:id="rId5"/>
    <p:sldId id="283" r:id="rId6"/>
    <p:sldId id="288" r:id="rId7"/>
    <p:sldId id="259" r:id="rId8"/>
    <p:sldId id="262" r:id="rId9"/>
    <p:sldId id="263" r:id="rId10"/>
    <p:sldId id="265" r:id="rId11"/>
    <p:sldId id="267" r:id="rId12"/>
    <p:sldId id="266" r:id="rId13"/>
    <p:sldId id="285" r:id="rId14"/>
    <p:sldId id="286" r:id="rId15"/>
    <p:sldId id="287" r:id="rId16"/>
    <p:sldId id="270" r:id="rId17"/>
    <p:sldId id="271" r:id="rId18"/>
    <p:sldId id="272" r:id="rId19"/>
    <p:sldId id="273" r:id="rId20"/>
    <p:sldId id="274" r:id="rId21"/>
    <p:sldId id="275"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54" autoAdjust="0"/>
  </p:normalViewPr>
  <p:slideViewPr>
    <p:cSldViewPr>
      <p:cViewPr varScale="1">
        <p:scale>
          <a:sx n="96" d="100"/>
          <a:sy n="96" d="100"/>
        </p:scale>
        <p:origin x="-20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CBCF0C-E0CE-4816-9EFD-79BF1A45C7C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94EFE850-00CB-4D84-A0AC-CCE87A94DC71}">
      <dgm:prSet phldrT="[Text]" custT="1"/>
      <dgm:spPr/>
      <dgm:t>
        <a:bodyPr/>
        <a:lstStyle/>
        <a:p>
          <a:r>
            <a:rPr lang="en-GB" sz="2000" dirty="0" smtClean="0"/>
            <a:t>Ask </a:t>
          </a:r>
          <a:r>
            <a:rPr lang="en-GB" sz="2000" dirty="0"/>
            <a:t>questions</a:t>
          </a:r>
        </a:p>
      </dgm:t>
    </dgm:pt>
    <dgm:pt modelId="{D0864015-ABDD-480F-9870-D6713D99352E}" type="parTrans" cxnId="{FBD0284E-28C4-458A-84D8-5E36E39E7F6A}">
      <dgm:prSet/>
      <dgm:spPr/>
      <dgm:t>
        <a:bodyPr/>
        <a:lstStyle/>
        <a:p>
          <a:endParaRPr lang="en-GB"/>
        </a:p>
      </dgm:t>
    </dgm:pt>
    <dgm:pt modelId="{1D94B371-F566-463A-85CC-87B987507294}" type="sibTrans" cxnId="{FBD0284E-28C4-458A-84D8-5E36E39E7F6A}">
      <dgm:prSet/>
      <dgm:spPr/>
      <dgm:t>
        <a:bodyPr/>
        <a:lstStyle/>
        <a:p>
          <a:endParaRPr lang="en-GB"/>
        </a:p>
      </dgm:t>
    </dgm:pt>
    <dgm:pt modelId="{460A4A4C-917B-45BA-BC0D-2E5B9AC41DE6}">
      <dgm:prSet phldrT="[Text]" custT="1"/>
      <dgm:spPr/>
      <dgm:t>
        <a:bodyPr/>
        <a:lstStyle/>
        <a:p>
          <a:r>
            <a:rPr lang="en-GB" sz="2000" dirty="0" smtClean="0"/>
            <a:t>Collect </a:t>
          </a:r>
          <a:r>
            <a:rPr lang="en-GB" sz="2000" dirty="0"/>
            <a:t>data</a:t>
          </a:r>
        </a:p>
      </dgm:t>
    </dgm:pt>
    <dgm:pt modelId="{B4AC8CE1-572A-43C1-9D48-6FB2E99930AC}" type="parTrans" cxnId="{1BA3471A-F77A-4E01-A8C3-42DECEC58BC6}">
      <dgm:prSet/>
      <dgm:spPr/>
      <dgm:t>
        <a:bodyPr/>
        <a:lstStyle/>
        <a:p>
          <a:endParaRPr lang="en-GB"/>
        </a:p>
      </dgm:t>
    </dgm:pt>
    <dgm:pt modelId="{9D8196F3-6EE0-4DC0-A3AB-12DE916551EF}" type="sibTrans" cxnId="{1BA3471A-F77A-4E01-A8C3-42DECEC58BC6}">
      <dgm:prSet/>
      <dgm:spPr/>
      <dgm:t>
        <a:bodyPr/>
        <a:lstStyle/>
        <a:p>
          <a:endParaRPr lang="en-GB"/>
        </a:p>
      </dgm:t>
    </dgm:pt>
    <dgm:pt modelId="{755D5700-48D1-43C5-9927-F33E86F1EDF5}">
      <dgm:prSet phldrT="[Text]" custT="1"/>
      <dgm:spPr/>
      <dgm:t>
        <a:bodyPr/>
        <a:lstStyle/>
        <a:p>
          <a:r>
            <a:rPr lang="en-GB" sz="2000" dirty="0" smtClean="0"/>
            <a:t>Process </a:t>
          </a:r>
          <a:r>
            <a:rPr lang="en-GB" sz="2000" dirty="0"/>
            <a:t>&amp; present data</a:t>
          </a:r>
        </a:p>
      </dgm:t>
    </dgm:pt>
    <dgm:pt modelId="{7FFE2BC6-14A9-457C-931C-E2FFFF23E557}" type="parTrans" cxnId="{9DE34D6A-9274-41AF-AE25-4383812437F4}">
      <dgm:prSet/>
      <dgm:spPr/>
      <dgm:t>
        <a:bodyPr/>
        <a:lstStyle/>
        <a:p>
          <a:endParaRPr lang="en-GB"/>
        </a:p>
      </dgm:t>
    </dgm:pt>
    <dgm:pt modelId="{F4D4B2B5-1334-417D-94E6-C752E23A0274}" type="sibTrans" cxnId="{9DE34D6A-9274-41AF-AE25-4383812437F4}">
      <dgm:prSet/>
      <dgm:spPr/>
      <dgm:t>
        <a:bodyPr/>
        <a:lstStyle/>
        <a:p>
          <a:endParaRPr lang="en-GB"/>
        </a:p>
      </dgm:t>
    </dgm:pt>
    <dgm:pt modelId="{1322D501-8E41-44E9-AD53-A20EDBAB530B}">
      <dgm:prSet phldrT="[Text]" custT="1"/>
      <dgm:spPr/>
      <dgm:t>
        <a:bodyPr/>
        <a:lstStyle/>
        <a:p>
          <a:r>
            <a:rPr lang="en-GB" sz="2000" dirty="0" smtClean="0"/>
            <a:t>Draw </a:t>
          </a:r>
          <a:r>
            <a:rPr lang="en-GB" sz="2000" dirty="0"/>
            <a:t>conclusions</a:t>
          </a:r>
        </a:p>
      </dgm:t>
    </dgm:pt>
    <dgm:pt modelId="{0BE56B96-CB8B-486E-872B-AC3423288795}" type="parTrans" cxnId="{97AE37E7-D3D7-48FB-8297-14C06659E863}">
      <dgm:prSet/>
      <dgm:spPr/>
      <dgm:t>
        <a:bodyPr/>
        <a:lstStyle/>
        <a:p>
          <a:endParaRPr lang="en-GB"/>
        </a:p>
      </dgm:t>
    </dgm:pt>
    <dgm:pt modelId="{AFF2F518-19A6-4445-910F-56C46B23D236}" type="sibTrans" cxnId="{97AE37E7-D3D7-48FB-8297-14C06659E863}">
      <dgm:prSet/>
      <dgm:spPr/>
      <dgm:t>
        <a:bodyPr/>
        <a:lstStyle/>
        <a:p>
          <a:endParaRPr lang="en-GB"/>
        </a:p>
      </dgm:t>
    </dgm:pt>
    <dgm:pt modelId="{8CBE956E-5609-4715-8D33-BE0AE2B4A413}">
      <dgm:prSet custT="1"/>
      <dgm:spPr/>
      <dgm:t>
        <a:bodyPr/>
        <a:lstStyle/>
        <a:p>
          <a:r>
            <a:rPr lang="en-GB" sz="2000" dirty="0" smtClean="0"/>
            <a:t>Evaluate the process</a:t>
          </a:r>
          <a:endParaRPr lang="en-GB" sz="2000" dirty="0"/>
        </a:p>
      </dgm:t>
    </dgm:pt>
    <dgm:pt modelId="{9A1F5F27-7D14-43D6-B256-F52F185F93AD}" type="parTrans" cxnId="{2667F573-7ACD-40B8-ADFA-30791B0F5B32}">
      <dgm:prSet/>
      <dgm:spPr/>
      <dgm:t>
        <a:bodyPr/>
        <a:lstStyle/>
        <a:p>
          <a:endParaRPr lang="en-GB"/>
        </a:p>
      </dgm:t>
    </dgm:pt>
    <dgm:pt modelId="{A956D613-26B2-4359-B815-F042744D8AD2}" type="sibTrans" cxnId="{2667F573-7ACD-40B8-ADFA-30791B0F5B32}">
      <dgm:prSet/>
      <dgm:spPr/>
      <dgm:t>
        <a:bodyPr/>
        <a:lstStyle/>
        <a:p>
          <a:endParaRPr lang="en-GB"/>
        </a:p>
      </dgm:t>
    </dgm:pt>
    <dgm:pt modelId="{814CFDFC-262A-4243-8C23-3031943BBFB6}">
      <dgm:prSet custT="1"/>
      <dgm:spPr/>
      <dgm:t>
        <a:bodyPr/>
        <a:lstStyle/>
        <a:p>
          <a:r>
            <a:rPr lang="en-GB" sz="1800" dirty="0" smtClean="0">
              <a:solidFill>
                <a:schemeClr val="bg1"/>
              </a:solidFill>
            </a:rPr>
            <a:t>Analysis and application of wider understanding</a:t>
          </a:r>
          <a:endParaRPr lang="en-GB" sz="1800" dirty="0">
            <a:solidFill>
              <a:schemeClr val="bg1"/>
            </a:solidFill>
          </a:endParaRPr>
        </a:p>
      </dgm:t>
    </dgm:pt>
    <dgm:pt modelId="{3759CDDB-48CE-4734-BBCB-110D087B0B1F}" type="parTrans" cxnId="{C2B7F006-3628-4B42-8D69-998F6C1CAF76}">
      <dgm:prSet/>
      <dgm:spPr/>
      <dgm:t>
        <a:bodyPr/>
        <a:lstStyle/>
        <a:p>
          <a:endParaRPr lang="en-GB"/>
        </a:p>
      </dgm:t>
    </dgm:pt>
    <dgm:pt modelId="{9BBE018E-989B-4345-BBC9-24AF1336B27E}" type="sibTrans" cxnId="{C2B7F006-3628-4B42-8D69-998F6C1CAF76}">
      <dgm:prSet/>
      <dgm:spPr/>
      <dgm:t>
        <a:bodyPr/>
        <a:lstStyle/>
        <a:p>
          <a:endParaRPr lang="en-GB"/>
        </a:p>
      </dgm:t>
    </dgm:pt>
    <dgm:pt modelId="{771394E3-122C-4E8D-9BDF-DC77E087BBB6}" type="pres">
      <dgm:prSet presAssocID="{10CBCF0C-E0CE-4816-9EFD-79BF1A45C7CA}" presName="cycle" presStyleCnt="0">
        <dgm:presLayoutVars>
          <dgm:dir/>
          <dgm:resizeHandles val="exact"/>
        </dgm:presLayoutVars>
      </dgm:prSet>
      <dgm:spPr/>
      <dgm:t>
        <a:bodyPr/>
        <a:lstStyle/>
        <a:p>
          <a:endParaRPr lang="en-GB"/>
        </a:p>
      </dgm:t>
    </dgm:pt>
    <dgm:pt modelId="{17FFEEEE-1C89-40B9-8FF2-D476697323C9}" type="pres">
      <dgm:prSet presAssocID="{94EFE850-00CB-4D84-A0AC-CCE87A94DC71}" presName="node" presStyleLbl="node1" presStyleIdx="0" presStyleCnt="6" custScaleX="122218">
        <dgm:presLayoutVars>
          <dgm:bulletEnabled val="1"/>
        </dgm:presLayoutVars>
      </dgm:prSet>
      <dgm:spPr/>
      <dgm:t>
        <a:bodyPr/>
        <a:lstStyle/>
        <a:p>
          <a:endParaRPr lang="en-GB"/>
        </a:p>
      </dgm:t>
    </dgm:pt>
    <dgm:pt modelId="{AD14550E-2F74-44DC-98FE-190D8000F1F7}" type="pres">
      <dgm:prSet presAssocID="{94EFE850-00CB-4D84-A0AC-CCE87A94DC71}" presName="spNode" presStyleCnt="0"/>
      <dgm:spPr/>
    </dgm:pt>
    <dgm:pt modelId="{729AC451-7135-4E5E-A8E5-61F584175292}" type="pres">
      <dgm:prSet presAssocID="{1D94B371-F566-463A-85CC-87B987507294}" presName="sibTrans" presStyleLbl="sibTrans1D1" presStyleIdx="0" presStyleCnt="6"/>
      <dgm:spPr/>
      <dgm:t>
        <a:bodyPr/>
        <a:lstStyle/>
        <a:p>
          <a:endParaRPr lang="en-GB"/>
        </a:p>
      </dgm:t>
    </dgm:pt>
    <dgm:pt modelId="{D11F0DF4-73CE-4A71-A405-93981F51BA62}" type="pres">
      <dgm:prSet presAssocID="{460A4A4C-917B-45BA-BC0D-2E5B9AC41DE6}" presName="node" presStyleLbl="node1" presStyleIdx="1" presStyleCnt="6">
        <dgm:presLayoutVars>
          <dgm:bulletEnabled val="1"/>
        </dgm:presLayoutVars>
      </dgm:prSet>
      <dgm:spPr/>
      <dgm:t>
        <a:bodyPr/>
        <a:lstStyle/>
        <a:p>
          <a:endParaRPr lang="en-GB"/>
        </a:p>
      </dgm:t>
    </dgm:pt>
    <dgm:pt modelId="{8FAB066A-2465-4D90-A971-63C6A0BA8D39}" type="pres">
      <dgm:prSet presAssocID="{460A4A4C-917B-45BA-BC0D-2E5B9AC41DE6}" presName="spNode" presStyleCnt="0"/>
      <dgm:spPr/>
    </dgm:pt>
    <dgm:pt modelId="{C40B7444-EF56-4499-863A-1E94CDE436F0}" type="pres">
      <dgm:prSet presAssocID="{9D8196F3-6EE0-4DC0-A3AB-12DE916551EF}" presName="sibTrans" presStyleLbl="sibTrans1D1" presStyleIdx="1" presStyleCnt="6"/>
      <dgm:spPr/>
      <dgm:t>
        <a:bodyPr/>
        <a:lstStyle/>
        <a:p>
          <a:endParaRPr lang="en-GB"/>
        </a:p>
      </dgm:t>
    </dgm:pt>
    <dgm:pt modelId="{22F9E0D4-4AE6-439E-B532-2FF4F06CE918}" type="pres">
      <dgm:prSet presAssocID="{755D5700-48D1-43C5-9927-F33E86F1EDF5}" presName="node" presStyleLbl="node1" presStyleIdx="2" presStyleCnt="6" custScaleX="144630" custRadScaleRad="100143" custRadScaleInc="-62305">
        <dgm:presLayoutVars>
          <dgm:bulletEnabled val="1"/>
        </dgm:presLayoutVars>
      </dgm:prSet>
      <dgm:spPr/>
      <dgm:t>
        <a:bodyPr/>
        <a:lstStyle/>
        <a:p>
          <a:endParaRPr lang="en-GB"/>
        </a:p>
      </dgm:t>
    </dgm:pt>
    <dgm:pt modelId="{14DFB8C0-DC9A-496F-BE99-6A3C04F8AC57}" type="pres">
      <dgm:prSet presAssocID="{755D5700-48D1-43C5-9927-F33E86F1EDF5}" presName="spNode" presStyleCnt="0"/>
      <dgm:spPr/>
    </dgm:pt>
    <dgm:pt modelId="{C617B9DE-F283-4306-9A94-93AB7F71241E}" type="pres">
      <dgm:prSet presAssocID="{F4D4B2B5-1334-417D-94E6-C752E23A0274}" presName="sibTrans" presStyleLbl="sibTrans1D1" presStyleIdx="2" presStyleCnt="6"/>
      <dgm:spPr/>
      <dgm:t>
        <a:bodyPr/>
        <a:lstStyle/>
        <a:p>
          <a:endParaRPr lang="en-GB"/>
        </a:p>
      </dgm:t>
    </dgm:pt>
    <dgm:pt modelId="{F1B59174-BB7F-4280-8370-C92BCE8FC49B}" type="pres">
      <dgm:prSet presAssocID="{814CFDFC-262A-4243-8C23-3031943BBFB6}" presName="node" presStyleLbl="node1" presStyleIdx="3" presStyleCnt="6" custScaleX="163837" custScaleY="118731" custRadScaleRad="98641" custRadScaleInc="-117">
        <dgm:presLayoutVars>
          <dgm:bulletEnabled val="1"/>
        </dgm:presLayoutVars>
      </dgm:prSet>
      <dgm:spPr/>
      <dgm:t>
        <a:bodyPr/>
        <a:lstStyle/>
        <a:p>
          <a:endParaRPr lang="en-GB"/>
        </a:p>
      </dgm:t>
    </dgm:pt>
    <dgm:pt modelId="{58DE00D5-1325-4AD9-8C57-B40729155FE6}" type="pres">
      <dgm:prSet presAssocID="{814CFDFC-262A-4243-8C23-3031943BBFB6}" presName="spNode" presStyleCnt="0"/>
      <dgm:spPr/>
    </dgm:pt>
    <dgm:pt modelId="{7C67BFB3-92CC-4943-8E4E-3E26A69B70C3}" type="pres">
      <dgm:prSet presAssocID="{9BBE018E-989B-4345-BBC9-24AF1336B27E}" presName="sibTrans" presStyleLbl="sibTrans1D1" presStyleIdx="3" presStyleCnt="6"/>
      <dgm:spPr/>
      <dgm:t>
        <a:bodyPr/>
        <a:lstStyle/>
        <a:p>
          <a:endParaRPr lang="en-GB"/>
        </a:p>
      </dgm:t>
    </dgm:pt>
    <dgm:pt modelId="{52C1999B-37CC-4D8D-8F42-3B1FFA631B08}" type="pres">
      <dgm:prSet presAssocID="{1322D501-8E41-44E9-AD53-A20EDBAB530B}" presName="node" presStyleLbl="node1" presStyleIdx="4" presStyleCnt="6" custScaleX="151864" custRadScaleRad="100811" custRadScaleInc="50604">
        <dgm:presLayoutVars>
          <dgm:bulletEnabled val="1"/>
        </dgm:presLayoutVars>
      </dgm:prSet>
      <dgm:spPr/>
      <dgm:t>
        <a:bodyPr/>
        <a:lstStyle/>
        <a:p>
          <a:endParaRPr lang="en-GB"/>
        </a:p>
      </dgm:t>
    </dgm:pt>
    <dgm:pt modelId="{0A5051B8-F477-45E6-BF0C-49CF8F56881B}" type="pres">
      <dgm:prSet presAssocID="{1322D501-8E41-44E9-AD53-A20EDBAB530B}" presName="spNode" presStyleCnt="0"/>
      <dgm:spPr/>
    </dgm:pt>
    <dgm:pt modelId="{9A7FBC27-79E0-4963-8A55-9FEEAFC98D40}" type="pres">
      <dgm:prSet presAssocID="{AFF2F518-19A6-4445-910F-56C46B23D236}" presName="sibTrans" presStyleLbl="sibTrans1D1" presStyleIdx="4" presStyleCnt="6"/>
      <dgm:spPr/>
      <dgm:t>
        <a:bodyPr/>
        <a:lstStyle/>
        <a:p>
          <a:endParaRPr lang="en-GB"/>
        </a:p>
      </dgm:t>
    </dgm:pt>
    <dgm:pt modelId="{63B43598-80A3-4230-9059-7FF6ABAAA655}" type="pres">
      <dgm:prSet presAssocID="{8CBE956E-5609-4715-8D33-BE0AE2B4A413}" presName="node" presStyleLbl="node1" presStyleIdx="5" presStyleCnt="6" custScaleX="150042">
        <dgm:presLayoutVars>
          <dgm:bulletEnabled val="1"/>
        </dgm:presLayoutVars>
      </dgm:prSet>
      <dgm:spPr/>
      <dgm:t>
        <a:bodyPr/>
        <a:lstStyle/>
        <a:p>
          <a:endParaRPr lang="en-GB"/>
        </a:p>
      </dgm:t>
    </dgm:pt>
    <dgm:pt modelId="{1B83D303-29E0-4FFC-A963-627236F789EE}" type="pres">
      <dgm:prSet presAssocID="{8CBE956E-5609-4715-8D33-BE0AE2B4A413}" presName="spNode" presStyleCnt="0"/>
      <dgm:spPr/>
    </dgm:pt>
    <dgm:pt modelId="{312A0A7B-3F72-411F-82C4-930CFE90F186}" type="pres">
      <dgm:prSet presAssocID="{A956D613-26B2-4359-B815-F042744D8AD2}" presName="sibTrans" presStyleLbl="sibTrans1D1" presStyleIdx="5" presStyleCnt="6"/>
      <dgm:spPr/>
      <dgm:t>
        <a:bodyPr/>
        <a:lstStyle/>
        <a:p>
          <a:endParaRPr lang="en-GB"/>
        </a:p>
      </dgm:t>
    </dgm:pt>
  </dgm:ptLst>
  <dgm:cxnLst>
    <dgm:cxn modelId="{A49FAF00-05C3-4C72-A183-12742A52F101}" type="presOf" srcId="{755D5700-48D1-43C5-9927-F33E86F1EDF5}" destId="{22F9E0D4-4AE6-439E-B532-2FF4F06CE918}" srcOrd="0" destOrd="0" presId="urn:microsoft.com/office/officeart/2005/8/layout/cycle5"/>
    <dgm:cxn modelId="{9818703C-463A-4467-B875-3EF031CD0A6D}" type="presOf" srcId="{9D8196F3-6EE0-4DC0-A3AB-12DE916551EF}" destId="{C40B7444-EF56-4499-863A-1E94CDE436F0}" srcOrd="0" destOrd="0" presId="urn:microsoft.com/office/officeart/2005/8/layout/cycle5"/>
    <dgm:cxn modelId="{EA6F4BAD-B2DE-4A0F-86CE-908C65EF904B}" type="presOf" srcId="{AFF2F518-19A6-4445-910F-56C46B23D236}" destId="{9A7FBC27-79E0-4963-8A55-9FEEAFC98D40}" srcOrd="0" destOrd="0" presId="urn:microsoft.com/office/officeart/2005/8/layout/cycle5"/>
    <dgm:cxn modelId="{E89C7B20-58B5-4C28-B476-BCDA7D0F6A98}" type="presOf" srcId="{8CBE956E-5609-4715-8D33-BE0AE2B4A413}" destId="{63B43598-80A3-4230-9059-7FF6ABAAA655}" srcOrd="0" destOrd="0" presId="urn:microsoft.com/office/officeart/2005/8/layout/cycle5"/>
    <dgm:cxn modelId="{6B33650C-3429-41EF-9617-C943FCA2CC5D}" type="presOf" srcId="{A956D613-26B2-4359-B815-F042744D8AD2}" destId="{312A0A7B-3F72-411F-82C4-930CFE90F186}" srcOrd="0" destOrd="0" presId="urn:microsoft.com/office/officeart/2005/8/layout/cycle5"/>
    <dgm:cxn modelId="{1BA3471A-F77A-4E01-A8C3-42DECEC58BC6}" srcId="{10CBCF0C-E0CE-4816-9EFD-79BF1A45C7CA}" destId="{460A4A4C-917B-45BA-BC0D-2E5B9AC41DE6}" srcOrd="1" destOrd="0" parTransId="{B4AC8CE1-572A-43C1-9D48-6FB2E99930AC}" sibTransId="{9D8196F3-6EE0-4DC0-A3AB-12DE916551EF}"/>
    <dgm:cxn modelId="{592C1FBE-4239-4EF1-B812-D1747213FEE7}" type="presOf" srcId="{814CFDFC-262A-4243-8C23-3031943BBFB6}" destId="{F1B59174-BB7F-4280-8370-C92BCE8FC49B}" srcOrd="0" destOrd="0" presId="urn:microsoft.com/office/officeart/2005/8/layout/cycle5"/>
    <dgm:cxn modelId="{09D61A98-6A77-47B9-9FAB-E21B2517B413}" type="presOf" srcId="{460A4A4C-917B-45BA-BC0D-2E5B9AC41DE6}" destId="{D11F0DF4-73CE-4A71-A405-93981F51BA62}" srcOrd="0" destOrd="0" presId="urn:microsoft.com/office/officeart/2005/8/layout/cycle5"/>
    <dgm:cxn modelId="{FBD0284E-28C4-458A-84D8-5E36E39E7F6A}" srcId="{10CBCF0C-E0CE-4816-9EFD-79BF1A45C7CA}" destId="{94EFE850-00CB-4D84-A0AC-CCE87A94DC71}" srcOrd="0" destOrd="0" parTransId="{D0864015-ABDD-480F-9870-D6713D99352E}" sibTransId="{1D94B371-F566-463A-85CC-87B987507294}"/>
    <dgm:cxn modelId="{640B33C5-2A42-4C48-B575-1CEDC1DF897B}" type="presOf" srcId="{1D94B371-F566-463A-85CC-87B987507294}" destId="{729AC451-7135-4E5E-A8E5-61F584175292}" srcOrd="0" destOrd="0" presId="urn:microsoft.com/office/officeart/2005/8/layout/cycle5"/>
    <dgm:cxn modelId="{30303069-23F0-41CD-9BA0-9F72AFABDD5A}" type="presOf" srcId="{94EFE850-00CB-4D84-A0AC-CCE87A94DC71}" destId="{17FFEEEE-1C89-40B9-8FF2-D476697323C9}" srcOrd="0" destOrd="0" presId="urn:microsoft.com/office/officeart/2005/8/layout/cycle5"/>
    <dgm:cxn modelId="{9DE34D6A-9274-41AF-AE25-4383812437F4}" srcId="{10CBCF0C-E0CE-4816-9EFD-79BF1A45C7CA}" destId="{755D5700-48D1-43C5-9927-F33E86F1EDF5}" srcOrd="2" destOrd="0" parTransId="{7FFE2BC6-14A9-457C-931C-E2FFFF23E557}" sibTransId="{F4D4B2B5-1334-417D-94E6-C752E23A0274}"/>
    <dgm:cxn modelId="{2667F573-7ACD-40B8-ADFA-30791B0F5B32}" srcId="{10CBCF0C-E0CE-4816-9EFD-79BF1A45C7CA}" destId="{8CBE956E-5609-4715-8D33-BE0AE2B4A413}" srcOrd="5" destOrd="0" parTransId="{9A1F5F27-7D14-43D6-B256-F52F185F93AD}" sibTransId="{A956D613-26B2-4359-B815-F042744D8AD2}"/>
    <dgm:cxn modelId="{FCC64F54-EDD5-4B13-82E6-1F92C50F1661}" type="presOf" srcId="{10CBCF0C-E0CE-4816-9EFD-79BF1A45C7CA}" destId="{771394E3-122C-4E8D-9BDF-DC77E087BBB6}" srcOrd="0" destOrd="0" presId="urn:microsoft.com/office/officeart/2005/8/layout/cycle5"/>
    <dgm:cxn modelId="{0B184550-96FD-43BE-AD23-30D81E19573C}" type="presOf" srcId="{9BBE018E-989B-4345-BBC9-24AF1336B27E}" destId="{7C67BFB3-92CC-4943-8E4E-3E26A69B70C3}" srcOrd="0" destOrd="0" presId="urn:microsoft.com/office/officeart/2005/8/layout/cycle5"/>
    <dgm:cxn modelId="{B2D5B9A3-7E3A-47EC-A05A-AA2CB7712DF6}" type="presOf" srcId="{1322D501-8E41-44E9-AD53-A20EDBAB530B}" destId="{52C1999B-37CC-4D8D-8F42-3B1FFA631B08}" srcOrd="0" destOrd="0" presId="urn:microsoft.com/office/officeart/2005/8/layout/cycle5"/>
    <dgm:cxn modelId="{AE6415D4-1084-4425-877E-7DF00235EB96}" type="presOf" srcId="{F4D4B2B5-1334-417D-94E6-C752E23A0274}" destId="{C617B9DE-F283-4306-9A94-93AB7F71241E}" srcOrd="0" destOrd="0" presId="urn:microsoft.com/office/officeart/2005/8/layout/cycle5"/>
    <dgm:cxn modelId="{C2B7F006-3628-4B42-8D69-998F6C1CAF76}" srcId="{10CBCF0C-E0CE-4816-9EFD-79BF1A45C7CA}" destId="{814CFDFC-262A-4243-8C23-3031943BBFB6}" srcOrd="3" destOrd="0" parTransId="{3759CDDB-48CE-4734-BBCB-110D087B0B1F}" sibTransId="{9BBE018E-989B-4345-BBC9-24AF1336B27E}"/>
    <dgm:cxn modelId="{97AE37E7-D3D7-48FB-8297-14C06659E863}" srcId="{10CBCF0C-E0CE-4816-9EFD-79BF1A45C7CA}" destId="{1322D501-8E41-44E9-AD53-A20EDBAB530B}" srcOrd="4" destOrd="0" parTransId="{0BE56B96-CB8B-486E-872B-AC3423288795}" sibTransId="{AFF2F518-19A6-4445-910F-56C46B23D236}"/>
    <dgm:cxn modelId="{4D384100-16A6-4AF8-867A-61A920136659}" type="presParOf" srcId="{771394E3-122C-4E8D-9BDF-DC77E087BBB6}" destId="{17FFEEEE-1C89-40B9-8FF2-D476697323C9}" srcOrd="0" destOrd="0" presId="urn:microsoft.com/office/officeart/2005/8/layout/cycle5"/>
    <dgm:cxn modelId="{253D5CAF-2A06-45DF-821E-1223C034B134}" type="presParOf" srcId="{771394E3-122C-4E8D-9BDF-DC77E087BBB6}" destId="{AD14550E-2F74-44DC-98FE-190D8000F1F7}" srcOrd="1" destOrd="0" presId="urn:microsoft.com/office/officeart/2005/8/layout/cycle5"/>
    <dgm:cxn modelId="{5A3FCF9A-3E85-4B68-9AFC-29C805E6DBEA}" type="presParOf" srcId="{771394E3-122C-4E8D-9BDF-DC77E087BBB6}" destId="{729AC451-7135-4E5E-A8E5-61F584175292}" srcOrd="2" destOrd="0" presId="urn:microsoft.com/office/officeart/2005/8/layout/cycle5"/>
    <dgm:cxn modelId="{80246694-55A3-4F33-8402-3D4B1B0682EB}" type="presParOf" srcId="{771394E3-122C-4E8D-9BDF-DC77E087BBB6}" destId="{D11F0DF4-73CE-4A71-A405-93981F51BA62}" srcOrd="3" destOrd="0" presId="urn:microsoft.com/office/officeart/2005/8/layout/cycle5"/>
    <dgm:cxn modelId="{092F8D9D-87BC-4C19-8757-2B153BEBA885}" type="presParOf" srcId="{771394E3-122C-4E8D-9BDF-DC77E087BBB6}" destId="{8FAB066A-2465-4D90-A971-63C6A0BA8D39}" srcOrd="4" destOrd="0" presId="urn:microsoft.com/office/officeart/2005/8/layout/cycle5"/>
    <dgm:cxn modelId="{E10548B9-415D-447B-B005-36B4E0D404C8}" type="presParOf" srcId="{771394E3-122C-4E8D-9BDF-DC77E087BBB6}" destId="{C40B7444-EF56-4499-863A-1E94CDE436F0}" srcOrd="5" destOrd="0" presId="urn:microsoft.com/office/officeart/2005/8/layout/cycle5"/>
    <dgm:cxn modelId="{939B1CD0-D89A-4953-9DC5-7059E664A99F}" type="presParOf" srcId="{771394E3-122C-4E8D-9BDF-DC77E087BBB6}" destId="{22F9E0D4-4AE6-439E-B532-2FF4F06CE918}" srcOrd="6" destOrd="0" presId="urn:microsoft.com/office/officeart/2005/8/layout/cycle5"/>
    <dgm:cxn modelId="{C8AAEC33-0066-4CC6-AB2A-232A6A011378}" type="presParOf" srcId="{771394E3-122C-4E8D-9BDF-DC77E087BBB6}" destId="{14DFB8C0-DC9A-496F-BE99-6A3C04F8AC57}" srcOrd="7" destOrd="0" presId="urn:microsoft.com/office/officeart/2005/8/layout/cycle5"/>
    <dgm:cxn modelId="{75880BB1-A7FD-437C-ABEC-9A1F3BE7CB5B}" type="presParOf" srcId="{771394E3-122C-4E8D-9BDF-DC77E087BBB6}" destId="{C617B9DE-F283-4306-9A94-93AB7F71241E}" srcOrd="8" destOrd="0" presId="urn:microsoft.com/office/officeart/2005/8/layout/cycle5"/>
    <dgm:cxn modelId="{3CC17237-D8F3-4743-8F53-E140A610D7CD}" type="presParOf" srcId="{771394E3-122C-4E8D-9BDF-DC77E087BBB6}" destId="{F1B59174-BB7F-4280-8370-C92BCE8FC49B}" srcOrd="9" destOrd="0" presId="urn:microsoft.com/office/officeart/2005/8/layout/cycle5"/>
    <dgm:cxn modelId="{83C8567D-E79D-4AF1-8D10-283BB6691406}" type="presParOf" srcId="{771394E3-122C-4E8D-9BDF-DC77E087BBB6}" destId="{58DE00D5-1325-4AD9-8C57-B40729155FE6}" srcOrd="10" destOrd="0" presId="urn:microsoft.com/office/officeart/2005/8/layout/cycle5"/>
    <dgm:cxn modelId="{A25F3771-5325-4E60-90AB-400991C76EBF}" type="presParOf" srcId="{771394E3-122C-4E8D-9BDF-DC77E087BBB6}" destId="{7C67BFB3-92CC-4943-8E4E-3E26A69B70C3}" srcOrd="11" destOrd="0" presId="urn:microsoft.com/office/officeart/2005/8/layout/cycle5"/>
    <dgm:cxn modelId="{F0DA6135-9190-4D2B-98A6-206ADE15C3CF}" type="presParOf" srcId="{771394E3-122C-4E8D-9BDF-DC77E087BBB6}" destId="{52C1999B-37CC-4D8D-8F42-3B1FFA631B08}" srcOrd="12" destOrd="0" presId="urn:microsoft.com/office/officeart/2005/8/layout/cycle5"/>
    <dgm:cxn modelId="{7E43B1BD-EB1A-43CD-8594-AD50425832BB}" type="presParOf" srcId="{771394E3-122C-4E8D-9BDF-DC77E087BBB6}" destId="{0A5051B8-F477-45E6-BF0C-49CF8F56881B}" srcOrd="13" destOrd="0" presId="urn:microsoft.com/office/officeart/2005/8/layout/cycle5"/>
    <dgm:cxn modelId="{92041625-E2BB-4B2F-AE77-4599DE2C90F9}" type="presParOf" srcId="{771394E3-122C-4E8D-9BDF-DC77E087BBB6}" destId="{9A7FBC27-79E0-4963-8A55-9FEEAFC98D40}" srcOrd="14" destOrd="0" presId="urn:microsoft.com/office/officeart/2005/8/layout/cycle5"/>
    <dgm:cxn modelId="{232C2107-1E3B-4539-A404-D03D5DDB5662}" type="presParOf" srcId="{771394E3-122C-4E8D-9BDF-DC77E087BBB6}" destId="{63B43598-80A3-4230-9059-7FF6ABAAA655}" srcOrd="15" destOrd="0" presId="urn:microsoft.com/office/officeart/2005/8/layout/cycle5"/>
    <dgm:cxn modelId="{239631E8-9E9E-40C8-8BB9-08E2497A5651}" type="presParOf" srcId="{771394E3-122C-4E8D-9BDF-DC77E087BBB6}" destId="{1B83D303-29E0-4FFC-A963-627236F789EE}" srcOrd="16" destOrd="0" presId="urn:microsoft.com/office/officeart/2005/8/layout/cycle5"/>
    <dgm:cxn modelId="{C6A5BBCF-BC81-4A15-BBB6-48A817467634}" type="presParOf" srcId="{771394E3-122C-4E8D-9BDF-DC77E087BBB6}" destId="{312A0A7B-3F72-411F-82C4-930CFE90F186}"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FEEEE-1C89-40B9-8FF2-D476697323C9}">
      <dsp:nvSpPr>
        <dsp:cNvPr id="0" name=""/>
        <dsp:cNvSpPr/>
      </dsp:nvSpPr>
      <dsp:spPr>
        <a:xfrm>
          <a:off x="3250854" y="-42269"/>
          <a:ext cx="1758517"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Ask </a:t>
          </a:r>
          <a:r>
            <a:rPr lang="en-GB" sz="2000" kern="1200" dirty="0"/>
            <a:t>questions</a:t>
          </a:r>
        </a:p>
      </dsp:txBody>
      <dsp:txXfrm>
        <a:off x="3296509" y="3386"/>
        <a:ext cx="1667207" cy="843934"/>
      </dsp:txXfrm>
    </dsp:sp>
    <dsp:sp modelId="{729AC451-7135-4E5E-A8E5-61F584175292}">
      <dsp:nvSpPr>
        <dsp:cNvPr id="0" name=""/>
        <dsp:cNvSpPr/>
      </dsp:nvSpPr>
      <dsp:spPr>
        <a:xfrm>
          <a:off x="1925969" y="425352"/>
          <a:ext cx="4408288" cy="4408288"/>
        </a:xfrm>
        <a:custGeom>
          <a:avLst/>
          <a:gdLst/>
          <a:ahLst/>
          <a:cxnLst/>
          <a:rect l="0" t="0" r="0" b="0"/>
          <a:pathLst>
            <a:path>
              <a:moveTo>
                <a:pt x="3228800" y="252649"/>
              </a:moveTo>
              <a:arcTo wR="2204144" hR="2204144" stAng="17862137" swAng="761701"/>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11F0DF4-73CE-4A71-A405-93981F51BA62}">
      <dsp:nvSpPr>
        <dsp:cNvPr id="0" name=""/>
        <dsp:cNvSpPr/>
      </dsp:nvSpPr>
      <dsp:spPr>
        <a:xfrm>
          <a:off x="5319539" y="1059802"/>
          <a:ext cx="1438836"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Collect </a:t>
          </a:r>
          <a:r>
            <a:rPr lang="en-GB" sz="2000" kern="1200" dirty="0"/>
            <a:t>data</a:t>
          </a:r>
        </a:p>
      </dsp:txBody>
      <dsp:txXfrm>
        <a:off x="5365194" y="1105457"/>
        <a:ext cx="1347526" cy="843934"/>
      </dsp:txXfrm>
    </dsp:sp>
    <dsp:sp modelId="{C40B7444-EF56-4499-863A-1E94CDE436F0}">
      <dsp:nvSpPr>
        <dsp:cNvPr id="0" name=""/>
        <dsp:cNvSpPr/>
      </dsp:nvSpPr>
      <dsp:spPr>
        <a:xfrm>
          <a:off x="1928420" y="433450"/>
          <a:ext cx="4408288" cy="4408288"/>
        </a:xfrm>
        <a:custGeom>
          <a:avLst/>
          <a:gdLst/>
          <a:ahLst/>
          <a:cxnLst/>
          <a:rect l="0" t="0" r="0" b="0"/>
          <a:pathLst>
            <a:path>
              <a:moveTo>
                <a:pt x="4355209" y="1723346"/>
              </a:moveTo>
              <a:arcTo wR="2204144" hR="2204144" stAng="20844034" swAng="790860"/>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2F9E0D4-4AE6-439E-B532-2FF4F06CE918}">
      <dsp:nvSpPr>
        <dsp:cNvPr id="0" name=""/>
        <dsp:cNvSpPr/>
      </dsp:nvSpPr>
      <dsp:spPr>
        <a:xfrm>
          <a:off x="5194301" y="2827053"/>
          <a:ext cx="2080989"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Process </a:t>
          </a:r>
          <a:r>
            <a:rPr lang="en-GB" sz="2000" kern="1200" dirty="0"/>
            <a:t>&amp; present data</a:t>
          </a:r>
        </a:p>
      </dsp:txBody>
      <dsp:txXfrm>
        <a:off x="5239956" y="2872708"/>
        <a:ext cx="1989679" cy="843934"/>
      </dsp:txXfrm>
    </dsp:sp>
    <dsp:sp modelId="{C617B9DE-F283-4306-9A94-93AB7F71241E}">
      <dsp:nvSpPr>
        <dsp:cNvPr id="0" name=""/>
        <dsp:cNvSpPr/>
      </dsp:nvSpPr>
      <dsp:spPr>
        <a:xfrm>
          <a:off x="1967826" y="363927"/>
          <a:ext cx="4408288" cy="4408288"/>
        </a:xfrm>
        <a:custGeom>
          <a:avLst/>
          <a:gdLst/>
          <a:ahLst/>
          <a:cxnLst/>
          <a:rect l="0" t="0" r="0" b="0"/>
          <a:pathLst>
            <a:path>
              <a:moveTo>
                <a:pt x="3941380" y="3560705"/>
              </a:moveTo>
              <a:arcTo wR="2204144" hR="2204144" stAng="2279120" swAng="945649"/>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1B59174-BB7F-4280-8370-C92BCE8FC49B}">
      <dsp:nvSpPr>
        <dsp:cNvPr id="0" name=""/>
        <dsp:cNvSpPr/>
      </dsp:nvSpPr>
      <dsp:spPr>
        <a:xfrm>
          <a:off x="2952327" y="4248473"/>
          <a:ext cx="2357347" cy="111042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Analysis and application of wider understanding</a:t>
          </a:r>
          <a:endParaRPr lang="en-GB" sz="1800" kern="1200" dirty="0">
            <a:solidFill>
              <a:schemeClr val="bg1"/>
            </a:solidFill>
          </a:endParaRPr>
        </a:p>
      </dsp:txBody>
      <dsp:txXfrm>
        <a:off x="3006533" y="4302679"/>
        <a:ext cx="2248935" cy="1002012"/>
      </dsp:txXfrm>
    </dsp:sp>
    <dsp:sp modelId="{7C67BFB3-92CC-4943-8E4E-3E26A69B70C3}">
      <dsp:nvSpPr>
        <dsp:cNvPr id="0" name=""/>
        <dsp:cNvSpPr/>
      </dsp:nvSpPr>
      <dsp:spPr>
        <a:xfrm>
          <a:off x="1845647" y="341399"/>
          <a:ext cx="4408288" cy="4408288"/>
        </a:xfrm>
        <a:custGeom>
          <a:avLst/>
          <a:gdLst/>
          <a:ahLst/>
          <a:cxnLst/>
          <a:rect l="0" t="0" r="0" b="0"/>
          <a:pathLst>
            <a:path>
              <a:moveTo>
                <a:pt x="953142" y="4018874"/>
              </a:moveTo>
              <a:arcTo wR="2204144" hR="2204144" stAng="7474849" swAng="859626"/>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2C1999B-37CC-4D8D-8F42-3B1FFA631B08}">
      <dsp:nvSpPr>
        <dsp:cNvPr id="0" name=""/>
        <dsp:cNvSpPr/>
      </dsp:nvSpPr>
      <dsp:spPr>
        <a:xfrm>
          <a:off x="947962" y="2917445"/>
          <a:ext cx="2185075"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Draw </a:t>
          </a:r>
          <a:r>
            <a:rPr lang="en-GB" sz="2000" kern="1200" dirty="0"/>
            <a:t>conclusions</a:t>
          </a:r>
        </a:p>
      </dsp:txBody>
      <dsp:txXfrm>
        <a:off x="993617" y="2963100"/>
        <a:ext cx="2093765" cy="843934"/>
      </dsp:txXfrm>
    </dsp:sp>
    <dsp:sp modelId="{9A7FBC27-79E0-4963-8A55-9FEEAFC98D40}">
      <dsp:nvSpPr>
        <dsp:cNvPr id="0" name=""/>
        <dsp:cNvSpPr/>
      </dsp:nvSpPr>
      <dsp:spPr>
        <a:xfrm>
          <a:off x="1913019" y="466943"/>
          <a:ext cx="4408288" cy="4408288"/>
        </a:xfrm>
        <a:custGeom>
          <a:avLst/>
          <a:gdLst/>
          <a:ahLst/>
          <a:cxnLst/>
          <a:rect l="0" t="0" r="0" b="0"/>
          <a:pathLst>
            <a:path>
              <a:moveTo>
                <a:pt x="857" y="2265606"/>
              </a:moveTo>
              <a:arcTo wR="2204144" hR="2204144" stAng="10704125" swAng="878382"/>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3B43598-80A3-4230-9059-7FF6ABAAA655}">
      <dsp:nvSpPr>
        <dsp:cNvPr id="0" name=""/>
        <dsp:cNvSpPr/>
      </dsp:nvSpPr>
      <dsp:spPr>
        <a:xfrm>
          <a:off x="1141838" y="1059802"/>
          <a:ext cx="2158859"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Evaluate the process</a:t>
          </a:r>
          <a:endParaRPr lang="en-GB" sz="2000" kern="1200" dirty="0"/>
        </a:p>
      </dsp:txBody>
      <dsp:txXfrm>
        <a:off x="1187493" y="1105457"/>
        <a:ext cx="2067549" cy="843934"/>
      </dsp:txXfrm>
    </dsp:sp>
    <dsp:sp modelId="{312A0A7B-3F72-411F-82C4-930CFE90F186}">
      <dsp:nvSpPr>
        <dsp:cNvPr id="0" name=""/>
        <dsp:cNvSpPr/>
      </dsp:nvSpPr>
      <dsp:spPr>
        <a:xfrm>
          <a:off x="1925969" y="425352"/>
          <a:ext cx="4408288" cy="4408288"/>
        </a:xfrm>
        <a:custGeom>
          <a:avLst/>
          <a:gdLst/>
          <a:ahLst/>
          <a:cxnLst/>
          <a:rect l="0" t="0" r="0" b="0"/>
          <a:pathLst>
            <a:path>
              <a:moveTo>
                <a:pt x="775673" y="525536"/>
              </a:moveTo>
              <a:arcTo wR="2204144" hR="2204144" stAng="13776162" swAng="761701"/>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A1C7B-13DF-42C0-A83B-C569E5562013}" type="datetimeFigureOut">
              <a:rPr lang="en-GB" smtClean="0"/>
              <a:t>27/05/2017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29F06A-E730-43D1-A191-B3780B945AC4}" type="slidenum">
              <a:rPr lang="en-GB" smtClean="0"/>
              <a:t>‹#›</a:t>
            </a:fld>
            <a:endParaRPr lang="en-GB"/>
          </a:p>
        </p:txBody>
      </p:sp>
    </p:spTree>
    <p:extLst>
      <p:ext uri="{BB962C8B-B14F-4D97-AF65-F5344CB8AC3E}">
        <p14:creationId xmlns:p14="http://schemas.microsoft.com/office/powerpoint/2010/main" val="396775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Rivers larger point size please</a:t>
            </a:r>
            <a:endParaRPr lang="en-GB" dirty="0"/>
          </a:p>
        </p:txBody>
      </p:sp>
      <p:sp>
        <p:nvSpPr>
          <p:cNvPr id="4" name="Slide Number Placeholder 3"/>
          <p:cNvSpPr>
            <a:spLocks noGrp="1"/>
          </p:cNvSpPr>
          <p:nvPr>
            <p:ph type="sldNum" sz="quarter" idx="10"/>
          </p:nvPr>
        </p:nvSpPr>
        <p:spPr/>
        <p:txBody>
          <a:bodyPr/>
          <a:lstStyle/>
          <a:p>
            <a:fld id="{6229F06A-E730-43D1-A191-B3780B945AC4}" type="slidenum">
              <a:rPr lang="en-GB" smtClean="0"/>
              <a:t>1</a:t>
            </a:fld>
            <a:endParaRPr lang="en-GB"/>
          </a:p>
        </p:txBody>
      </p:sp>
    </p:spTree>
    <p:extLst>
      <p:ext uri="{BB962C8B-B14F-4D97-AF65-F5344CB8AC3E}">
        <p14:creationId xmlns:p14="http://schemas.microsoft.com/office/powerpoint/2010/main" val="75857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re-word title</a:t>
            </a:r>
            <a:r>
              <a:rPr lang="en-GB" baseline="0" dirty="0" smtClean="0"/>
              <a:t> of diagram: </a:t>
            </a:r>
          </a:p>
          <a:p>
            <a:endParaRPr lang="en-GB" baseline="0" dirty="0" smtClean="0"/>
          </a:p>
          <a:p>
            <a:r>
              <a:rPr lang="en-GB" baseline="0" dirty="0" smtClean="0"/>
              <a:t>Cross-section of Loughton Brook</a:t>
            </a:r>
          </a:p>
          <a:p>
            <a:endParaRPr lang="en-GB" baseline="0" dirty="0" smtClean="0"/>
          </a:p>
          <a:p>
            <a:r>
              <a:rPr lang="en-GB" baseline="0" dirty="0" smtClean="0"/>
              <a:t>I have added a small text book in the diagram</a:t>
            </a:r>
            <a:endParaRPr lang="en-GB" dirty="0"/>
          </a:p>
        </p:txBody>
      </p:sp>
      <p:sp>
        <p:nvSpPr>
          <p:cNvPr id="4" name="Slide Number Placeholder 3"/>
          <p:cNvSpPr>
            <a:spLocks noGrp="1"/>
          </p:cNvSpPr>
          <p:nvPr>
            <p:ph type="sldNum" sz="quarter" idx="10"/>
          </p:nvPr>
        </p:nvSpPr>
        <p:spPr/>
        <p:txBody>
          <a:bodyPr/>
          <a:lstStyle/>
          <a:p>
            <a:fld id="{6229F06A-E730-43D1-A191-B3780B945AC4}" type="slidenum">
              <a:rPr lang="en-GB" smtClean="0"/>
              <a:t>12</a:t>
            </a:fld>
            <a:endParaRPr lang="en-GB"/>
          </a:p>
        </p:txBody>
      </p:sp>
    </p:spTree>
    <p:extLst>
      <p:ext uri="{BB962C8B-B14F-4D97-AF65-F5344CB8AC3E}">
        <p14:creationId xmlns:p14="http://schemas.microsoft.com/office/powerpoint/2010/main" val="2608668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Right diagram key: ‘Very </a:t>
            </a:r>
            <a:r>
              <a:rPr lang="en-GB" b="1" dirty="0" smtClean="0"/>
              <a:t>a</a:t>
            </a:r>
            <a:r>
              <a:rPr lang="en-GB" dirty="0" smtClean="0"/>
              <a:t>ngular’ and ‘</a:t>
            </a:r>
            <a:r>
              <a:rPr lang="en-GB" b="1" dirty="0" smtClean="0"/>
              <a:t>S</a:t>
            </a:r>
            <a:r>
              <a:rPr lang="en-GB" dirty="0" smtClean="0"/>
              <a:t>ub-rounded’</a:t>
            </a:r>
            <a:r>
              <a:rPr lang="en-GB" baseline="0" dirty="0" smtClean="0"/>
              <a:t> need to be altered </a:t>
            </a:r>
            <a:endParaRPr lang="en-GB" dirty="0"/>
          </a:p>
        </p:txBody>
      </p:sp>
      <p:sp>
        <p:nvSpPr>
          <p:cNvPr id="4" name="Slide Number Placeholder 3"/>
          <p:cNvSpPr>
            <a:spLocks noGrp="1"/>
          </p:cNvSpPr>
          <p:nvPr>
            <p:ph type="sldNum" sz="quarter" idx="10"/>
          </p:nvPr>
        </p:nvSpPr>
        <p:spPr/>
        <p:txBody>
          <a:bodyPr/>
          <a:lstStyle/>
          <a:p>
            <a:fld id="{6229F06A-E730-43D1-A191-B3780B945AC4}" type="slidenum">
              <a:rPr lang="en-GB" smtClean="0"/>
              <a:t>13</a:t>
            </a:fld>
            <a:endParaRPr lang="en-GB"/>
          </a:p>
        </p:txBody>
      </p:sp>
    </p:spTree>
    <p:extLst>
      <p:ext uri="{BB962C8B-B14F-4D97-AF65-F5344CB8AC3E}">
        <p14:creationId xmlns:p14="http://schemas.microsoft.com/office/powerpoint/2010/main" val="3008076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Hard to read the text embedded on the diagrams</a:t>
            </a:r>
          </a:p>
          <a:p>
            <a:endParaRPr lang="en-GB" dirty="0" smtClean="0"/>
          </a:p>
          <a:p>
            <a:r>
              <a:rPr lang="en-GB" dirty="0" smtClean="0"/>
              <a:t>To keep consistency – need hyphen in Sub-angular and Sub-rounded. </a:t>
            </a:r>
            <a:endParaRPr lang="en-GB" dirty="0"/>
          </a:p>
        </p:txBody>
      </p:sp>
      <p:sp>
        <p:nvSpPr>
          <p:cNvPr id="4" name="Slide Number Placeholder 3"/>
          <p:cNvSpPr>
            <a:spLocks noGrp="1"/>
          </p:cNvSpPr>
          <p:nvPr>
            <p:ph type="sldNum" sz="quarter" idx="10"/>
          </p:nvPr>
        </p:nvSpPr>
        <p:spPr/>
        <p:txBody>
          <a:bodyPr/>
          <a:lstStyle/>
          <a:p>
            <a:fld id="{6229F06A-E730-43D1-A191-B3780B945AC4}" type="slidenum">
              <a:rPr lang="en-GB" smtClean="0"/>
              <a:t>14</a:t>
            </a:fld>
            <a:endParaRPr lang="en-GB"/>
          </a:p>
        </p:txBody>
      </p:sp>
    </p:spTree>
    <p:extLst>
      <p:ext uri="{BB962C8B-B14F-4D97-AF65-F5344CB8AC3E}">
        <p14:creationId xmlns:p14="http://schemas.microsoft.com/office/powerpoint/2010/main" val="3501825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Sub</a:t>
            </a:r>
            <a:r>
              <a:rPr lang="en-GB" b="1" dirty="0" smtClean="0"/>
              <a:t>-</a:t>
            </a:r>
            <a:r>
              <a:rPr lang="en-GB" dirty="0" smtClean="0"/>
              <a:t>angular and Sub</a:t>
            </a:r>
            <a:r>
              <a:rPr lang="en-GB" b="1" dirty="0" smtClean="0"/>
              <a:t>-</a:t>
            </a:r>
            <a:r>
              <a:rPr lang="en-GB" dirty="0" smtClean="0"/>
              <a:t>rounded in the key</a:t>
            </a:r>
            <a:endParaRPr lang="en-GB" dirty="0"/>
          </a:p>
        </p:txBody>
      </p:sp>
      <p:sp>
        <p:nvSpPr>
          <p:cNvPr id="4" name="Slide Number Placeholder 3"/>
          <p:cNvSpPr>
            <a:spLocks noGrp="1"/>
          </p:cNvSpPr>
          <p:nvPr>
            <p:ph type="sldNum" sz="quarter" idx="10"/>
          </p:nvPr>
        </p:nvSpPr>
        <p:spPr/>
        <p:txBody>
          <a:bodyPr/>
          <a:lstStyle/>
          <a:p>
            <a:fld id="{6229F06A-E730-43D1-A191-B3780B945AC4}" type="slidenum">
              <a:rPr lang="en-GB" smtClean="0"/>
              <a:t>17</a:t>
            </a:fld>
            <a:endParaRPr lang="en-GB"/>
          </a:p>
        </p:txBody>
      </p:sp>
    </p:spTree>
    <p:extLst>
      <p:ext uri="{BB962C8B-B14F-4D97-AF65-F5344CB8AC3E}">
        <p14:creationId xmlns:p14="http://schemas.microsoft.com/office/powerpoint/2010/main" val="253705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Arrow heads to touch the box please</a:t>
            </a:r>
            <a:endParaRPr lang="en-GB" dirty="0"/>
          </a:p>
        </p:txBody>
      </p:sp>
      <p:sp>
        <p:nvSpPr>
          <p:cNvPr id="4" name="Slide Number Placeholder 3"/>
          <p:cNvSpPr>
            <a:spLocks noGrp="1"/>
          </p:cNvSpPr>
          <p:nvPr>
            <p:ph type="sldNum" sz="quarter" idx="10"/>
          </p:nvPr>
        </p:nvSpPr>
        <p:spPr/>
        <p:txBody>
          <a:bodyPr/>
          <a:lstStyle/>
          <a:p>
            <a:fld id="{6229F06A-E730-43D1-A191-B3780B945AC4}" type="slidenum">
              <a:rPr lang="en-GB" smtClean="0"/>
              <a:t>20</a:t>
            </a:fld>
            <a:endParaRPr lang="en-GB"/>
          </a:p>
        </p:txBody>
      </p:sp>
    </p:spTree>
    <p:extLst>
      <p:ext uri="{BB962C8B-B14F-4D97-AF65-F5344CB8AC3E}">
        <p14:creationId xmlns:p14="http://schemas.microsoft.com/office/powerpoint/2010/main" val="372265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5824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4112568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5910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29628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15637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2131964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341047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224868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086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5/27/2017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1801017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0921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4281624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3563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6669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5/27/2017</a:t>
            </a:fld>
            <a:endParaRPr lang="en-US" dirty="0"/>
          </a:p>
        </p:txBody>
      </p:sp>
      <p:sp>
        <p:nvSpPr>
          <p:cNvPr id="4" name="Footer Placeholder 3"/>
          <p:cNvSpPr>
            <a:spLocks noGrp="1"/>
          </p:cNvSpPr>
          <p:nvPr>
            <p:ph type="ftr" sz="quarter" idx="11"/>
          </p:nvPr>
        </p:nvSpPr>
        <p:spPr/>
        <p:txBody>
          <a:bodyPr/>
          <a:lstStyle/>
          <a:p>
            <a:pPr defTabSz="457200">
              <a:defRPr/>
            </a:pPr>
            <a:endParaRPr lang="en-GB">
              <a:solidFill>
                <a:prstClr val="black"/>
              </a:solidFill>
            </a:endParaRPr>
          </a:p>
        </p:txBody>
      </p:sp>
      <p:sp>
        <p:nvSpPr>
          <p:cNvPr id="5" name="Slide Number Placeholder 4"/>
          <p:cNvSpPr>
            <a:spLocks noGrp="1"/>
          </p:cNvSpPr>
          <p:nvPr>
            <p:ph type="sldNum" sz="quarter" idx="12"/>
          </p:nvPr>
        </p:nvSpPr>
        <p:spPr/>
        <p:txBody>
          <a:bodyPr/>
          <a:lstStyle/>
          <a:p>
            <a:pPr defTabSz="457200">
              <a:defRPr/>
            </a:pPr>
            <a:fld id="{DDBB7654-039F-4A74-82E0-56F4F682BDF9}" type="slidenum">
              <a:rPr lang="en-GB" smtClean="0">
                <a:solidFill>
                  <a:prstClr val="black"/>
                </a:solidFill>
              </a:rPr>
              <a:pPr defTabSz="457200">
                <a:defRPr/>
              </a:pPr>
              <a:t>‹#›</a:t>
            </a:fld>
            <a:endParaRPr lang="en-GB">
              <a:solidFill>
                <a:prstClr val="black"/>
              </a:solidFill>
            </a:endParaRPr>
          </a:p>
        </p:txBody>
      </p:sp>
    </p:spTree>
    <p:extLst>
      <p:ext uri="{BB962C8B-B14F-4D97-AF65-F5344CB8AC3E}">
        <p14:creationId xmlns:p14="http://schemas.microsoft.com/office/powerpoint/2010/main" val="3324233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980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5/27/2017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1342712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1563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3071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82808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7213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0162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1680427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2600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5/27/2017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884122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3170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p:blipFill>
        <p:spPr>
          <a:xfrm>
            <a:off x="5525038" y="2485776"/>
            <a:ext cx="3261600" cy="2805414"/>
          </a:xfrm>
          <a:prstGeom prst="rect">
            <a:avLst/>
          </a:prstGeom>
        </p:spPr>
      </p:pic>
      <p:sp>
        <p:nvSpPr>
          <p:cNvPr id="16"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p:txBody>
      </p:sp>
      <p:sp>
        <p:nvSpPr>
          <p:cNvPr id="18" name="Text Placeholder 17"/>
          <p:cNvSpPr>
            <a:spLocks noGrp="1"/>
          </p:cNvSpPr>
          <p:nvPr>
            <p:ph type="body" sz="quarter" idx="15" hasCustomPrompt="1"/>
          </p:nvPr>
        </p:nvSpPr>
        <p:spPr>
          <a:xfrm>
            <a:off x="487363" y="2486025"/>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smtClean="0">
                <a:solidFill>
                  <a:srgbClr val="5A5A59"/>
                </a:solidFill>
                <a:latin typeface="Bliss-Light"/>
                <a:cs typeface="Bliss-Light"/>
              </a:rPr>
              <a:t>Invellab</a:t>
            </a:r>
            <a:r>
              <a:rPr lang="en-GB" baseline="30000" dirty="0" smtClean="0">
                <a:solidFill>
                  <a:srgbClr val="5A5A59"/>
                </a:solidFill>
                <a:latin typeface="Bliss-Light"/>
                <a:cs typeface="Bliss-Light"/>
              </a:rPr>
              <a:t> id </a:t>
            </a:r>
            <a:r>
              <a:rPr lang="en-GB" baseline="30000" dirty="0" err="1" smtClean="0">
                <a:solidFill>
                  <a:srgbClr val="5A5A59"/>
                </a:solidFill>
                <a:latin typeface="Bliss-Light"/>
                <a:cs typeface="Bliss-Light"/>
              </a:rPr>
              <a:t>quiberumqui</a:t>
            </a:r>
            <a:r>
              <a:rPr lang="en-GB" baseline="30000" dirty="0" smtClean="0">
                <a:solidFill>
                  <a:srgbClr val="5A5A59"/>
                </a:solidFill>
                <a:latin typeface="Bliss-Light"/>
                <a:cs typeface="Bliss-Light"/>
              </a:rPr>
              <a:t> non </a:t>
            </a:r>
            <a:r>
              <a:rPr lang="en-GB" baseline="30000" dirty="0" err="1" smtClean="0">
                <a:solidFill>
                  <a:srgbClr val="5A5A59"/>
                </a:solidFill>
                <a:latin typeface="Bliss-Light"/>
                <a:cs typeface="Bliss-Light"/>
              </a:rPr>
              <a:t>rerovit</a:t>
            </a:r>
            <a:r>
              <a:rPr lang="en-GB" baseline="30000" dirty="0" smtClean="0">
                <a:solidFill>
                  <a:srgbClr val="5A5A59"/>
                </a:solidFill>
                <a:latin typeface="Bliss-Light"/>
                <a:cs typeface="Bliss-Light"/>
              </a:rPr>
              <a:t> era </a:t>
            </a:r>
            <a:r>
              <a:rPr lang="en-GB" baseline="30000" dirty="0" err="1" smtClean="0">
                <a:solidFill>
                  <a:srgbClr val="5A5A59"/>
                </a:solidFill>
                <a:latin typeface="Bliss-Light"/>
                <a:cs typeface="Bliss-Light"/>
              </a:rPr>
              <a:t>consequunt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accabor</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epelicabo</a:t>
            </a:r>
            <a:r>
              <a:rPr lang="en-GB" baseline="30000" dirty="0" smtClean="0">
                <a:solidFill>
                  <a:srgbClr val="5A5A59"/>
                </a:solidFill>
                <a:latin typeface="Bliss-Light"/>
                <a:cs typeface="Bliss-Light"/>
              </a:rPr>
              <a:t>. Nam, id ex </a:t>
            </a:r>
            <a:r>
              <a:rPr lang="en-GB" baseline="30000" dirty="0" err="1" smtClean="0">
                <a:solidFill>
                  <a:srgbClr val="5A5A59"/>
                </a:solidFill>
                <a:latin typeface="Bliss-Light"/>
                <a:cs typeface="Bliss-Light"/>
              </a:rPr>
              <a:t>enis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alis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doluptas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sunt</a:t>
            </a:r>
            <a:r>
              <a:rPr lang="en-GB" baseline="30000" dirty="0" smtClean="0">
                <a:solidFill>
                  <a:srgbClr val="5A5A59"/>
                </a:solidFill>
                <a:latin typeface="Bliss-Light"/>
                <a:cs typeface="Bliss-Light"/>
              </a:rPr>
              <a:t> pa non </a:t>
            </a:r>
            <a:r>
              <a:rPr lang="en-GB" baseline="30000" dirty="0" err="1" smtClean="0">
                <a:solidFill>
                  <a:srgbClr val="5A5A59"/>
                </a:solidFill>
                <a:latin typeface="Bliss-Light"/>
                <a:cs typeface="Bliss-Light"/>
              </a:rPr>
              <a:t>plaudam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rateseque</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oditibusae</a:t>
            </a:r>
            <a:r>
              <a:rPr lang="en-GB" baseline="30000" dirty="0" smtClean="0">
                <a:solidFill>
                  <a:srgbClr val="5A5A59"/>
                </a:solidFill>
                <a:latin typeface="Bliss-Light"/>
                <a:cs typeface="Bliss-Light"/>
              </a:rPr>
              <a:t> is </a:t>
            </a:r>
            <a:r>
              <a:rPr lang="en-GB" baseline="30000" dirty="0" err="1" smtClean="0">
                <a:solidFill>
                  <a:srgbClr val="5A5A59"/>
                </a:solidFill>
                <a:latin typeface="Bliss-Light"/>
                <a:cs typeface="Bliss-Light"/>
              </a:rPr>
              <a:t>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eturem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ea</a:t>
            </a:r>
            <a:r>
              <a:rPr lang="en-GB" baseline="30000" dirty="0" smtClean="0">
                <a:solidFill>
                  <a:srgbClr val="5A5A59"/>
                </a:solidFill>
                <a:latin typeface="Bliss-Light"/>
                <a:cs typeface="Bliss-Light"/>
              </a:rPr>
              <a:t> dent </a:t>
            </a:r>
            <a:r>
              <a:rPr lang="en-GB" baseline="30000" dirty="0" err="1" smtClean="0">
                <a:solidFill>
                  <a:srgbClr val="5A5A59"/>
                </a:solidFill>
                <a:latin typeface="Bliss-Light"/>
                <a:cs typeface="Bliss-Light"/>
              </a:rPr>
              <a:t>est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esed</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modis</a:t>
            </a:r>
            <a:r>
              <a:rPr lang="en-GB" baseline="30000" dirty="0" smtClean="0">
                <a:solidFill>
                  <a:srgbClr val="5A5A59"/>
                </a:solidFill>
                <a:latin typeface="Bliss-Light"/>
                <a:cs typeface="Bliss-Light"/>
              </a:rPr>
              <a:t> quam, quam, id </a:t>
            </a:r>
            <a:r>
              <a:rPr lang="en-GB" baseline="30000" dirty="0" err="1" smtClean="0">
                <a:solidFill>
                  <a:srgbClr val="5A5A59"/>
                </a:solidFill>
                <a:latin typeface="Bliss-Light"/>
                <a:cs typeface="Bliss-Light"/>
              </a:rPr>
              <a:t>modit</a:t>
            </a:r>
            <a:r>
              <a:rPr lang="en-GB" baseline="30000" dirty="0" smtClean="0">
                <a:solidFill>
                  <a:srgbClr val="5A5A59"/>
                </a:solidFill>
                <a:latin typeface="Bliss-Light"/>
                <a:cs typeface="Bliss-Light"/>
              </a:rPr>
              <a:t> mi, </a:t>
            </a:r>
            <a:r>
              <a:rPr lang="en-GB" baseline="30000" dirty="0" err="1" smtClean="0">
                <a:solidFill>
                  <a:srgbClr val="5A5A59"/>
                </a:solidFill>
                <a:latin typeface="Bliss-Light"/>
                <a:cs typeface="Bliss-Light"/>
              </a:rPr>
              <a:t>omnit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accusci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magnatur</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solum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int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ullandi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oreium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eos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que</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veligenim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reperatio</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doluptatem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voluptam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comnim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fugitat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iorecup</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tincti</a:t>
            </a:r>
            <a:r>
              <a:rPr lang="en-GB" baseline="30000" dirty="0" smtClean="0">
                <a:solidFill>
                  <a:srgbClr val="5A5A59"/>
                </a:solidFill>
                <a:latin typeface="Bliss-Light"/>
                <a:cs typeface="Bliss-Light"/>
              </a:rPr>
              <a:t>. </a:t>
            </a:r>
          </a:p>
          <a:p>
            <a:pPr lvl="0"/>
            <a:endParaRPr lang="en-GB" dirty="0"/>
          </a:p>
        </p:txBody>
      </p:sp>
    </p:spTree>
    <p:extLst>
      <p:ext uri="{BB962C8B-B14F-4D97-AF65-F5344CB8AC3E}">
        <p14:creationId xmlns:p14="http://schemas.microsoft.com/office/powerpoint/2010/main" val="130411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smtClean="0">
              <a:solidFill>
                <a:srgbClr val="F7B385"/>
              </a:solidFill>
              <a:latin typeface="Gotham Rounded Book"/>
              <a:cs typeface="Gotham Rounded Book"/>
            </a:endParaRPr>
          </a:p>
        </p:txBody>
      </p:sp>
      <p:sp>
        <p:nvSpPr>
          <p:cNvPr id="10" name="Content Placeholder 2"/>
          <p:cNvSpPr>
            <a:spLocks noGrp="1"/>
          </p:cNvSpPr>
          <p:nvPr>
            <p:ph idx="1" hasCustomPrompt="1"/>
          </p:nvPr>
        </p:nvSpPr>
        <p:spPr>
          <a:xfrm>
            <a:off x="457200" y="2894121"/>
            <a:ext cx="8229600" cy="2829786"/>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defRPr>
            </a:lvl1pPr>
          </a:lstStyle>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black"/>
                </a:solidFill>
                <a:effectLst/>
                <a:uLnTx/>
                <a:uFillTx/>
                <a:latin typeface="Bliss-Light"/>
                <a:ea typeface="ＭＳ Ｐゴシック" pitchFamily="1" charset="-128"/>
                <a:cs typeface="Bliss-Light"/>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4129579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TextBox 8"/>
          <p:cNvSpPr txBox="1"/>
          <p:nvPr userDrawn="1"/>
        </p:nvSpPr>
        <p:spPr>
          <a:xfrm>
            <a:off x="4791075" y="2560450"/>
            <a:ext cx="3656704" cy="3439403"/>
          </a:xfrm>
          <a:prstGeom prst="rect">
            <a:avLst/>
          </a:prstGeom>
          <a:noFill/>
        </p:spPr>
        <p:txBody>
          <a:bodyPr wrap="square" rtlCol="0">
            <a:spAutoFit/>
          </a:bodyPr>
          <a:lstStyle/>
          <a:p>
            <a:pPr marL="285750" indent="-285750" defTabSz="457200">
              <a:lnSpc>
                <a:spcPct val="150000"/>
              </a:lnSpc>
              <a:buFont typeface="Arial" panose="020B0604020202020204" pitchFamily="34" charset="0"/>
              <a:buChar char="•"/>
            </a:pPr>
            <a:endParaRPr lang="en-GB" baseline="30000" dirty="0">
              <a:solidFill>
                <a:srgbClr val="5A5A59"/>
              </a:solidFill>
              <a:latin typeface="Bliss-Light"/>
              <a:cs typeface="Bliss-Light"/>
            </a:endParaRPr>
          </a:p>
          <a:p>
            <a:pPr defTabSz="457200">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defTabSz="457200">
              <a:lnSpc>
                <a:spcPct val="150000"/>
              </a:lnSpc>
            </a:pPr>
            <a:endParaRPr lang="en-GB" sz="1600" i="1" baseline="30000" dirty="0">
              <a:solidFill>
                <a:srgbClr val="5A5A59"/>
              </a:solidFill>
              <a:latin typeface="Bliss-Light"/>
              <a:cs typeface="Bliss-Light"/>
            </a:endParaRPr>
          </a:p>
          <a:p>
            <a:pPr algn="r" defTabSz="457200">
              <a:lnSpc>
                <a:spcPct val="150000"/>
              </a:lnSpc>
            </a:pPr>
            <a:r>
              <a:rPr lang="en-GB" b="1" baseline="30000" dirty="0">
                <a:solidFill>
                  <a:srgbClr val="5A5A59"/>
                </a:solidFill>
                <a:latin typeface="Bliss-Light"/>
                <a:cs typeface="Bliss-Light"/>
              </a:rPr>
              <a:t>- Name, Organisation, Date</a:t>
            </a:r>
          </a:p>
          <a:p>
            <a:pPr defTabSz="457200">
              <a:lnSpc>
                <a:spcPct val="150000"/>
              </a:lnSpc>
            </a:pPr>
            <a:endParaRPr lang="en-GB" sz="1600" i="1" baseline="30000" dirty="0">
              <a:solidFill>
                <a:srgbClr val="5A5A59"/>
              </a:solidFill>
              <a:latin typeface="Bliss-Light"/>
              <a:cs typeface="Bliss-Light"/>
            </a:endParaRPr>
          </a:p>
          <a:p>
            <a:pPr marL="285750" indent="-285750" defTabSz="45720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0" name="TextBox 9"/>
          <p:cNvSpPr txBox="1"/>
          <p:nvPr userDrawn="1"/>
        </p:nvSpPr>
        <p:spPr>
          <a:xfrm>
            <a:off x="581025" y="2560450"/>
            <a:ext cx="3656704" cy="3439403"/>
          </a:xfrm>
          <a:prstGeom prst="rect">
            <a:avLst/>
          </a:prstGeom>
          <a:noFill/>
        </p:spPr>
        <p:txBody>
          <a:bodyPr wrap="square" rtlCol="0">
            <a:spAutoFit/>
          </a:bodyPr>
          <a:lstStyle/>
          <a:p>
            <a:pPr marL="285750" indent="-285750" defTabSz="457200">
              <a:lnSpc>
                <a:spcPct val="150000"/>
              </a:lnSpc>
              <a:buFont typeface="Arial" panose="020B0604020202020204" pitchFamily="34" charset="0"/>
              <a:buChar char="•"/>
            </a:pPr>
            <a:endParaRPr lang="en-GB" baseline="30000" dirty="0">
              <a:solidFill>
                <a:srgbClr val="5A5A59"/>
              </a:solidFill>
              <a:latin typeface="Bliss-Light"/>
              <a:cs typeface="Bliss-Light"/>
            </a:endParaRPr>
          </a:p>
          <a:p>
            <a:pPr defTabSz="457200">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defTabSz="457200">
              <a:lnSpc>
                <a:spcPct val="150000"/>
              </a:lnSpc>
            </a:pPr>
            <a:endParaRPr lang="en-GB" sz="1600" b="1" i="1" baseline="30000" dirty="0">
              <a:solidFill>
                <a:srgbClr val="5A5A59"/>
              </a:solidFill>
              <a:latin typeface="Bliss-Light"/>
              <a:cs typeface="Bliss-Light"/>
            </a:endParaRPr>
          </a:p>
          <a:p>
            <a:pPr algn="r" defTabSz="457200">
              <a:lnSpc>
                <a:spcPct val="150000"/>
              </a:lnSpc>
            </a:pPr>
            <a:r>
              <a:rPr lang="en-GB" b="1" baseline="30000" dirty="0">
                <a:solidFill>
                  <a:srgbClr val="5A5A59"/>
                </a:solidFill>
                <a:latin typeface="Bliss-Light"/>
                <a:cs typeface="Bliss-Light"/>
              </a:rPr>
              <a:t>- Name, Organisation, Date</a:t>
            </a:r>
          </a:p>
          <a:p>
            <a:pPr defTabSz="457200">
              <a:lnSpc>
                <a:spcPct val="150000"/>
              </a:lnSpc>
            </a:pPr>
            <a:endParaRPr lang="en-GB" sz="1600" i="1" baseline="30000" dirty="0">
              <a:solidFill>
                <a:srgbClr val="5A5A59"/>
              </a:solidFill>
              <a:latin typeface="Bliss-Light"/>
              <a:cs typeface="Bliss-Light"/>
            </a:endParaRPr>
          </a:p>
          <a:p>
            <a:pPr marL="285750" indent="-285750" defTabSz="45720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1"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smtClean="0">
              <a:solidFill>
                <a:srgbClr val="F7B385"/>
              </a:solidFill>
              <a:latin typeface="Gotham Rounded Book"/>
              <a:cs typeface="Gotham Rounded Book"/>
            </a:endParaRPr>
          </a:p>
        </p:txBody>
      </p:sp>
    </p:spTree>
    <p:extLst>
      <p:ext uri="{BB962C8B-B14F-4D97-AF65-F5344CB8AC3E}">
        <p14:creationId xmlns:p14="http://schemas.microsoft.com/office/powerpoint/2010/main" val="1068951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aphicFrame>
        <p:nvGraphicFramePr>
          <p:cNvPr id="11" name="Table 10"/>
          <p:cNvGraphicFramePr>
            <a:graphicFrameLocks noGrp="1"/>
          </p:cNvGraphicFramePr>
          <p:nvPr userDrawn="1">
            <p:extLst>
              <p:ext uri="{D42A27DB-BD31-4B8C-83A1-F6EECF244321}">
                <p14:modId xmlns:p14="http://schemas.microsoft.com/office/powerpoint/2010/main" val="4261494289"/>
              </p:ext>
            </p:extLst>
          </p:nvPr>
        </p:nvGraphicFramePr>
        <p:xfrm>
          <a:off x="481547" y="2770558"/>
          <a:ext cx="5759450" cy="3007274"/>
        </p:xfrm>
        <a:graphic>
          <a:graphicData uri="http://schemas.openxmlformats.org/drawingml/2006/table">
            <a:tbl>
              <a:tblPr firstRow="1" bandRow="1">
                <a:tableStyleId>{46F890A9-2807-4EBB-B81D-B2AA78EC7F39}</a:tableStyleId>
              </a:tblPr>
              <a:tblGrid>
                <a:gridCol w="2879725"/>
                <a:gridCol w="2879725"/>
              </a:tblGrid>
              <a:tr h="604893">
                <a:tc gridSpan="2">
                  <a:txBody>
                    <a:bodyPr/>
                    <a:lstStyle/>
                    <a:p>
                      <a:pPr algn="l"/>
                      <a:r>
                        <a:rPr lang="en-GB" dirty="0" smtClean="0">
                          <a:latin typeface="Bliss-Light"/>
                        </a:rPr>
                        <a:t>Table Heading</a:t>
                      </a:r>
                      <a:endParaRPr lang="en-GB" dirty="0">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306"/>
                    </a:solidFill>
                  </a:tcPr>
                </a:tc>
                <a:tc hMerge="1">
                  <a:txBody>
                    <a:bodyPr/>
                    <a:lstStyle/>
                    <a:p>
                      <a:endParaRPr lang="en-GB" dirty="0">
                        <a:latin typeface="Bliss-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3C06"/>
                    </a:solidFill>
                  </a:tcPr>
                </a:tc>
              </a:tr>
              <a:tr h="36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r>
              <a:tr h="353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smtClean="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2"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smtClean="0">
              <a:solidFill>
                <a:srgbClr val="F7B385"/>
              </a:solidFill>
              <a:latin typeface="Gotham Rounded Book"/>
              <a:cs typeface="Gotham Rounded Book"/>
            </a:endParaRPr>
          </a:p>
        </p:txBody>
      </p:sp>
    </p:spTree>
    <p:extLst>
      <p:ext uri="{BB962C8B-B14F-4D97-AF65-F5344CB8AC3E}">
        <p14:creationId xmlns:p14="http://schemas.microsoft.com/office/powerpoint/2010/main" val="33858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3C11F2-F1FB-4209-812A-7F07D3A02D25}" type="datetimeFigureOut">
              <a:rPr lang="en-GB" smtClean="0"/>
              <a:t>27/05/2017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3648301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3C11F2-F1FB-4209-812A-7F07D3A02D25}" type="datetimeFigureOut">
              <a:rPr lang="en-GB" smtClean="0"/>
              <a:t>27/05/2017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292259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3C11F2-F1FB-4209-812A-7F07D3A02D25}" type="datetimeFigureOut">
              <a:rPr lang="en-GB" smtClean="0"/>
              <a:t>27/05/2017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293485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C11F2-F1FB-4209-812A-7F07D3A02D25}" type="datetimeFigureOut">
              <a:rPr lang="en-GB" smtClean="0"/>
              <a:t>27/05/2017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53077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C11F2-F1FB-4209-812A-7F07D3A02D25}" type="datetimeFigureOut">
              <a:rPr lang="en-GB" smtClean="0"/>
              <a:t>27/05/2017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289963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C11F2-F1FB-4209-812A-7F07D3A02D25}" type="datetimeFigureOut">
              <a:rPr lang="en-GB" smtClean="0"/>
              <a:t>27/05/2017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3287518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theme" Target="../theme/theme2.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5/27/2017</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1433348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5/27/2017</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041848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661" r:id="rId17"/>
    <p:sldLayoutId id="2147483662" r:id="rId18"/>
    <p:sldLayoutId id="2147483663" r:id="rId19"/>
    <p:sldLayoutId id="2147483664" r:id="rId20"/>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Applied Fieldwork Enquiry</a:t>
            </a:r>
            <a:endParaRPr lang="en-GB" dirty="0"/>
          </a:p>
        </p:txBody>
      </p:sp>
      <p:sp>
        <p:nvSpPr>
          <p:cNvPr id="3" name="Subtitle 2"/>
          <p:cNvSpPr>
            <a:spLocks noGrp="1"/>
          </p:cNvSpPr>
          <p:nvPr>
            <p:ph type="subTitle" idx="1"/>
          </p:nvPr>
        </p:nvSpPr>
        <p:spPr/>
        <p:txBody>
          <a:bodyPr/>
          <a:lstStyle/>
          <a:p>
            <a:r>
              <a:rPr lang="en-GB" dirty="0" smtClean="0"/>
              <a:t>Rivers</a:t>
            </a:r>
            <a:endParaRPr lang="en-GB" dirty="0"/>
          </a:p>
        </p:txBody>
      </p:sp>
    </p:spTree>
    <p:extLst>
      <p:ext uri="{BB962C8B-B14F-4D97-AF65-F5344CB8AC3E}">
        <p14:creationId xmlns:p14="http://schemas.microsoft.com/office/powerpoint/2010/main" val="138347958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dirty="0" smtClean="0"/>
              <a:t>Enquiry 2: Collecting data</a:t>
            </a:r>
            <a:endParaRPr lang="en-GB" sz="4000" dirty="0"/>
          </a:p>
        </p:txBody>
      </p:sp>
      <p:sp>
        <p:nvSpPr>
          <p:cNvPr id="4" name="Content Placeholder 3"/>
          <p:cNvSpPr>
            <a:spLocks noGrp="1"/>
          </p:cNvSpPr>
          <p:nvPr>
            <p:ph idx="1"/>
          </p:nvPr>
        </p:nvSpPr>
        <p:spPr/>
        <p:txBody>
          <a:bodyPr/>
          <a:lstStyle/>
          <a:p>
            <a:r>
              <a:rPr lang="en-GB" dirty="0" smtClean="0"/>
              <a:t>Design appropriate fieldwork data collecting sheets</a:t>
            </a:r>
          </a:p>
          <a:p>
            <a:r>
              <a:rPr lang="en-GB" dirty="0" smtClean="0"/>
              <a:t>Select appropriate locations (safety – risk assessment - ease of access, geographically sound)</a:t>
            </a:r>
          </a:p>
          <a:p>
            <a:r>
              <a:rPr lang="en-GB" dirty="0" smtClean="0"/>
              <a:t>Select appropriate sampling techniques (random, systematic, stratified)</a:t>
            </a:r>
          </a:p>
          <a:p>
            <a:r>
              <a:rPr lang="en-GB" dirty="0" smtClean="0"/>
              <a:t>Ensure accuracy and reliability </a:t>
            </a:r>
            <a:endParaRPr lang="en-GB" dirty="0"/>
          </a:p>
        </p:txBody>
      </p:sp>
      <p:sp>
        <p:nvSpPr>
          <p:cNvPr id="5" name="TextBox 4"/>
          <p:cNvSpPr txBox="1"/>
          <p:nvPr/>
        </p:nvSpPr>
        <p:spPr>
          <a:xfrm>
            <a:off x="899592" y="6260344"/>
            <a:ext cx="6696744" cy="369332"/>
          </a:xfrm>
          <a:prstGeom prst="rect">
            <a:avLst/>
          </a:prstGeom>
          <a:solidFill>
            <a:schemeClr val="bg1"/>
          </a:solidFill>
          <a:ln w="15875">
            <a:solidFill>
              <a:schemeClr val="tx1"/>
            </a:solidFill>
          </a:ln>
        </p:spPr>
        <p:txBody>
          <a:bodyPr wrap="square" rtlCol="0">
            <a:spAutoFit/>
          </a:bodyPr>
          <a:lstStyle/>
          <a:p>
            <a:r>
              <a:rPr lang="en-GB" b="1" dirty="0" smtClean="0">
                <a:solidFill>
                  <a:srgbClr val="FF0000"/>
                </a:solidFill>
              </a:rPr>
              <a:t>Remember that students will need to justify methodologies</a:t>
            </a:r>
            <a:endParaRPr lang="en-GB" b="1" dirty="0">
              <a:solidFill>
                <a:srgbClr val="FF0000"/>
              </a:solidFill>
            </a:endParaRPr>
          </a:p>
        </p:txBody>
      </p:sp>
    </p:spTree>
    <p:extLst>
      <p:ext uri="{BB962C8B-B14F-4D97-AF65-F5344CB8AC3E}">
        <p14:creationId xmlns:p14="http://schemas.microsoft.com/office/powerpoint/2010/main" val="30215450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Enquiry 3: Processing and presenting</a:t>
            </a:r>
            <a:endParaRPr lang="en-GB" dirty="0"/>
          </a:p>
        </p:txBody>
      </p:sp>
      <p:sp>
        <p:nvSpPr>
          <p:cNvPr id="3" name="Content Placeholder 2"/>
          <p:cNvSpPr>
            <a:spLocks noGrp="1"/>
          </p:cNvSpPr>
          <p:nvPr>
            <p:ph idx="1"/>
          </p:nvPr>
        </p:nvSpPr>
        <p:spPr/>
        <p:txBody>
          <a:bodyPr>
            <a:normAutofit/>
          </a:bodyPr>
          <a:lstStyle/>
          <a:p>
            <a:pPr marL="0" indent="0">
              <a:buNone/>
            </a:pPr>
            <a:r>
              <a:rPr lang="en-GB" sz="2200" b="1" dirty="0" smtClean="0"/>
              <a:t>Processing data</a:t>
            </a:r>
          </a:p>
          <a:p>
            <a:pPr marL="0" indent="0">
              <a:buNone/>
            </a:pPr>
            <a:r>
              <a:rPr lang="en-GB" dirty="0"/>
              <a:t>T</a:t>
            </a:r>
            <a:r>
              <a:rPr lang="en-GB" dirty="0" smtClean="0"/>
              <a:t>his involves making calculations from the data sheet and could involve:</a:t>
            </a:r>
          </a:p>
          <a:p>
            <a:r>
              <a:rPr lang="en-GB" dirty="0" smtClean="0"/>
              <a:t>Calculating central tendency (mean, mode, median), e.g. pebble sizes, velocity</a:t>
            </a:r>
          </a:p>
          <a:p>
            <a:r>
              <a:rPr lang="en-GB" dirty="0" smtClean="0"/>
              <a:t>Calculating proportions, e.g. percentages of pebble angularities</a:t>
            </a:r>
          </a:p>
          <a:p>
            <a:r>
              <a:rPr lang="en-GB" dirty="0" smtClean="0"/>
              <a:t>Calculating areas or flows, e.g. cross sectional area or discharge</a:t>
            </a:r>
          </a:p>
        </p:txBody>
      </p:sp>
    </p:spTree>
    <p:extLst>
      <p:ext uri="{BB962C8B-B14F-4D97-AF65-F5344CB8AC3E}">
        <p14:creationId xmlns:p14="http://schemas.microsoft.com/office/powerpoint/2010/main" val="317829824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8278" y="160126"/>
            <a:ext cx="7812154" cy="676586"/>
          </a:xfrm>
          <a:solidFill>
            <a:schemeClr val="bg1"/>
          </a:solidFill>
        </p:spPr>
        <p:txBody>
          <a:bodyPr>
            <a:normAutofit/>
          </a:bodyPr>
          <a:lstStyle/>
          <a:p>
            <a:r>
              <a:rPr lang="en-GB" dirty="0"/>
              <a:t>Enquiry 3: Processing and presenting</a:t>
            </a:r>
          </a:p>
        </p:txBody>
      </p:sp>
      <p:sp>
        <p:nvSpPr>
          <p:cNvPr id="7" name="TextBox 6"/>
          <p:cNvSpPr txBox="1"/>
          <p:nvPr/>
        </p:nvSpPr>
        <p:spPr>
          <a:xfrm>
            <a:off x="620100" y="947000"/>
            <a:ext cx="6472180" cy="1077218"/>
          </a:xfrm>
          <a:prstGeom prst="rect">
            <a:avLst/>
          </a:prstGeom>
          <a:noFill/>
        </p:spPr>
        <p:txBody>
          <a:bodyPr wrap="square" rtlCol="0">
            <a:spAutoFit/>
          </a:bodyPr>
          <a:lstStyle/>
          <a:p>
            <a:r>
              <a:rPr lang="en-GB" sz="2800" b="1" dirty="0">
                <a:solidFill>
                  <a:schemeClr val="tx1">
                    <a:lumMod val="75000"/>
                    <a:lumOff val="25000"/>
                  </a:schemeClr>
                </a:solidFill>
              </a:rPr>
              <a:t>Presenting data</a:t>
            </a:r>
          </a:p>
          <a:p>
            <a:r>
              <a:rPr lang="en-GB" dirty="0">
                <a:solidFill>
                  <a:schemeClr val="tx1">
                    <a:lumMod val="75000"/>
                    <a:lumOff val="25000"/>
                  </a:schemeClr>
                </a:solidFill>
              </a:rPr>
              <a:t>This involves selecting appropriate methods to present data and could include:</a:t>
            </a:r>
          </a:p>
        </p:txBody>
      </p:sp>
      <p:sp>
        <p:nvSpPr>
          <p:cNvPr id="9" name="TextBox 8"/>
          <p:cNvSpPr txBox="1"/>
          <p:nvPr/>
        </p:nvSpPr>
        <p:spPr>
          <a:xfrm>
            <a:off x="765380" y="2285870"/>
            <a:ext cx="5606820" cy="36933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a:outerShdw blurRad="50800" dist="38100" dir="8100000" algn="tr" rotWithShape="0">
              <a:prstClr val="black">
                <a:alpha val="40000"/>
              </a:prstClr>
            </a:outerShdw>
          </a:effectLst>
        </p:spPr>
        <p:txBody>
          <a:bodyPr wrap="square" rtlCol="0">
            <a:spAutoFit/>
          </a:bodyPr>
          <a:lstStyle/>
          <a:p>
            <a:r>
              <a:rPr lang="en-GB" dirty="0" smtClean="0">
                <a:solidFill>
                  <a:schemeClr val="tx1">
                    <a:lumMod val="75000"/>
                    <a:lumOff val="25000"/>
                  </a:schemeClr>
                </a:solidFill>
              </a:rPr>
              <a:t>Cross sections</a:t>
            </a:r>
            <a:r>
              <a:rPr lang="en-GB" dirty="0">
                <a:solidFill>
                  <a:schemeClr val="tx1">
                    <a:lumMod val="75000"/>
                    <a:lumOff val="25000"/>
                  </a:schemeClr>
                </a:solidFill>
              </a:rPr>
              <a:t>, e.g. river channel, </a:t>
            </a:r>
            <a:r>
              <a:rPr lang="en-GB" dirty="0" smtClean="0">
                <a:solidFill>
                  <a:schemeClr val="tx1">
                    <a:lumMod val="75000"/>
                    <a:lumOff val="25000"/>
                  </a:schemeClr>
                </a:solidFill>
              </a:rPr>
              <a:t>river </a:t>
            </a:r>
            <a:r>
              <a:rPr lang="en-GB" dirty="0">
                <a:solidFill>
                  <a:schemeClr val="tx1">
                    <a:lumMod val="75000"/>
                    <a:lumOff val="25000"/>
                  </a:schemeClr>
                </a:solidFill>
              </a:rPr>
              <a:t>valley, meander </a:t>
            </a:r>
            <a:r>
              <a:rPr lang="en-GB" dirty="0" smtClean="0">
                <a:solidFill>
                  <a:schemeClr val="tx1">
                    <a:lumMod val="75000"/>
                    <a:lumOff val="25000"/>
                  </a:schemeClr>
                </a:solidFill>
              </a:rPr>
              <a:t>bend</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pic>
        <p:nvPicPr>
          <p:cNvPr id="3074" name="Picture 2" descr="C:\Users\Random Guy A\Downloads\chart.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654" y="2944987"/>
            <a:ext cx="5394271" cy="28769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04048" y="5216574"/>
            <a:ext cx="912015" cy="338554"/>
          </a:xfrm>
          <a:prstGeom prst="rect">
            <a:avLst/>
          </a:prstGeom>
          <a:noFill/>
          <a:ln>
            <a:solidFill>
              <a:schemeClr val="tx1"/>
            </a:solidFill>
          </a:ln>
        </p:spPr>
        <p:txBody>
          <a:bodyPr wrap="square" rtlCol="0">
            <a:spAutoFit/>
          </a:bodyPr>
          <a:lstStyle/>
          <a:p>
            <a:r>
              <a:rPr lang="en-GB" sz="800" dirty="0" smtClean="0"/>
              <a:t>X2 vertical exaggeration</a:t>
            </a:r>
            <a:endParaRPr lang="en-GB" sz="800" dirty="0"/>
          </a:p>
        </p:txBody>
      </p:sp>
    </p:spTree>
    <p:extLst>
      <p:ext uri="{BB962C8B-B14F-4D97-AF65-F5344CB8AC3E}">
        <p14:creationId xmlns:p14="http://schemas.microsoft.com/office/powerpoint/2010/main" val="150914456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8521" y="260648"/>
            <a:ext cx="7749904" cy="648072"/>
          </a:xfrm>
          <a:solidFill>
            <a:schemeClr val="bg1"/>
          </a:solidFill>
        </p:spPr>
        <p:txBody>
          <a:bodyPr>
            <a:normAutofit/>
          </a:bodyPr>
          <a:lstStyle/>
          <a:p>
            <a:r>
              <a:rPr lang="en-GB" dirty="0"/>
              <a:t>Enquiry 3: Processing and presenting</a:t>
            </a:r>
          </a:p>
        </p:txBody>
      </p:sp>
      <p:sp>
        <p:nvSpPr>
          <p:cNvPr id="7" name="TextBox 6"/>
          <p:cNvSpPr txBox="1"/>
          <p:nvPr/>
        </p:nvSpPr>
        <p:spPr>
          <a:xfrm>
            <a:off x="683568" y="986152"/>
            <a:ext cx="6264696" cy="1077218"/>
          </a:xfrm>
          <a:prstGeom prst="rect">
            <a:avLst/>
          </a:prstGeom>
          <a:noFill/>
        </p:spPr>
        <p:txBody>
          <a:bodyPr wrap="square" rtlCol="0">
            <a:spAutoFit/>
          </a:bodyPr>
          <a:lstStyle/>
          <a:p>
            <a:r>
              <a:rPr lang="en-GB" sz="2800" b="1" dirty="0">
                <a:solidFill>
                  <a:schemeClr val="tx1">
                    <a:lumMod val="75000"/>
                    <a:lumOff val="25000"/>
                  </a:schemeClr>
                </a:solidFill>
              </a:rPr>
              <a:t>Presenting data</a:t>
            </a:r>
          </a:p>
          <a:p>
            <a:r>
              <a:rPr lang="en-GB" dirty="0">
                <a:solidFill>
                  <a:schemeClr val="tx1">
                    <a:lumMod val="75000"/>
                    <a:lumOff val="25000"/>
                  </a:schemeClr>
                </a:solidFill>
              </a:rPr>
              <a:t>This involves selecting appropriate methods to present data and could include:</a:t>
            </a:r>
          </a:p>
        </p:txBody>
      </p:sp>
      <p:sp>
        <p:nvSpPr>
          <p:cNvPr id="9" name="TextBox 8"/>
          <p:cNvSpPr txBox="1"/>
          <p:nvPr/>
        </p:nvSpPr>
        <p:spPr>
          <a:xfrm>
            <a:off x="755576" y="2343160"/>
            <a:ext cx="3734612" cy="36933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a:outerShdw blurRad="50800" dist="38100" dir="8100000" algn="tr" rotWithShape="0">
              <a:prstClr val="black">
                <a:alpha val="40000"/>
              </a:prstClr>
            </a:outerShdw>
          </a:effectLst>
        </p:spPr>
        <p:txBody>
          <a:bodyPr wrap="square" rtlCol="0">
            <a:spAutoFit/>
          </a:bodyPr>
          <a:lstStyle/>
          <a:p>
            <a:r>
              <a:rPr lang="en-GB" dirty="0" smtClean="0">
                <a:solidFill>
                  <a:schemeClr val="tx1">
                    <a:lumMod val="75000"/>
                    <a:lumOff val="25000"/>
                  </a:schemeClr>
                </a:solidFill>
              </a:rPr>
              <a:t>Scatter graphs </a:t>
            </a:r>
            <a:r>
              <a:rPr lang="en-GB" dirty="0">
                <a:solidFill>
                  <a:schemeClr val="tx1">
                    <a:lumMod val="75000"/>
                    <a:lumOff val="25000"/>
                  </a:schemeClr>
                </a:solidFill>
              </a:rPr>
              <a:t>showing changes </a:t>
            </a:r>
            <a:endParaRPr lang="en-GB" dirty="0" smtClean="0">
              <a:solidFill>
                <a:schemeClr val="tx1">
                  <a:lumMod val="75000"/>
                  <a:lumOff val="25000"/>
                </a:schemeClr>
              </a:solidFill>
            </a:endParaRPr>
          </a:p>
          <a:p>
            <a:r>
              <a:rPr lang="en-GB" dirty="0" smtClean="0">
                <a:solidFill>
                  <a:schemeClr val="tx1">
                    <a:lumMod val="75000"/>
                    <a:lumOff val="25000"/>
                  </a:schemeClr>
                </a:solidFill>
              </a:rPr>
              <a:t>downstream</a:t>
            </a:r>
            <a:r>
              <a:rPr lang="en-GB" dirty="0">
                <a:solidFill>
                  <a:schemeClr val="tx1">
                    <a:lumMod val="75000"/>
                    <a:lumOff val="25000"/>
                  </a:schemeClr>
                </a:solidFill>
              </a:rPr>
              <a:t>, e.g. velocity, pebble </a:t>
            </a:r>
            <a:r>
              <a:rPr lang="en-GB" dirty="0" smtClean="0">
                <a:solidFill>
                  <a:schemeClr val="tx1">
                    <a:lumMod val="75000"/>
                    <a:lumOff val="25000"/>
                  </a:schemeClr>
                </a:solidFill>
              </a:rPr>
              <a:t>sizes</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
        <p:nvSpPr>
          <p:cNvPr id="11" name="TextBox 10"/>
          <p:cNvSpPr txBox="1"/>
          <p:nvPr/>
        </p:nvSpPr>
        <p:spPr>
          <a:xfrm>
            <a:off x="4672283" y="2343159"/>
            <a:ext cx="3960440" cy="36933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a:outerShdw blurRad="50800" dist="38100" dir="8100000" algn="tr" rotWithShape="0">
              <a:prstClr val="black">
                <a:alpha val="40000"/>
              </a:prstClr>
            </a:outerShdw>
          </a:effectLst>
        </p:spPr>
        <p:txBody>
          <a:bodyPr wrap="square" rtlCol="0">
            <a:spAutoFit/>
          </a:bodyPr>
          <a:lstStyle/>
          <a:p>
            <a:r>
              <a:rPr lang="en-GB" dirty="0" smtClean="0">
                <a:solidFill>
                  <a:schemeClr val="tx1">
                    <a:lumMod val="75000"/>
                    <a:lumOff val="25000"/>
                  </a:schemeClr>
                </a:solidFill>
              </a:rPr>
              <a:t>Histograms</a:t>
            </a:r>
            <a:r>
              <a:rPr lang="en-GB" dirty="0">
                <a:solidFill>
                  <a:schemeClr val="tx1">
                    <a:lumMod val="75000"/>
                    <a:lumOff val="25000"/>
                  </a:schemeClr>
                </a:solidFill>
              </a:rPr>
              <a:t>, e.g. pebble size </a:t>
            </a:r>
            <a:endParaRPr lang="en-GB" dirty="0" smtClean="0">
              <a:solidFill>
                <a:schemeClr val="tx1">
                  <a:lumMod val="75000"/>
                  <a:lumOff val="25000"/>
                </a:schemeClr>
              </a:solidFill>
            </a:endParaRPr>
          </a:p>
          <a:p>
            <a:r>
              <a:rPr lang="en-GB" dirty="0" smtClean="0">
                <a:solidFill>
                  <a:schemeClr val="tx1">
                    <a:lumMod val="75000"/>
                    <a:lumOff val="25000"/>
                  </a:schemeClr>
                </a:solidFill>
              </a:rPr>
              <a:t>categories</a:t>
            </a:r>
            <a:endParaRPr lang="en-GB" dirty="0">
              <a:solidFill>
                <a:schemeClr val="tx1">
                  <a:lumMod val="75000"/>
                  <a:lumOff val="25000"/>
                </a:schemeClr>
              </a:solidFill>
            </a:endParaRPr>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p:txBody>
      </p:sp>
      <p:pic>
        <p:nvPicPr>
          <p:cNvPr id="1035" name="Picture 11" descr="C:\Users\Random Guy A\Downloads\chart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1612" y="3297440"/>
            <a:ext cx="3751270" cy="25008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C:\Users\Random Guy A\Downloads\chart (2).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030" y="3404628"/>
            <a:ext cx="3429704" cy="22864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75621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258460"/>
            <a:ext cx="7776864" cy="722268"/>
          </a:xfrm>
          <a:solidFill>
            <a:schemeClr val="bg1"/>
          </a:solidFill>
        </p:spPr>
        <p:txBody>
          <a:bodyPr>
            <a:normAutofit/>
          </a:bodyPr>
          <a:lstStyle/>
          <a:p>
            <a:r>
              <a:rPr lang="en-GB" dirty="0"/>
              <a:t>Enquiry 3: Processing and presenting</a:t>
            </a:r>
          </a:p>
        </p:txBody>
      </p:sp>
      <p:sp>
        <p:nvSpPr>
          <p:cNvPr id="7" name="TextBox 6"/>
          <p:cNvSpPr txBox="1"/>
          <p:nvPr/>
        </p:nvSpPr>
        <p:spPr>
          <a:xfrm>
            <a:off x="605114" y="1124744"/>
            <a:ext cx="6447156" cy="1077218"/>
          </a:xfrm>
          <a:prstGeom prst="rect">
            <a:avLst/>
          </a:prstGeom>
          <a:noFill/>
        </p:spPr>
        <p:txBody>
          <a:bodyPr wrap="square" rtlCol="0">
            <a:spAutoFit/>
          </a:bodyPr>
          <a:lstStyle/>
          <a:p>
            <a:r>
              <a:rPr lang="en-GB" sz="2800" b="1" dirty="0">
                <a:solidFill>
                  <a:schemeClr val="tx1">
                    <a:lumMod val="75000"/>
                    <a:lumOff val="25000"/>
                  </a:schemeClr>
                </a:solidFill>
              </a:rPr>
              <a:t>Presenting data</a:t>
            </a:r>
          </a:p>
          <a:p>
            <a:r>
              <a:rPr lang="en-GB" dirty="0">
                <a:solidFill>
                  <a:schemeClr val="tx1">
                    <a:lumMod val="75000"/>
                    <a:lumOff val="25000"/>
                  </a:schemeClr>
                </a:solidFill>
              </a:rPr>
              <a:t>This involves selecting appropriate methods to present data and could include:</a:t>
            </a:r>
          </a:p>
        </p:txBody>
      </p:sp>
      <p:sp>
        <p:nvSpPr>
          <p:cNvPr id="9" name="TextBox 8"/>
          <p:cNvSpPr txBox="1"/>
          <p:nvPr/>
        </p:nvSpPr>
        <p:spPr>
          <a:xfrm>
            <a:off x="635375" y="2415949"/>
            <a:ext cx="3922486" cy="258532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a:outerShdw blurRad="50800" dist="38100" dir="8100000" algn="tr" rotWithShape="0">
              <a:prstClr val="black">
                <a:alpha val="40000"/>
              </a:prstClr>
            </a:outerShdw>
          </a:effectLst>
        </p:spPr>
        <p:txBody>
          <a:bodyPr wrap="square" rtlCol="0">
            <a:spAutoFit/>
          </a:bodyPr>
          <a:lstStyle/>
          <a:p>
            <a:r>
              <a:rPr lang="en-GB" dirty="0" smtClean="0">
                <a:solidFill>
                  <a:schemeClr val="tx1">
                    <a:lumMod val="75000"/>
                    <a:lumOff val="25000"/>
                  </a:schemeClr>
                </a:solidFill>
              </a:rPr>
              <a:t>Pie </a:t>
            </a:r>
            <a:r>
              <a:rPr lang="en-GB" dirty="0">
                <a:solidFill>
                  <a:schemeClr val="tx1">
                    <a:lumMod val="75000"/>
                    <a:lumOff val="25000"/>
                  </a:schemeClr>
                </a:solidFill>
              </a:rPr>
              <a:t>charts/radar charts/divided </a:t>
            </a:r>
            <a:r>
              <a:rPr lang="en-GB" dirty="0" smtClean="0">
                <a:solidFill>
                  <a:schemeClr val="tx1">
                    <a:lumMod val="75000"/>
                    <a:lumOff val="25000"/>
                  </a:schemeClr>
                </a:solidFill>
              </a:rPr>
              <a:t>bars</a:t>
            </a:r>
            <a:endParaRPr lang="en-GB" dirty="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
        <p:nvSpPr>
          <p:cNvPr id="11" name="TextBox 10"/>
          <p:cNvSpPr txBox="1"/>
          <p:nvPr/>
        </p:nvSpPr>
        <p:spPr>
          <a:xfrm>
            <a:off x="4765129" y="2415949"/>
            <a:ext cx="3623295" cy="39703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a:outerShdw blurRad="50800" dist="38100" dir="8100000" algn="tr" rotWithShape="0">
              <a:prstClr val="black">
                <a:alpha val="40000"/>
              </a:prstClr>
            </a:outerShdw>
          </a:effectLst>
        </p:spPr>
        <p:txBody>
          <a:bodyPr wrap="square" rtlCol="0">
            <a:spAutoFit/>
          </a:bodyPr>
          <a:lstStyle/>
          <a:p>
            <a:r>
              <a:rPr lang="en-GB" dirty="0" smtClean="0">
                <a:solidFill>
                  <a:schemeClr val="tx1">
                    <a:lumMod val="75000"/>
                    <a:lumOff val="25000"/>
                  </a:schemeClr>
                </a:solidFill>
              </a:rPr>
              <a:t>Dispersion graph</a:t>
            </a:r>
            <a:endParaRPr lang="en-GB" dirty="0">
              <a:solidFill>
                <a:schemeClr val="tx1">
                  <a:lumMod val="75000"/>
                  <a:lumOff val="25000"/>
                </a:schemeClr>
              </a:solidFill>
            </a:endParaRPr>
          </a:p>
          <a:p>
            <a:endParaRPr lang="en-GB" dirty="0" smtClean="0">
              <a:solidFill>
                <a:schemeClr val="tx1">
                  <a:lumMod val="75000"/>
                  <a:lumOff val="25000"/>
                </a:schemeClr>
              </a:solidFill>
            </a:endParaRPr>
          </a:p>
          <a:p>
            <a:endParaRPr lang="en-GB" dirty="0">
              <a:solidFill>
                <a:schemeClr val="tx1">
                  <a:lumMod val="75000"/>
                  <a:lumOff val="25000"/>
                </a:schemeClr>
              </a:solidFill>
            </a:endParaRPr>
          </a:p>
          <a:p>
            <a:endParaRPr lang="en-GB" dirty="0" smtClean="0">
              <a:solidFill>
                <a:schemeClr val="tx1">
                  <a:lumMod val="75000"/>
                  <a:lumOff val="25000"/>
                </a:schemeClr>
              </a:solidFill>
            </a:endParaRPr>
          </a:p>
          <a:p>
            <a:endParaRPr lang="en-GB" dirty="0" smtClean="0">
              <a:solidFill>
                <a:schemeClr val="tx1">
                  <a:lumMod val="75000"/>
                  <a:lumOff val="25000"/>
                </a:schemeClr>
              </a:solidFill>
            </a:endParaRPr>
          </a:p>
          <a:p>
            <a:endParaRPr lang="en-GB" dirty="0">
              <a:solidFill>
                <a:schemeClr val="tx1">
                  <a:lumMod val="75000"/>
                  <a:lumOff val="25000"/>
                </a:schemeClr>
              </a:solidFill>
            </a:endParaRPr>
          </a:p>
          <a:p>
            <a:endParaRPr lang="en-GB" dirty="0" smtClean="0">
              <a:solidFill>
                <a:schemeClr val="tx1">
                  <a:lumMod val="75000"/>
                  <a:lumOff val="25000"/>
                </a:schemeClr>
              </a:solidFill>
            </a:endParaRPr>
          </a:p>
          <a:p>
            <a:endParaRPr lang="en-GB" dirty="0" smtClean="0">
              <a:solidFill>
                <a:schemeClr val="tx1">
                  <a:lumMod val="75000"/>
                  <a:lumOff val="25000"/>
                </a:schemeClr>
              </a:solidFill>
            </a:endParaRPr>
          </a:p>
          <a:p>
            <a:endParaRPr lang="en-GB" dirty="0">
              <a:solidFill>
                <a:schemeClr val="tx1">
                  <a:lumMod val="75000"/>
                  <a:lumOff val="25000"/>
                </a:schemeClr>
              </a:solidFill>
            </a:endParaRPr>
          </a:p>
          <a:p>
            <a:endParaRPr lang="en-GB" dirty="0" smtClean="0">
              <a:solidFill>
                <a:schemeClr val="tx1">
                  <a:lumMod val="75000"/>
                  <a:lumOff val="25000"/>
                </a:schemeClr>
              </a:solidFill>
            </a:endParaRPr>
          </a:p>
          <a:p>
            <a:endParaRPr lang="en-GB" dirty="0">
              <a:solidFill>
                <a:schemeClr val="tx1">
                  <a:lumMod val="75000"/>
                  <a:lumOff val="25000"/>
                </a:schemeClr>
              </a:solidFill>
            </a:endParaRPr>
          </a:p>
          <a:p>
            <a:r>
              <a:rPr lang="en-GB" dirty="0" smtClean="0">
                <a:solidFill>
                  <a:schemeClr val="tx1">
                    <a:lumMod val="75000"/>
                    <a:lumOff val="25000"/>
                  </a:schemeClr>
                </a:solidFill>
              </a:rPr>
              <a:t>You could interpret a dispersion graph by marking the median, quartiles and range</a:t>
            </a:r>
          </a:p>
        </p:txBody>
      </p:sp>
      <p:pic>
        <p:nvPicPr>
          <p:cNvPr id="2073" name="Picture 25" descr="C:\Users\Random Guy A\Downloads\chart (4).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408" y="2852936"/>
            <a:ext cx="3780420" cy="20162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74" name="Picture 26" descr="C:\Users\Random Guy A\Downloads\chart (5).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8581" y="2808734"/>
            <a:ext cx="3376389" cy="25322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41624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Enquiry 4: Analysing and wider understanding</a:t>
            </a:r>
            <a:endParaRPr lang="en-GB" dirty="0"/>
          </a:p>
        </p:txBody>
      </p:sp>
      <p:sp>
        <p:nvSpPr>
          <p:cNvPr id="3" name="Content Placeholder 2"/>
          <p:cNvSpPr>
            <a:spLocks noGrp="1"/>
          </p:cNvSpPr>
          <p:nvPr>
            <p:ph idx="1"/>
          </p:nvPr>
        </p:nvSpPr>
        <p:spPr/>
        <p:txBody>
          <a:bodyPr>
            <a:normAutofit/>
          </a:bodyPr>
          <a:lstStyle/>
          <a:p>
            <a:r>
              <a:rPr lang="en-GB" dirty="0" smtClean="0"/>
              <a:t>Identify, analyse and interpret trends and patterns</a:t>
            </a:r>
          </a:p>
          <a:p>
            <a:r>
              <a:rPr lang="en-GB" dirty="0" smtClean="0"/>
              <a:t>Apply knowledge and understanding of geographical concepts and processes to specific evidence collected</a:t>
            </a:r>
          </a:p>
          <a:p>
            <a:endParaRPr lang="en-GB" dirty="0"/>
          </a:p>
          <a:p>
            <a:pPr marL="0" indent="0">
              <a:buNone/>
            </a:pPr>
            <a:r>
              <a:rPr lang="en-GB" b="1" dirty="0" smtClean="0"/>
              <a:t>Trends</a:t>
            </a:r>
            <a:r>
              <a:rPr lang="en-GB" dirty="0" smtClean="0"/>
              <a:t> – changes over time, distance, </a:t>
            </a:r>
            <a:r>
              <a:rPr lang="en-GB" dirty="0" err="1" smtClean="0"/>
              <a:t>etc</a:t>
            </a:r>
            <a:endParaRPr lang="en-GB" dirty="0" smtClean="0"/>
          </a:p>
          <a:p>
            <a:pPr marL="0" indent="0">
              <a:buNone/>
            </a:pPr>
            <a:r>
              <a:rPr lang="en-GB" b="1" dirty="0" smtClean="0"/>
              <a:t>Patterns</a:t>
            </a:r>
            <a:r>
              <a:rPr lang="en-GB" dirty="0" smtClean="0"/>
              <a:t> – regular repeating distributions, e.g. linear, radial, circular</a:t>
            </a:r>
            <a:endParaRPr lang="en-GB" dirty="0"/>
          </a:p>
        </p:txBody>
      </p:sp>
    </p:spTree>
    <p:extLst>
      <p:ext uri="{BB962C8B-B14F-4D97-AF65-F5344CB8AC3E}">
        <p14:creationId xmlns:p14="http://schemas.microsoft.com/office/powerpoint/2010/main" val="119239359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Enquiry 4: Describing data</a:t>
            </a:r>
            <a:endParaRPr lang="en-GB" sz="4000" dirty="0"/>
          </a:p>
        </p:txBody>
      </p:sp>
      <p:sp>
        <p:nvSpPr>
          <p:cNvPr id="3" name="Content Placeholder 2"/>
          <p:cNvSpPr>
            <a:spLocks noGrp="1"/>
          </p:cNvSpPr>
          <p:nvPr>
            <p:ph idx="1"/>
          </p:nvPr>
        </p:nvSpPr>
        <p:spPr/>
        <p:txBody>
          <a:bodyPr>
            <a:normAutofit/>
          </a:bodyPr>
          <a:lstStyle/>
          <a:p>
            <a:pPr marL="0" indent="0">
              <a:buNone/>
            </a:pPr>
            <a:r>
              <a:rPr lang="en-GB" dirty="0" smtClean="0"/>
              <a:t>When describing trends and patterns consider using the acronym ‘GCSE’:</a:t>
            </a:r>
          </a:p>
          <a:p>
            <a:pPr marL="0" indent="0">
              <a:buNone/>
            </a:pPr>
            <a:endParaRPr lang="en-GB" dirty="0"/>
          </a:p>
          <a:p>
            <a:pPr marL="0" indent="0">
              <a:buNone/>
            </a:pPr>
            <a:r>
              <a:rPr lang="en-GB" b="1" dirty="0" smtClean="0">
                <a:solidFill>
                  <a:srgbClr val="FF0000"/>
                </a:solidFill>
              </a:rPr>
              <a:t>GC</a:t>
            </a:r>
            <a:r>
              <a:rPr lang="en-GB" dirty="0" smtClean="0"/>
              <a:t> – </a:t>
            </a:r>
            <a:r>
              <a:rPr lang="en-GB" b="1" dirty="0">
                <a:solidFill>
                  <a:srgbClr val="FF0000"/>
                </a:solidFill>
              </a:rPr>
              <a:t>g</a:t>
            </a:r>
            <a:r>
              <a:rPr lang="en-GB" dirty="0" smtClean="0"/>
              <a:t>eneral </a:t>
            </a:r>
            <a:r>
              <a:rPr lang="en-GB" b="1" dirty="0">
                <a:solidFill>
                  <a:srgbClr val="FF0000"/>
                </a:solidFill>
              </a:rPr>
              <a:t>c</a:t>
            </a:r>
            <a:r>
              <a:rPr lang="en-GB" dirty="0" smtClean="0"/>
              <a:t>omment, describing the ‘big picture’, the overall trends and patterns</a:t>
            </a:r>
          </a:p>
          <a:p>
            <a:pPr marL="0" indent="0">
              <a:buNone/>
            </a:pPr>
            <a:r>
              <a:rPr lang="en-GB" b="1" dirty="0" smtClean="0">
                <a:solidFill>
                  <a:srgbClr val="FF0000"/>
                </a:solidFill>
              </a:rPr>
              <a:t>S</a:t>
            </a:r>
            <a:r>
              <a:rPr lang="en-GB" dirty="0" smtClean="0"/>
              <a:t> – refer to </a:t>
            </a:r>
            <a:r>
              <a:rPr lang="en-GB" b="1" dirty="0" smtClean="0">
                <a:solidFill>
                  <a:srgbClr val="FF0000"/>
                </a:solidFill>
              </a:rPr>
              <a:t>s</a:t>
            </a:r>
            <a:r>
              <a:rPr lang="en-GB" dirty="0" smtClean="0"/>
              <a:t>pecific information/data on the graphs, maps and diagrams to support your comments</a:t>
            </a:r>
          </a:p>
          <a:p>
            <a:pPr marL="0" indent="0">
              <a:buNone/>
            </a:pPr>
            <a:r>
              <a:rPr lang="en-GB" b="1" dirty="0" smtClean="0">
                <a:solidFill>
                  <a:srgbClr val="FF0000"/>
                </a:solidFill>
              </a:rPr>
              <a:t>E</a:t>
            </a:r>
            <a:r>
              <a:rPr lang="en-GB" dirty="0" smtClean="0"/>
              <a:t> – identify and comment on any </a:t>
            </a:r>
            <a:r>
              <a:rPr lang="en-GB" b="1" dirty="0" smtClean="0">
                <a:solidFill>
                  <a:srgbClr val="FF0000"/>
                </a:solidFill>
              </a:rPr>
              <a:t>e</a:t>
            </a:r>
            <a:r>
              <a:rPr lang="en-GB" dirty="0" smtClean="0"/>
              <a:t>xceptions (anomalies) to the overall trend/pattern</a:t>
            </a:r>
            <a:endParaRPr lang="en-GB" dirty="0"/>
          </a:p>
        </p:txBody>
      </p:sp>
    </p:spTree>
    <p:extLst>
      <p:ext uri="{BB962C8B-B14F-4D97-AF65-F5344CB8AC3E}">
        <p14:creationId xmlns:p14="http://schemas.microsoft.com/office/powerpoint/2010/main" val="202009925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5" descr="C:\Users\Random Guy A\Downloads\chart (4).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6465" y="3131960"/>
            <a:ext cx="5267943" cy="28095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323528"/>
            <a:ext cx="6347713" cy="1320800"/>
          </a:xfrm>
        </p:spPr>
        <p:txBody>
          <a:bodyPr>
            <a:normAutofit/>
          </a:bodyPr>
          <a:lstStyle/>
          <a:p>
            <a:r>
              <a:rPr lang="en-GB" sz="4000" dirty="0" smtClean="0"/>
              <a:t>Enquiry 4: Analysing data</a:t>
            </a:r>
            <a:endParaRPr lang="en-GB" sz="4000" dirty="0"/>
          </a:p>
        </p:txBody>
      </p:sp>
      <p:sp>
        <p:nvSpPr>
          <p:cNvPr id="7" name="Content Placeholder 6"/>
          <p:cNvSpPr>
            <a:spLocks noGrp="1"/>
          </p:cNvSpPr>
          <p:nvPr>
            <p:ph idx="1"/>
          </p:nvPr>
        </p:nvSpPr>
        <p:spPr>
          <a:xfrm>
            <a:off x="124783" y="1196752"/>
            <a:ext cx="8229600" cy="4525963"/>
          </a:xfrm>
        </p:spPr>
        <p:txBody>
          <a:bodyPr>
            <a:normAutofit/>
          </a:bodyPr>
          <a:lstStyle/>
          <a:p>
            <a:r>
              <a:rPr lang="en-GB" sz="1400" dirty="0" smtClean="0"/>
              <a:t>The divided bar graphs indicate that pebbles are becoming less angular (more rounded) with distance downstream. </a:t>
            </a:r>
          </a:p>
          <a:p>
            <a:r>
              <a:rPr lang="en-GB" sz="1400" dirty="0" smtClean="0"/>
              <a:t>The proportion of pebbles in the very rounded, rounded and sub-rounded categories increases from 40% at Site 1 to 75% at Site 5. </a:t>
            </a:r>
          </a:p>
          <a:p>
            <a:r>
              <a:rPr lang="en-GB" sz="1400" dirty="0" smtClean="0"/>
              <a:t>Site 3 values deviate from the trend with a marginal increase in angularity (the three rounded categories drop from 60% at Site 2 to about 58% at Site 3). This could be the result of student error in data collection or possibly the input of fresh material from the river channel banks or valley sides.</a:t>
            </a:r>
          </a:p>
        </p:txBody>
      </p:sp>
      <p:cxnSp>
        <p:nvCxnSpPr>
          <p:cNvPr id="3" name="Straight Connector 2"/>
          <p:cNvCxnSpPr/>
          <p:nvPr/>
        </p:nvCxnSpPr>
        <p:spPr>
          <a:xfrm flipV="1">
            <a:off x="3851920" y="4077072"/>
            <a:ext cx="3888432" cy="6334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851920" y="3717032"/>
            <a:ext cx="2345514" cy="430887"/>
          </a:xfrm>
          <a:prstGeom prst="rect">
            <a:avLst/>
          </a:prstGeom>
          <a:solidFill>
            <a:schemeClr val="bg1"/>
          </a:solidFill>
          <a:ln>
            <a:solidFill>
              <a:schemeClr val="tx1"/>
            </a:solidFill>
          </a:ln>
        </p:spPr>
        <p:txBody>
          <a:bodyPr wrap="none" rtlCol="0">
            <a:spAutoFit/>
          </a:bodyPr>
          <a:lstStyle/>
          <a:p>
            <a:pPr algn="ctr"/>
            <a:r>
              <a:rPr lang="en-GB" sz="1100" dirty="0" smtClean="0"/>
              <a:t>Pebbles becoming more rounded, </a:t>
            </a:r>
          </a:p>
          <a:p>
            <a:pPr algn="ctr"/>
            <a:r>
              <a:rPr lang="en-GB" sz="1100" dirty="0" smtClean="0"/>
              <a:t>less angular</a:t>
            </a:r>
            <a:endParaRPr lang="en-GB" sz="1100" dirty="0"/>
          </a:p>
        </p:txBody>
      </p:sp>
      <p:sp>
        <p:nvSpPr>
          <p:cNvPr id="8" name="Content Placeholder 6"/>
          <p:cNvSpPr txBox="1">
            <a:spLocks/>
          </p:cNvSpPr>
          <p:nvPr/>
        </p:nvSpPr>
        <p:spPr>
          <a:xfrm>
            <a:off x="124783" y="3284984"/>
            <a:ext cx="2888314" cy="223529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1400" dirty="0" smtClean="0"/>
              <a:t>The overall trend of decreasing angularity is to be expected according to the Bradshaw Model. Water transport results in attrition chipping off sharp edges and abrasion smoothing the pebbles. This explains the decrease in angularity with distance downstream.</a:t>
            </a:r>
            <a:endParaRPr lang="en-GB" sz="1400" dirty="0"/>
          </a:p>
        </p:txBody>
      </p:sp>
    </p:spTree>
    <p:extLst>
      <p:ext uri="{BB962C8B-B14F-4D97-AF65-F5344CB8AC3E}">
        <p14:creationId xmlns:p14="http://schemas.microsoft.com/office/powerpoint/2010/main" val="353269929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153443"/>
            <a:ext cx="6192688" cy="1320800"/>
          </a:xfrm>
        </p:spPr>
        <p:txBody>
          <a:bodyPr>
            <a:normAutofit/>
          </a:bodyPr>
          <a:lstStyle/>
          <a:p>
            <a:r>
              <a:rPr lang="en-GB" sz="4000" dirty="0" smtClean="0"/>
              <a:t>Enquiry 5: Drawing conclusions</a:t>
            </a:r>
            <a:endParaRPr lang="en-GB" sz="4000" dirty="0"/>
          </a:p>
        </p:txBody>
      </p:sp>
      <p:sp>
        <p:nvSpPr>
          <p:cNvPr id="3" name="Content Placeholder 2"/>
          <p:cNvSpPr>
            <a:spLocks noGrp="1"/>
          </p:cNvSpPr>
          <p:nvPr>
            <p:ph idx="1"/>
          </p:nvPr>
        </p:nvSpPr>
        <p:spPr>
          <a:xfrm>
            <a:off x="484312" y="1571714"/>
            <a:ext cx="8229600" cy="1450701"/>
          </a:xfrm>
        </p:spPr>
        <p:txBody>
          <a:bodyPr>
            <a:normAutofit/>
          </a:bodyPr>
          <a:lstStyle/>
          <a:p>
            <a:pPr marL="0" indent="0">
              <a:buNone/>
            </a:pPr>
            <a:r>
              <a:rPr lang="en-GB" sz="2200" dirty="0" smtClean="0"/>
              <a:t>This involves synthesising (pulling together) findings </a:t>
            </a:r>
            <a:r>
              <a:rPr lang="en-GB" sz="2200" dirty="0"/>
              <a:t>to reach evidenced conclusions </a:t>
            </a:r>
            <a:r>
              <a:rPr lang="en-GB" sz="2200" dirty="0" smtClean="0"/>
              <a:t>that relate </a:t>
            </a:r>
            <a:r>
              <a:rPr lang="en-GB" sz="2200" dirty="0"/>
              <a:t>to the initial aim of the </a:t>
            </a:r>
            <a:r>
              <a:rPr lang="en-GB" sz="2200" dirty="0" smtClean="0"/>
              <a:t>enquiry. Here’s an example:</a:t>
            </a:r>
          </a:p>
        </p:txBody>
      </p:sp>
      <p:sp>
        <p:nvSpPr>
          <p:cNvPr id="5" name="Content Placeholder 2"/>
          <p:cNvSpPr txBox="1">
            <a:spLocks/>
          </p:cNvSpPr>
          <p:nvPr/>
        </p:nvSpPr>
        <p:spPr>
          <a:xfrm>
            <a:off x="518729" y="2780928"/>
            <a:ext cx="3660601" cy="4525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1400" dirty="0" smtClean="0">
                <a:latin typeface="+mj-lt"/>
              </a:rPr>
              <a:t>‘In conclusion, my results clearly show that there are changes in the river’s bedload with distance downstream. The average pebble size decreased from 13.3cm at Site 1 to 6.5cm at Site 5 and pebble angularity decreased (sub-angular 45% at Site 1 to 23% at Site 5). This supports the Bradshaw Model and can be explained by the erosive action of water (attrition and abrasion) being increasingly effective as pebbles are transported downstream.’</a:t>
            </a:r>
            <a:endParaRPr lang="en-GB" sz="1400" dirty="0">
              <a:latin typeface="+mj-lt"/>
            </a:endParaRPr>
          </a:p>
        </p:txBody>
      </p:sp>
      <p:pic>
        <p:nvPicPr>
          <p:cNvPr id="4098" name="Picture 2" descr="C:\Users\Random Guy A\Downloads\chart (1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341" y="2824708"/>
            <a:ext cx="4008090" cy="26720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40068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Enquiry 5: Drawing conclusions</a:t>
            </a:r>
            <a:endParaRPr lang="en-GB" sz="4000" dirty="0"/>
          </a:p>
        </p:txBody>
      </p:sp>
      <p:sp>
        <p:nvSpPr>
          <p:cNvPr id="3" name="Content Placeholder 2"/>
          <p:cNvSpPr>
            <a:spLocks noGrp="1"/>
          </p:cNvSpPr>
          <p:nvPr>
            <p:ph idx="1"/>
          </p:nvPr>
        </p:nvSpPr>
        <p:spPr/>
        <p:txBody>
          <a:bodyPr>
            <a:normAutofit/>
          </a:bodyPr>
          <a:lstStyle/>
          <a:p>
            <a:pPr marL="0" indent="0">
              <a:buNone/>
            </a:pPr>
            <a:r>
              <a:rPr lang="en-GB" sz="2000" dirty="0" smtClean="0"/>
              <a:t>Expected trends and models are not always reflected in the real world, for example:</a:t>
            </a:r>
          </a:p>
          <a:p>
            <a:r>
              <a:rPr lang="en-GB" sz="1600" dirty="0" smtClean="0"/>
              <a:t>River flow (velocity) varies enormously – most fieldwork is conducted during low flow yet most landforms are formed at high flow. Patterns of velocity are often very different at low flow.</a:t>
            </a:r>
          </a:p>
          <a:p>
            <a:r>
              <a:rPr lang="en-GB" sz="1600" dirty="0" smtClean="0"/>
              <a:t>Pebbles enter a river along its course, so downstream changes in size and angularity may not be clearly evident</a:t>
            </a:r>
          </a:p>
          <a:p>
            <a:r>
              <a:rPr lang="en-GB" sz="1600" dirty="0" smtClean="0"/>
              <a:t>Human factors such as farming practices, channel modification and bridge construction can affect patterns of velocity, river channel shapes and bedload</a:t>
            </a:r>
          </a:p>
        </p:txBody>
      </p:sp>
    </p:spTree>
    <p:extLst>
      <p:ext uri="{BB962C8B-B14F-4D97-AF65-F5344CB8AC3E}">
        <p14:creationId xmlns:p14="http://schemas.microsoft.com/office/powerpoint/2010/main" val="1238748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Table A: fieldwork methodologies</a:t>
            </a:r>
            <a:endParaRPr lang="en-GB" sz="4000" dirty="0"/>
          </a:p>
        </p:txBody>
      </p:sp>
      <p:graphicFrame>
        <p:nvGraphicFramePr>
          <p:cNvPr id="4" name="Table 3"/>
          <p:cNvGraphicFramePr>
            <a:graphicFrameLocks noGrp="1"/>
          </p:cNvGraphicFramePr>
          <p:nvPr>
            <p:extLst>
              <p:ext uri="{D42A27DB-BD31-4B8C-83A1-F6EECF244321}">
                <p14:modId xmlns:p14="http://schemas.microsoft.com/office/powerpoint/2010/main" val="3071443039"/>
              </p:ext>
            </p:extLst>
          </p:nvPr>
        </p:nvGraphicFramePr>
        <p:xfrm>
          <a:off x="755577" y="2204864"/>
          <a:ext cx="7848871" cy="2711326"/>
        </p:xfrm>
        <a:graphic>
          <a:graphicData uri="http://schemas.openxmlformats.org/drawingml/2006/table">
            <a:tbl>
              <a:tblPr firstRow="1" firstCol="1" bandRow="1"/>
              <a:tblGrid>
                <a:gridCol w="1080119"/>
                <a:gridCol w="1800200"/>
                <a:gridCol w="1828782"/>
                <a:gridCol w="1569885"/>
                <a:gridCol w="1569885"/>
              </a:tblGrid>
              <a:tr h="504357">
                <a:tc>
                  <a:txBody>
                    <a:bodyPr/>
                    <a:lstStyle/>
                    <a:p>
                      <a:pPr algn="ctr">
                        <a:lnSpc>
                          <a:spcPct val="115000"/>
                        </a:lnSpc>
                        <a:spcAft>
                          <a:spcPts val="0"/>
                        </a:spcAft>
                      </a:pPr>
                      <a:r>
                        <a:rPr lang="en-GB" sz="1000" b="1" dirty="0">
                          <a:effectLst/>
                          <a:latin typeface="Calibri"/>
                          <a:ea typeface="Calibri"/>
                          <a:cs typeface="Times New Roman"/>
                        </a:rPr>
                        <a:t>Fieldwork locality</a:t>
                      </a:r>
                      <a:endParaRPr lang="en-GB" sz="1000" dirty="0">
                        <a:effectLst/>
                        <a:latin typeface="Calibri"/>
                        <a:ea typeface="Calibri"/>
                        <a:cs typeface="Times New Roman"/>
                      </a:endParaRPr>
                    </a:p>
                  </a:txBody>
                  <a:tcPr marL="59805" marR="59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000" b="1" dirty="0">
                          <a:effectLst/>
                          <a:latin typeface="Calibri"/>
                          <a:ea typeface="Calibri"/>
                          <a:cs typeface="Times New Roman"/>
                        </a:rPr>
                        <a:t>Use of transects (across a feature)</a:t>
                      </a:r>
                      <a:endParaRPr lang="en-GB" sz="1000" dirty="0">
                        <a:effectLst/>
                        <a:latin typeface="Calibri"/>
                        <a:ea typeface="Calibri"/>
                        <a:cs typeface="Times New Roman"/>
                      </a:endParaRPr>
                    </a:p>
                  </a:txBody>
                  <a:tcPr marL="59805" marR="59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000" b="1" dirty="0">
                          <a:effectLst/>
                          <a:latin typeface="Calibri"/>
                          <a:ea typeface="Calibri"/>
                          <a:cs typeface="Times New Roman"/>
                        </a:rPr>
                        <a:t>Change over time (comparing primary data with secondary sources)</a:t>
                      </a:r>
                      <a:endParaRPr lang="en-GB" sz="1000" dirty="0">
                        <a:effectLst/>
                        <a:latin typeface="Calibri"/>
                        <a:ea typeface="Calibri"/>
                        <a:cs typeface="Times New Roman"/>
                      </a:endParaRPr>
                    </a:p>
                  </a:txBody>
                  <a:tcPr marL="59805" marR="59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000" b="1">
                          <a:effectLst/>
                          <a:latin typeface="Calibri"/>
                          <a:ea typeface="Calibri"/>
                          <a:cs typeface="Times New Roman"/>
                        </a:rPr>
                        <a:t>Qualitative surveys (analysing perception)</a:t>
                      </a:r>
                      <a:endParaRPr lang="en-GB" sz="1000">
                        <a:effectLst/>
                        <a:latin typeface="Calibri"/>
                        <a:ea typeface="Calibri"/>
                        <a:cs typeface="Times New Roman"/>
                      </a:endParaRPr>
                    </a:p>
                  </a:txBody>
                  <a:tcPr marL="59805" marR="59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000" b="1">
                          <a:effectLst/>
                          <a:latin typeface="Calibri"/>
                          <a:ea typeface="Calibri"/>
                          <a:cs typeface="Times New Roman"/>
                        </a:rPr>
                        <a:t>Geographical flows (analysing flows and patterns of movement)</a:t>
                      </a:r>
                      <a:endParaRPr lang="en-GB" sz="1000">
                        <a:effectLst/>
                        <a:latin typeface="Calibri"/>
                        <a:ea typeface="Calibri"/>
                        <a:cs typeface="Times New Roman"/>
                      </a:endParaRPr>
                    </a:p>
                  </a:txBody>
                  <a:tcPr marL="59805" marR="59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2185546">
                <a:tc>
                  <a:txBody>
                    <a:bodyPr/>
                    <a:lstStyle/>
                    <a:p>
                      <a:pPr>
                        <a:lnSpc>
                          <a:spcPct val="115000"/>
                        </a:lnSpc>
                        <a:spcAft>
                          <a:spcPts val="0"/>
                        </a:spcAft>
                      </a:pPr>
                      <a:r>
                        <a:rPr lang="en-GB" sz="1000" dirty="0">
                          <a:effectLst/>
                          <a:latin typeface="Calibri"/>
                          <a:ea typeface="Calibri"/>
                          <a:cs typeface="Times New Roman"/>
                        </a:rPr>
                        <a:t>River/hydrology</a:t>
                      </a:r>
                    </a:p>
                  </a:txBody>
                  <a:tcPr marL="59805" marR="59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dirty="0">
                          <a:effectLst/>
                          <a:latin typeface="Calibri"/>
                          <a:ea typeface="Calibri"/>
                          <a:cs typeface="Times New Roman"/>
                        </a:rPr>
                        <a:t>Determine patterns of flow and deposition across a river channel</a:t>
                      </a:r>
                    </a:p>
                    <a:p>
                      <a:pPr>
                        <a:lnSpc>
                          <a:spcPct val="115000"/>
                        </a:lnSpc>
                        <a:spcAft>
                          <a:spcPts val="0"/>
                        </a:spcAft>
                      </a:pPr>
                      <a:r>
                        <a:rPr lang="en-GB" sz="1000" dirty="0">
                          <a:effectLst/>
                          <a:latin typeface="Calibri"/>
                          <a:ea typeface="Calibri"/>
                          <a:cs typeface="Times New Roman"/>
                        </a:rPr>
                        <a:t> </a:t>
                      </a:r>
                    </a:p>
                    <a:p>
                      <a:pPr>
                        <a:lnSpc>
                          <a:spcPct val="115000"/>
                        </a:lnSpc>
                        <a:spcAft>
                          <a:spcPts val="0"/>
                        </a:spcAft>
                      </a:pPr>
                      <a:r>
                        <a:rPr lang="en-GB" sz="1000" dirty="0">
                          <a:effectLst/>
                          <a:latin typeface="Calibri"/>
                          <a:ea typeface="Calibri"/>
                          <a:cs typeface="Times New Roman"/>
                        </a:rPr>
                        <a:t>Investigate the river features and processes across a river channel (e.g. a meander)</a:t>
                      </a:r>
                    </a:p>
                    <a:p>
                      <a:pPr>
                        <a:lnSpc>
                          <a:spcPct val="115000"/>
                        </a:lnSpc>
                        <a:spcAft>
                          <a:spcPts val="0"/>
                        </a:spcAft>
                      </a:pPr>
                      <a:r>
                        <a:rPr lang="en-GB" sz="1000" dirty="0">
                          <a:effectLst/>
                          <a:latin typeface="Calibri"/>
                          <a:ea typeface="Calibri"/>
                          <a:cs typeface="Times New Roman"/>
                        </a:rPr>
                        <a:t> </a:t>
                      </a:r>
                    </a:p>
                    <a:p>
                      <a:pPr>
                        <a:lnSpc>
                          <a:spcPct val="115000"/>
                        </a:lnSpc>
                        <a:spcAft>
                          <a:spcPts val="0"/>
                        </a:spcAft>
                      </a:pPr>
                      <a:r>
                        <a:rPr lang="en-GB" sz="1000" dirty="0">
                          <a:effectLst/>
                          <a:latin typeface="Calibri"/>
                          <a:ea typeface="Calibri"/>
                          <a:cs typeface="Times New Roman"/>
                        </a:rPr>
                        <a:t>Investigate variations in bedload across a river channel (e.g. compare straight with meander or across a slip-off slope)</a:t>
                      </a:r>
                    </a:p>
                  </a:txBody>
                  <a:tcPr marL="59805" marR="59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a:effectLst/>
                          <a:latin typeface="Calibri"/>
                          <a:ea typeface="Calibri"/>
                          <a:cs typeface="Times New Roman"/>
                        </a:rPr>
                        <a:t>Consider changing river landforms based on comparison of current evidence with historical evidence from maps/photos possibly making use of data collected during previous years</a:t>
                      </a:r>
                    </a:p>
                    <a:p>
                      <a:pPr>
                        <a:lnSpc>
                          <a:spcPct val="115000"/>
                        </a:lnSpc>
                        <a:spcAft>
                          <a:spcPts val="0"/>
                        </a:spcAft>
                      </a:pPr>
                      <a:r>
                        <a:rPr lang="en-GB" sz="1000">
                          <a:effectLst/>
                          <a:latin typeface="Calibri"/>
                          <a:ea typeface="Calibri"/>
                          <a:cs typeface="Times New Roman"/>
                        </a:rPr>
                        <a:t> </a:t>
                      </a:r>
                    </a:p>
                    <a:p>
                      <a:pPr>
                        <a:lnSpc>
                          <a:spcPct val="115000"/>
                        </a:lnSpc>
                        <a:spcAft>
                          <a:spcPts val="0"/>
                        </a:spcAft>
                      </a:pPr>
                      <a:r>
                        <a:rPr lang="en-GB" sz="1000">
                          <a:effectLst/>
                          <a:latin typeface="Calibri"/>
                          <a:ea typeface="Calibri"/>
                          <a:cs typeface="Times New Roman"/>
                        </a:rPr>
                        <a:t>Investigate changes in the sinuosity of a river, using maps to compare past and present patterns</a:t>
                      </a:r>
                    </a:p>
                  </a:txBody>
                  <a:tcPr marL="59805" marR="59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a:effectLst/>
                          <a:latin typeface="Calibri"/>
                          <a:ea typeface="Calibri"/>
                          <a:cs typeface="Times New Roman"/>
                        </a:rPr>
                        <a:t>Investigate the value of distinctive river landscapes (i.e. using environmental quality assessment)</a:t>
                      </a:r>
                    </a:p>
                    <a:p>
                      <a:pPr>
                        <a:lnSpc>
                          <a:spcPct val="115000"/>
                        </a:lnSpc>
                        <a:spcAft>
                          <a:spcPts val="0"/>
                        </a:spcAft>
                      </a:pPr>
                      <a:r>
                        <a:rPr lang="en-GB" sz="1000">
                          <a:effectLst/>
                          <a:latin typeface="Calibri"/>
                          <a:ea typeface="Calibri"/>
                          <a:cs typeface="Times New Roman"/>
                        </a:rPr>
                        <a:t> </a:t>
                      </a:r>
                    </a:p>
                    <a:p>
                      <a:pPr>
                        <a:lnSpc>
                          <a:spcPct val="115000"/>
                        </a:lnSpc>
                        <a:spcAft>
                          <a:spcPts val="0"/>
                        </a:spcAft>
                      </a:pPr>
                      <a:r>
                        <a:rPr lang="en-GB" sz="1000">
                          <a:effectLst/>
                          <a:latin typeface="Calibri"/>
                          <a:ea typeface="Calibri"/>
                          <a:cs typeface="Times New Roman"/>
                        </a:rPr>
                        <a:t>Investigate perceptions of flood risk </a:t>
                      </a:r>
                    </a:p>
                  </a:txBody>
                  <a:tcPr marL="59805" marR="59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dirty="0">
                          <a:effectLst/>
                          <a:latin typeface="Calibri"/>
                          <a:ea typeface="Calibri"/>
                          <a:cs typeface="Times New Roman"/>
                        </a:rPr>
                        <a:t>Infiltration rates in various soils or interception rates in various vegetation types within a catchment area</a:t>
                      </a:r>
                    </a:p>
                    <a:p>
                      <a:pPr>
                        <a:lnSpc>
                          <a:spcPct val="115000"/>
                        </a:lnSpc>
                        <a:spcAft>
                          <a:spcPts val="0"/>
                        </a:spcAft>
                      </a:pPr>
                      <a:r>
                        <a:rPr lang="en-GB" sz="1000" dirty="0">
                          <a:effectLst/>
                          <a:latin typeface="Calibri"/>
                          <a:ea typeface="Calibri"/>
                          <a:cs typeface="Times New Roman"/>
                        </a:rPr>
                        <a:t> </a:t>
                      </a:r>
                    </a:p>
                    <a:p>
                      <a:pPr>
                        <a:lnSpc>
                          <a:spcPct val="115000"/>
                        </a:lnSpc>
                        <a:spcAft>
                          <a:spcPts val="0"/>
                        </a:spcAft>
                      </a:pPr>
                      <a:r>
                        <a:rPr lang="en-GB" sz="1000" dirty="0">
                          <a:effectLst/>
                          <a:latin typeface="Calibri"/>
                          <a:ea typeface="Calibri"/>
                          <a:cs typeface="Times New Roman"/>
                        </a:rPr>
                        <a:t>Discharge rates compared to rainfall or longitudinal survey of downstream changes in a river (with links to velocity)</a:t>
                      </a:r>
                    </a:p>
                  </a:txBody>
                  <a:tcPr marL="59805" marR="59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19333626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600" y="294193"/>
            <a:ext cx="6347714" cy="1320800"/>
          </a:xfrm>
        </p:spPr>
        <p:txBody>
          <a:bodyPr>
            <a:normAutofit/>
          </a:bodyPr>
          <a:lstStyle/>
          <a:p>
            <a:r>
              <a:rPr lang="en-GB" sz="4000" dirty="0" smtClean="0"/>
              <a:t>Enquiry 5: Drawing conclusions</a:t>
            </a:r>
            <a:endParaRPr lang="en-GB" sz="4000" dirty="0"/>
          </a:p>
        </p:txBody>
      </p:sp>
      <p:grpSp>
        <p:nvGrpSpPr>
          <p:cNvPr id="12" name="Group 11"/>
          <p:cNvGrpSpPr/>
          <p:nvPr/>
        </p:nvGrpSpPr>
        <p:grpSpPr>
          <a:xfrm>
            <a:off x="621600" y="1772816"/>
            <a:ext cx="7470140" cy="4769350"/>
            <a:chOff x="0" y="0"/>
            <a:chExt cx="7470140" cy="4769478"/>
          </a:xfrm>
        </p:grpSpPr>
        <p:pic>
          <p:nvPicPr>
            <p:cNvPr id="14" name="Picture 13" descr="C:\Users\Simon\Pictures\Wales 2016\IMG_761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4675" y="800100"/>
              <a:ext cx="4355465" cy="2903855"/>
            </a:xfrm>
            <a:prstGeom prst="rect">
              <a:avLst/>
            </a:prstGeom>
            <a:noFill/>
            <a:ln>
              <a:solidFill>
                <a:schemeClr val="tx1"/>
              </a:solidFill>
            </a:ln>
            <a:extLst/>
          </p:spPr>
        </p:pic>
        <p:sp>
          <p:nvSpPr>
            <p:cNvPr id="16" name="Text Box 2"/>
            <p:cNvSpPr txBox="1">
              <a:spLocks noChangeArrowheads="1"/>
            </p:cNvSpPr>
            <p:nvPr/>
          </p:nvSpPr>
          <p:spPr bwMode="auto">
            <a:xfrm>
              <a:off x="0" y="0"/>
              <a:ext cx="6249034" cy="344078"/>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6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At low flow, patterns of velocity may not be as expected</a:t>
              </a:r>
              <a:endParaRPr lang="en-GB"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
            <p:cNvSpPr txBox="1">
              <a:spLocks noChangeArrowheads="1"/>
            </p:cNvSpPr>
            <p:nvPr/>
          </p:nvSpPr>
          <p:spPr bwMode="auto">
            <a:xfrm>
              <a:off x="9525" y="800100"/>
              <a:ext cx="2356699" cy="882766"/>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6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Farm animals flatten river banks to drink from the river</a:t>
              </a:r>
              <a:endParaRPr lang="en-GB"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
            <p:cNvSpPr txBox="1">
              <a:spLocks noChangeArrowheads="1"/>
            </p:cNvSpPr>
            <p:nvPr/>
          </p:nvSpPr>
          <p:spPr bwMode="auto">
            <a:xfrm>
              <a:off x="47625" y="2961918"/>
              <a:ext cx="2581909" cy="607555"/>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6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Flood management may modify channel shape</a:t>
              </a:r>
              <a:endParaRPr lang="en-GB" sz="11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2"/>
            <p:cNvSpPr txBox="1">
              <a:spLocks noChangeArrowheads="1"/>
            </p:cNvSpPr>
            <p:nvPr/>
          </p:nvSpPr>
          <p:spPr bwMode="auto">
            <a:xfrm>
              <a:off x="3124200" y="4161923"/>
              <a:ext cx="4344034" cy="607555"/>
            </a:xfrm>
            <a:prstGeom prst="rect">
              <a:avLst/>
            </a:prstGeom>
            <a:solidFill>
              <a:schemeClr val="bg1"/>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16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At low flow riffles have faster flow than pools, whereas the opposite is true at high flow</a:t>
              </a:r>
              <a:endParaRPr lang="en-GB"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Arrow Connector 19"/>
            <p:cNvCxnSpPr/>
            <p:nvPr/>
          </p:nvCxnSpPr>
          <p:spPr>
            <a:xfrm>
              <a:off x="4391025" y="285750"/>
              <a:ext cx="466725" cy="514351"/>
            </a:xfrm>
            <a:prstGeom prst="straightConnector1">
              <a:avLst/>
            </a:prstGeom>
            <a:ln w="38100">
              <a:solidFill>
                <a:srgbClr val="C00000"/>
              </a:solidFill>
              <a:tailEnd type="triangle"/>
            </a:ln>
          </p:spPr>
          <p:style>
            <a:lnRef idx="3">
              <a:schemeClr val="accent5"/>
            </a:lnRef>
            <a:fillRef idx="0">
              <a:schemeClr val="accent5"/>
            </a:fillRef>
            <a:effectRef idx="2">
              <a:schemeClr val="accent5"/>
            </a:effectRef>
            <a:fontRef idx="minor">
              <a:schemeClr val="tx1"/>
            </a:fontRef>
          </p:style>
        </p:cxnSp>
        <p:cxnSp>
          <p:nvCxnSpPr>
            <p:cNvPr id="21" name="Straight Arrow Connector 20"/>
            <p:cNvCxnSpPr/>
            <p:nvPr/>
          </p:nvCxnSpPr>
          <p:spPr>
            <a:xfrm>
              <a:off x="2228850" y="1257300"/>
              <a:ext cx="876300" cy="219075"/>
            </a:xfrm>
            <a:prstGeom prst="straightConnector1">
              <a:avLst/>
            </a:prstGeom>
            <a:ln w="38100">
              <a:solidFill>
                <a:srgbClr val="C00000"/>
              </a:solidFill>
              <a:tailEnd type="triangle"/>
            </a:ln>
          </p:spPr>
          <p:style>
            <a:lnRef idx="3">
              <a:schemeClr val="accent5"/>
            </a:lnRef>
            <a:fillRef idx="0">
              <a:schemeClr val="accent5"/>
            </a:fillRef>
            <a:effectRef idx="2">
              <a:schemeClr val="accent5"/>
            </a:effectRef>
            <a:fontRef idx="minor">
              <a:schemeClr val="tx1"/>
            </a:fontRef>
          </p:style>
        </p:cxnSp>
        <p:cxnSp>
          <p:nvCxnSpPr>
            <p:cNvPr id="22" name="Straight Arrow Connector 21"/>
            <p:cNvCxnSpPr/>
            <p:nvPr/>
          </p:nvCxnSpPr>
          <p:spPr>
            <a:xfrm>
              <a:off x="2171700" y="3362325"/>
              <a:ext cx="933450" cy="295275"/>
            </a:xfrm>
            <a:prstGeom prst="straightConnector1">
              <a:avLst/>
            </a:prstGeom>
            <a:ln w="38100">
              <a:solidFill>
                <a:srgbClr val="C00000"/>
              </a:solidFill>
              <a:tailEnd type="triangle"/>
            </a:ln>
          </p:spPr>
          <p:style>
            <a:lnRef idx="3">
              <a:schemeClr val="accent5"/>
            </a:lnRef>
            <a:fillRef idx="0">
              <a:schemeClr val="accent5"/>
            </a:fillRef>
            <a:effectRef idx="2">
              <a:schemeClr val="accent5"/>
            </a:effectRef>
            <a:fontRef idx="minor">
              <a:schemeClr val="tx1"/>
            </a:fontRef>
          </p:style>
        </p:cxnSp>
        <p:cxnSp>
          <p:nvCxnSpPr>
            <p:cNvPr id="23" name="Straight Arrow Connector 22"/>
            <p:cNvCxnSpPr/>
            <p:nvPr/>
          </p:nvCxnSpPr>
          <p:spPr>
            <a:xfrm flipH="1" flipV="1">
              <a:off x="5248275" y="3714750"/>
              <a:ext cx="38100" cy="409575"/>
            </a:xfrm>
            <a:prstGeom prst="straightConnector1">
              <a:avLst/>
            </a:prstGeom>
            <a:ln w="38100">
              <a:solidFill>
                <a:srgbClr val="C00000"/>
              </a:solidFill>
              <a:tailEnd type="triangle"/>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102017534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Enquiry 6: Evaluating the process</a:t>
            </a:r>
            <a:endParaRPr lang="en-GB" sz="4000" dirty="0"/>
          </a:p>
        </p:txBody>
      </p:sp>
      <p:sp>
        <p:nvSpPr>
          <p:cNvPr id="3" name="Content Placeholder 2"/>
          <p:cNvSpPr>
            <a:spLocks noGrp="1"/>
          </p:cNvSpPr>
          <p:nvPr>
            <p:ph idx="1"/>
          </p:nvPr>
        </p:nvSpPr>
        <p:spPr/>
        <p:txBody>
          <a:bodyPr>
            <a:normAutofit/>
          </a:bodyPr>
          <a:lstStyle/>
          <a:p>
            <a:r>
              <a:rPr lang="en-GB" dirty="0"/>
              <a:t>Identify the limitations of geographical </a:t>
            </a:r>
            <a:r>
              <a:rPr lang="en-GB" dirty="0" smtClean="0"/>
              <a:t>evidence - accuracy</a:t>
            </a:r>
            <a:r>
              <a:rPr lang="en-GB" dirty="0"/>
              <a:t>, reliability and </a:t>
            </a:r>
            <a:r>
              <a:rPr lang="en-GB" dirty="0" smtClean="0"/>
              <a:t>bias</a:t>
            </a:r>
          </a:p>
          <a:p>
            <a:r>
              <a:rPr lang="en-GB" dirty="0" smtClean="0"/>
              <a:t>Reflect </a:t>
            </a:r>
            <a:r>
              <a:rPr lang="en-GB" dirty="0"/>
              <a:t>critically on </a:t>
            </a:r>
            <a:r>
              <a:rPr lang="en-GB" dirty="0" smtClean="0"/>
              <a:t>the strengths </a:t>
            </a:r>
            <a:r>
              <a:rPr lang="en-GB" dirty="0"/>
              <a:t>and limitations of both primary and secondary </a:t>
            </a:r>
            <a:r>
              <a:rPr lang="en-GB" dirty="0" smtClean="0"/>
              <a:t>data, methods </a:t>
            </a:r>
            <a:r>
              <a:rPr lang="en-GB" dirty="0"/>
              <a:t>used, conclusions drawn and knowledge </a:t>
            </a:r>
            <a:r>
              <a:rPr lang="en-GB" dirty="0" smtClean="0"/>
              <a:t>gained</a:t>
            </a:r>
            <a:endParaRPr lang="en-GB" dirty="0"/>
          </a:p>
          <a:p>
            <a:r>
              <a:rPr lang="en-GB" dirty="0"/>
              <a:t>Appreciate that stakeholders may have vested </a:t>
            </a:r>
            <a:r>
              <a:rPr lang="en-GB" dirty="0" smtClean="0"/>
              <a:t>interests, introducing bias.</a:t>
            </a:r>
            <a:endParaRPr lang="en-GB" dirty="0"/>
          </a:p>
        </p:txBody>
      </p:sp>
    </p:spTree>
    <p:extLst>
      <p:ext uri="{BB962C8B-B14F-4D97-AF65-F5344CB8AC3E}">
        <p14:creationId xmlns:p14="http://schemas.microsoft.com/office/powerpoint/2010/main" val="35396811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Enquiry 6: Evaluating the process</a:t>
            </a:r>
            <a:endParaRPr lang="en-GB" sz="4000" dirty="0"/>
          </a:p>
        </p:txBody>
      </p:sp>
      <p:sp>
        <p:nvSpPr>
          <p:cNvPr id="3" name="Content Placeholder 2"/>
          <p:cNvSpPr>
            <a:spLocks noGrp="1"/>
          </p:cNvSpPr>
          <p:nvPr>
            <p:ph idx="1"/>
          </p:nvPr>
        </p:nvSpPr>
        <p:spPr/>
        <p:txBody>
          <a:bodyPr>
            <a:normAutofit/>
          </a:bodyPr>
          <a:lstStyle/>
          <a:p>
            <a:r>
              <a:rPr lang="en-GB" dirty="0" smtClean="0"/>
              <a:t>How might your results be different on another day or at a different time (high flow as opposed to low flow)?</a:t>
            </a:r>
          </a:p>
          <a:p>
            <a:r>
              <a:rPr lang="en-GB" dirty="0" smtClean="0"/>
              <a:t>How might an increase in the sample size or the number of sites have improved reliability?</a:t>
            </a:r>
          </a:p>
          <a:p>
            <a:r>
              <a:rPr lang="en-GB" dirty="0" smtClean="0"/>
              <a:t>With practice, might data collection techniques have been more accurate?</a:t>
            </a:r>
          </a:p>
          <a:p>
            <a:r>
              <a:rPr lang="en-GB" dirty="0" smtClean="0"/>
              <a:t>Was the sampling strategy appropriate?</a:t>
            </a:r>
          </a:p>
          <a:p>
            <a:r>
              <a:rPr lang="en-GB" dirty="0" smtClean="0"/>
              <a:t>Could inaccurate diagram construction have affected your conclusions?</a:t>
            </a:r>
          </a:p>
          <a:p>
            <a:endParaRPr lang="en-GB" dirty="0"/>
          </a:p>
        </p:txBody>
      </p:sp>
    </p:spTree>
    <p:extLst>
      <p:ext uri="{BB962C8B-B14F-4D97-AF65-F5344CB8AC3E}">
        <p14:creationId xmlns:p14="http://schemas.microsoft.com/office/powerpoint/2010/main" val="7194367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Table B: conceptual frameworks</a:t>
            </a:r>
            <a:endParaRPr lang="en-GB" sz="4000" dirty="0"/>
          </a:p>
        </p:txBody>
      </p:sp>
      <p:graphicFrame>
        <p:nvGraphicFramePr>
          <p:cNvPr id="3" name="Table 2"/>
          <p:cNvGraphicFramePr>
            <a:graphicFrameLocks noGrp="1"/>
          </p:cNvGraphicFramePr>
          <p:nvPr>
            <p:extLst>
              <p:ext uri="{D42A27DB-BD31-4B8C-83A1-F6EECF244321}">
                <p14:modId xmlns:p14="http://schemas.microsoft.com/office/powerpoint/2010/main" val="4289329932"/>
              </p:ext>
            </p:extLst>
          </p:nvPr>
        </p:nvGraphicFramePr>
        <p:xfrm>
          <a:off x="755576" y="1988840"/>
          <a:ext cx="8038369" cy="4176464"/>
        </p:xfrm>
        <a:graphic>
          <a:graphicData uri="http://schemas.openxmlformats.org/drawingml/2006/table">
            <a:tbl>
              <a:tblPr firstRow="1" firstCol="1" bandRow="1"/>
              <a:tblGrid>
                <a:gridCol w="936104"/>
                <a:gridCol w="1257071"/>
                <a:gridCol w="1008388"/>
                <a:gridCol w="1118917"/>
                <a:gridCol w="1330602"/>
                <a:gridCol w="1225048"/>
                <a:gridCol w="1162239"/>
              </a:tblGrid>
              <a:tr h="1431335">
                <a:tc>
                  <a:txBody>
                    <a:bodyPr/>
                    <a:lstStyle/>
                    <a:p>
                      <a:pPr algn="ctr">
                        <a:lnSpc>
                          <a:spcPct val="115000"/>
                        </a:lnSpc>
                        <a:spcAft>
                          <a:spcPts val="0"/>
                        </a:spcAft>
                      </a:pPr>
                      <a:r>
                        <a:rPr lang="en-GB" sz="900" b="1" dirty="0">
                          <a:effectLst/>
                          <a:latin typeface="Calibri"/>
                          <a:ea typeface="Calibri"/>
                          <a:cs typeface="Times New Roman"/>
                        </a:rPr>
                        <a:t>Geographical theme</a:t>
                      </a:r>
                      <a:endParaRPr lang="en-GB" sz="1000" dirty="0">
                        <a:effectLst/>
                        <a:latin typeface="Calibri"/>
                        <a:ea typeface="Calibri"/>
                        <a:cs typeface="Times New Roman"/>
                      </a:endParaRPr>
                    </a:p>
                  </a:txBody>
                  <a:tcPr marL="62232" marR="62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900" b="1">
                          <a:effectLst/>
                          <a:latin typeface="Calibri"/>
                          <a:ea typeface="Calibri"/>
                          <a:cs typeface="Times New Roman"/>
                        </a:rPr>
                        <a:t>Place </a:t>
                      </a:r>
                      <a:endParaRPr lang="en-GB" sz="1000">
                        <a:effectLst/>
                        <a:latin typeface="Calibri"/>
                        <a:ea typeface="Calibri"/>
                        <a:cs typeface="Times New Roman"/>
                      </a:endParaRPr>
                    </a:p>
                    <a:p>
                      <a:pPr>
                        <a:lnSpc>
                          <a:spcPct val="115000"/>
                        </a:lnSpc>
                        <a:spcAft>
                          <a:spcPts val="0"/>
                        </a:spcAft>
                      </a:pPr>
                      <a:r>
                        <a:rPr lang="en-GB" sz="900">
                          <a:effectLst/>
                          <a:latin typeface="Calibri"/>
                          <a:ea typeface="Calibri"/>
                          <a:cs typeface="Times New Roman"/>
                        </a:rPr>
                        <a:t> </a:t>
                      </a:r>
                      <a:endParaRPr lang="en-GB" sz="1000">
                        <a:effectLst/>
                        <a:latin typeface="Calibri"/>
                        <a:ea typeface="Calibri"/>
                        <a:cs typeface="Times New Roman"/>
                      </a:endParaRPr>
                    </a:p>
                    <a:p>
                      <a:pPr>
                        <a:lnSpc>
                          <a:spcPct val="115000"/>
                        </a:lnSpc>
                        <a:spcAft>
                          <a:spcPts val="0"/>
                        </a:spcAft>
                      </a:pPr>
                      <a:r>
                        <a:rPr lang="en-GB" sz="900">
                          <a:effectLst/>
                          <a:latin typeface="Calibri"/>
                          <a:ea typeface="Calibri"/>
                          <a:cs typeface="Times New Roman"/>
                        </a:rPr>
                        <a:t>Applying understanding of uniqueness / identity</a:t>
                      </a:r>
                      <a:endParaRPr lang="en-GB" sz="1000">
                        <a:effectLst/>
                        <a:latin typeface="Calibri"/>
                        <a:ea typeface="Calibri"/>
                        <a:cs typeface="Times New Roman"/>
                      </a:endParaRPr>
                    </a:p>
                    <a:p>
                      <a:pPr algn="ctr">
                        <a:lnSpc>
                          <a:spcPct val="115000"/>
                        </a:lnSpc>
                        <a:spcAft>
                          <a:spcPts val="0"/>
                        </a:spcAft>
                      </a:pPr>
                      <a:r>
                        <a:rPr lang="en-GB" sz="900" b="1">
                          <a:effectLst/>
                          <a:latin typeface="Calibri"/>
                          <a:ea typeface="Calibri"/>
                          <a:cs typeface="Times New Roman"/>
                        </a:rPr>
                        <a:t> </a:t>
                      </a:r>
                      <a:endParaRPr lang="en-GB" sz="1000">
                        <a:effectLst/>
                        <a:latin typeface="Calibri"/>
                        <a:ea typeface="Calibri"/>
                        <a:cs typeface="Times New Roman"/>
                      </a:endParaRPr>
                    </a:p>
                  </a:txBody>
                  <a:tcPr marL="62232" marR="62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900" b="1" dirty="0">
                          <a:effectLst/>
                          <a:latin typeface="Calibri"/>
                          <a:ea typeface="Calibri"/>
                          <a:cs typeface="Times New Roman"/>
                        </a:rPr>
                        <a:t>Sphere of influence </a:t>
                      </a:r>
                      <a:endParaRPr lang="en-GB" sz="1000" dirty="0">
                        <a:effectLst/>
                        <a:latin typeface="Calibri"/>
                        <a:ea typeface="Calibri"/>
                        <a:cs typeface="Times New Roman"/>
                      </a:endParaRPr>
                    </a:p>
                    <a:p>
                      <a:pPr>
                        <a:lnSpc>
                          <a:spcPct val="115000"/>
                        </a:lnSpc>
                        <a:spcAft>
                          <a:spcPts val="0"/>
                        </a:spcAft>
                      </a:pPr>
                      <a:r>
                        <a:rPr lang="en-GB" sz="900" dirty="0">
                          <a:effectLst/>
                          <a:latin typeface="Calibri"/>
                          <a:ea typeface="Calibri"/>
                          <a:cs typeface="Times New Roman"/>
                        </a:rPr>
                        <a:t>Applying understanding</a:t>
                      </a:r>
                      <a:endParaRPr lang="en-GB" sz="1000" dirty="0">
                        <a:effectLst/>
                        <a:latin typeface="Calibri"/>
                        <a:ea typeface="Calibri"/>
                        <a:cs typeface="Times New Roman"/>
                      </a:endParaRPr>
                    </a:p>
                    <a:p>
                      <a:pPr>
                        <a:lnSpc>
                          <a:spcPct val="115000"/>
                        </a:lnSpc>
                        <a:spcAft>
                          <a:spcPts val="0"/>
                        </a:spcAft>
                      </a:pPr>
                      <a:r>
                        <a:rPr lang="en-GB" sz="900" dirty="0">
                          <a:effectLst/>
                          <a:latin typeface="Calibri"/>
                          <a:ea typeface="Calibri"/>
                          <a:cs typeface="Times New Roman"/>
                        </a:rPr>
                        <a:t>of sphere of influence /</a:t>
                      </a:r>
                      <a:endParaRPr lang="en-GB" sz="1000" dirty="0">
                        <a:effectLst/>
                        <a:latin typeface="Calibri"/>
                        <a:ea typeface="Calibri"/>
                        <a:cs typeface="Times New Roman"/>
                      </a:endParaRPr>
                    </a:p>
                    <a:p>
                      <a:pPr>
                        <a:lnSpc>
                          <a:spcPct val="115000"/>
                        </a:lnSpc>
                        <a:spcAft>
                          <a:spcPts val="0"/>
                        </a:spcAft>
                      </a:pPr>
                      <a:r>
                        <a:rPr lang="en-GB" sz="900" dirty="0">
                          <a:effectLst/>
                          <a:latin typeface="Calibri"/>
                          <a:ea typeface="Calibri"/>
                          <a:cs typeface="Times New Roman"/>
                        </a:rPr>
                        <a:t>catchment and how it impacts on places</a:t>
                      </a:r>
                      <a:endParaRPr lang="en-GB" sz="1000" dirty="0">
                        <a:effectLst/>
                        <a:latin typeface="Calibri"/>
                        <a:ea typeface="Calibri"/>
                        <a:cs typeface="Times New Roman"/>
                      </a:endParaRPr>
                    </a:p>
                  </a:txBody>
                  <a:tcPr marL="62232" marR="62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900" b="1">
                          <a:effectLst/>
                          <a:latin typeface="Calibri"/>
                          <a:ea typeface="Calibri"/>
                          <a:cs typeface="Times New Roman"/>
                        </a:rPr>
                        <a:t>Cycles and flows </a:t>
                      </a:r>
                      <a:endParaRPr lang="en-GB" sz="1000">
                        <a:effectLst/>
                        <a:latin typeface="Calibri"/>
                        <a:ea typeface="Calibri"/>
                        <a:cs typeface="Times New Roman"/>
                      </a:endParaRPr>
                    </a:p>
                    <a:p>
                      <a:pPr>
                        <a:lnSpc>
                          <a:spcPct val="115000"/>
                        </a:lnSpc>
                        <a:spcAft>
                          <a:spcPts val="0"/>
                        </a:spcAft>
                      </a:pPr>
                      <a:r>
                        <a:rPr lang="en-GB" sz="900" b="1">
                          <a:effectLst/>
                          <a:latin typeface="Calibri"/>
                          <a:ea typeface="Calibri"/>
                          <a:cs typeface="Times New Roman"/>
                        </a:rPr>
                        <a:t> </a:t>
                      </a:r>
                      <a:endParaRPr lang="en-GB" sz="1000">
                        <a:effectLst/>
                        <a:latin typeface="Calibri"/>
                        <a:ea typeface="Calibri"/>
                        <a:cs typeface="Times New Roman"/>
                      </a:endParaRPr>
                    </a:p>
                    <a:p>
                      <a:pPr>
                        <a:lnSpc>
                          <a:spcPct val="115000"/>
                        </a:lnSpc>
                        <a:spcAft>
                          <a:spcPts val="0"/>
                        </a:spcAft>
                      </a:pPr>
                      <a:r>
                        <a:rPr lang="en-GB" sz="900">
                          <a:effectLst/>
                          <a:latin typeface="Calibri"/>
                          <a:ea typeface="Calibri"/>
                          <a:cs typeface="Times New Roman"/>
                        </a:rPr>
                        <a:t>Applying understanding of change and movement in relation to place</a:t>
                      </a:r>
                      <a:endParaRPr lang="en-GB" sz="1000">
                        <a:effectLst/>
                        <a:latin typeface="Calibri"/>
                        <a:ea typeface="Calibri"/>
                        <a:cs typeface="Times New Roman"/>
                      </a:endParaRPr>
                    </a:p>
                  </a:txBody>
                  <a:tcPr marL="62232" marR="62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900" b="1">
                          <a:effectLst/>
                          <a:latin typeface="Calibri"/>
                          <a:ea typeface="Calibri"/>
                          <a:cs typeface="Times New Roman"/>
                        </a:rPr>
                        <a:t>Mitigating risk</a:t>
                      </a:r>
                      <a:r>
                        <a:rPr lang="en-GB" sz="900">
                          <a:effectLst/>
                          <a:latin typeface="Calibri"/>
                          <a:ea typeface="Calibri"/>
                          <a:cs typeface="Times New Roman"/>
                        </a:rPr>
                        <a:t> </a:t>
                      </a:r>
                      <a:endParaRPr lang="en-GB" sz="1000">
                        <a:effectLst/>
                        <a:latin typeface="Calibri"/>
                        <a:ea typeface="Calibri"/>
                        <a:cs typeface="Times New Roman"/>
                      </a:endParaRPr>
                    </a:p>
                    <a:p>
                      <a:pPr>
                        <a:lnSpc>
                          <a:spcPct val="115000"/>
                        </a:lnSpc>
                        <a:spcAft>
                          <a:spcPts val="0"/>
                        </a:spcAft>
                      </a:pPr>
                      <a:r>
                        <a:rPr lang="en-GB" sz="900">
                          <a:effectLst/>
                          <a:latin typeface="Calibri"/>
                          <a:ea typeface="Calibri"/>
                          <a:cs typeface="Times New Roman"/>
                        </a:rPr>
                        <a:t> </a:t>
                      </a:r>
                      <a:endParaRPr lang="en-GB" sz="1000">
                        <a:effectLst/>
                        <a:latin typeface="Calibri"/>
                        <a:ea typeface="Calibri"/>
                        <a:cs typeface="Times New Roman"/>
                      </a:endParaRPr>
                    </a:p>
                    <a:p>
                      <a:pPr>
                        <a:lnSpc>
                          <a:spcPct val="115000"/>
                        </a:lnSpc>
                        <a:spcAft>
                          <a:spcPts val="0"/>
                        </a:spcAft>
                      </a:pPr>
                      <a:r>
                        <a:rPr lang="en-GB" sz="900">
                          <a:effectLst/>
                          <a:latin typeface="Calibri"/>
                          <a:ea typeface="Calibri"/>
                          <a:cs typeface="Times New Roman"/>
                        </a:rPr>
                        <a:t>Applying understanding of hazard perception / risk and analysing</a:t>
                      </a:r>
                      <a:endParaRPr lang="en-GB" sz="1000">
                        <a:effectLst/>
                        <a:latin typeface="Calibri"/>
                        <a:ea typeface="Calibri"/>
                        <a:cs typeface="Times New Roman"/>
                      </a:endParaRPr>
                    </a:p>
                    <a:p>
                      <a:pPr>
                        <a:lnSpc>
                          <a:spcPct val="115000"/>
                        </a:lnSpc>
                        <a:spcAft>
                          <a:spcPts val="0"/>
                        </a:spcAft>
                      </a:pPr>
                      <a:r>
                        <a:rPr lang="en-GB" sz="900">
                          <a:effectLst/>
                          <a:latin typeface="Calibri"/>
                          <a:ea typeface="Calibri"/>
                          <a:cs typeface="Times New Roman"/>
                        </a:rPr>
                        <a:t>management strategies / future actions</a:t>
                      </a:r>
                      <a:endParaRPr lang="en-GB" sz="1000">
                        <a:effectLst/>
                        <a:latin typeface="Calibri"/>
                        <a:ea typeface="Calibri"/>
                        <a:cs typeface="Times New Roman"/>
                      </a:endParaRPr>
                    </a:p>
                  </a:txBody>
                  <a:tcPr marL="62232" marR="62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900" b="1">
                          <a:effectLst/>
                          <a:latin typeface="Calibri"/>
                          <a:ea typeface="Calibri"/>
                          <a:cs typeface="Times New Roman"/>
                        </a:rPr>
                        <a:t>Sustainability</a:t>
                      </a:r>
                      <a:r>
                        <a:rPr lang="en-GB" sz="900">
                          <a:effectLst/>
                          <a:latin typeface="Calibri"/>
                          <a:ea typeface="Calibri"/>
                          <a:cs typeface="Times New Roman"/>
                        </a:rPr>
                        <a:t> </a:t>
                      </a:r>
                      <a:endParaRPr lang="en-GB" sz="1000">
                        <a:effectLst/>
                        <a:latin typeface="Calibri"/>
                        <a:ea typeface="Calibri"/>
                        <a:cs typeface="Times New Roman"/>
                      </a:endParaRPr>
                    </a:p>
                    <a:p>
                      <a:pPr>
                        <a:lnSpc>
                          <a:spcPct val="115000"/>
                        </a:lnSpc>
                        <a:spcAft>
                          <a:spcPts val="0"/>
                        </a:spcAft>
                      </a:pPr>
                      <a:r>
                        <a:rPr lang="en-GB" sz="900">
                          <a:effectLst/>
                          <a:latin typeface="Calibri"/>
                          <a:ea typeface="Calibri"/>
                          <a:cs typeface="Times New Roman"/>
                        </a:rPr>
                        <a:t> </a:t>
                      </a:r>
                      <a:endParaRPr lang="en-GB" sz="1000">
                        <a:effectLst/>
                        <a:latin typeface="Calibri"/>
                        <a:ea typeface="Calibri"/>
                        <a:cs typeface="Times New Roman"/>
                      </a:endParaRPr>
                    </a:p>
                    <a:p>
                      <a:pPr>
                        <a:lnSpc>
                          <a:spcPct val="115000"/>
                        </a:lnSpc>
                        <a:spcAft>
                          <a:spcPts val="0"/>
                        </a:spcAft>
                      </a:pPr>
                      <a:r>
                        <a:rPr lang="en-GB" sz="900">
                          <a:effectLst/>
                          <a:latin typeface="Calibri"/>
                          <a:ea typeface="Calibri"/>
                          <a:cs typeface="Times New Roman"/>
                        </a:rPr>
                        <a:t>Applying understanding of sustainable</a:t>
                      </a:r>
                      <a:endParaRPr lang="en-GB" sz="1000">
                        <a:effectLst/>
                        <a:latin typeface="Calibri"/>
                        <a:ea typeface="Calibri"/>
                        <a:cs typeface="Times New Roman"/>
                      </a:endParaRPr>
                    </a:p>
                    <a:p>
                      <a:pPr>
                        <a:lnSpc>
                          <a:spcPct val="115000"/>
                        </a:lnSpc>
                        <a:spcAft>
                          <a:spcPts val="0"/>
                        </a:spcAft>
                      </a:pPr>
                      <a:r>
                        <a:rPr lang="en-GB" sz="900">
                          <a:effectLst/>
                          <a:latin typeface="Calibri"/>
                          <a:ea typeface="Calibri"/>
                          <a:cs typeface="Times New Roman"/>
                        </a:rPr>
                        <a:t>communities</a:t>
                      </a:r>
                      <a:endParaRPr lang="en-GB" sz="1000">
                        <a:effectLst/>
                        <a:latin typeface="Calibri"/>
                        <a:ea typeface="Calibri"/>
                        <a:cs typeface="Times New Roman"/>
                      </a:endParaRPr>
                    </a:p>
                  </a:txBody>
                  <a:tcPr marL="62232" marR="62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900" b="1">
                          <a:effectLst/>
                          <a:latin typeface="Calibri"/>
                          <a:ea typeface="Calibri"/>
                          <a:cs typeface="Times New Roman"/>
                        </a:rPr>
                        <a:t>Inequality</a:t>
                      </a:r>
                      <a:r>
                        <a:rPr lang="en-GB" sz="900">
                          <a:effectLst/>
                          <a:latin typeface="Calibri"/>
                          <a:ea typeface="Calibri"/>
                          <a:cs typeface="Times New Roman"/>
                        </a:rPr>
                        <a:t> </a:t>
                      </a:r>
                      <a:endParaRPr lang="en-GB" sz="1000">
                        <a:effectLst/>
                        <a:latin typeface="Calibri"/>
                        <a:ea typeface="Calibri"/>
                        <a:cs typeface="Times New Roman"/>
                      </a:endParaRPr>
                    </a:p>
                    <a:p>
                      <a:pPr>
                        <a:lnSpc>
                          <a:spcPct val="115000"/>
                        </a:lnSpc>
                        <a:spcAft>
                          <a:spcPts val="0"/>
                        </a:spcAft>
                      </a:pPr>
                      <a:r>
                        <a:rPr lang="en-GB" sz="900">
                          <a:effectLst/>
                          <a:latin typeface="Calibri"/>
                          <a:ea typeface="Calibri"/>
                          <a:cs typeface="Times New Roman"/>
                        </a:rPr>
                        <a:t> </a:t>
                      </a:r>
                      <a:endParaRPr lang="en-GB" sz="1000">
                        <a:effectLst/>
                        <a:latin typeface="Calibri"/>
                        <a:ea typeface="Calibri"/>
                        <a:cs typeface="Times New Roman"/>
                      </a:endParaRPr>
                    </a:p>
                    <a:p>
                      <a:pPr>
                        <a:lnSpc>
                          <a:spcPct val="115000"/>
                        </a:lnSpc>
                        <a:spcAft>
                          <a:spcPts val="0"/>
                        </a:spcAft>
                      </a:pPr>
                      <a:r>
                        <a:rPr lang="en-GB" sz="900">
                          <a:effectLst/>
                          <a:latin typeface="Calibri"/>
                          <a:ea typeface="Calibri"/>
                          <a:cs typeface="Times New Roman"/>
                        </a:rPr>
                        <a:t>Applying understanding</a:t>
                      </a:r>
                      <a:endParaRPr lang="en-GB" sz="1000">
                        <a:effectLst/>
                        <a:latin typeface="Calibri"/>
                        <a:ea typeface="Calibri"/>
                        <a:cs typeface="Times New Roman"/>
                      </a:endParaRPr>
                    </a:p>
                    <a:p>
                      <a:pPr>
                        <a:lnSpc>
                          <a:spcPct val="115000"/>
                        </a:lnSpc>
                        <a:spcAft>
                          <a:spcPts val="0"/>
                        </a:spcAft>
                      </a:pPr>
                      <a:r>
                        <a:rPr lang="en-GB" sz="900">
                          <a:effectLst/>
                          <a:latin typeface="Calibri"/>
                          <a:ea typeface="Calibri"/>
                          <a:cs typeface="Times New Roman"/>
                        </a:rPr>
                        <a:t>of inequality and</a:t>
                      </a:r>
                      <a:endParaRPr lang="en-GB" sz="1000">
                        <a:effectLst/>
                        <a:latin typeface="Calibri"/>
                        <a:ea typeface="Calibri"/>
                        <a:cs typeface="Times New Roman"/>
                      </a:endParaRPr>
                    </a:p>
                    <a:p>
                      <a:pPr>
                        <a:lnSpc>
                          <a:spcPct val="115000"/>
                        </a:lnSpc>
                        <a:spcAft>
                          <a:spcPts val="0"/>
                        </a:spcAft>
                      </a:pPr>
                      <a:r>
                        <a:rPr lang="en-GB" sz="900">
                          <a:effectLst/>
                          <a:latin typeface="Calibri"/>
                          <a:ea typeface="Calibri"/>
                          <a:cs typeface="Times New Roman"/>
                        </a:rPr>
                        <a:t>associated concepts such as deprivation or equality of access to services</a:t>
                      </a:r>
                      <a:endParaRPr lang="en-GB" sz="1000">
                        <a:effectLst/>
                        <a:latin typeface="Calibri"/>
                        <a:ea typeface="Calibri"/>
                        <a:cs typeface="Times New Roman"/>
                      </a:endParaRPr>
                    </a:p>
                  </a:txBody>
                  <a:tcPr marL="62232" marR="62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2745129">
                <a:tc>
                  <a:txBody>
                    <a:bodyPr/>
                    <a:lstStyle/>
                    <a:p>
                      <a:pPr>
                        <a:lnSpc>
                          <a:spcPct val="115000"/>
                        </a:lnSpc>
                        <a:spcAft>
                          <a:spcPts val="0"/>
                        </a:spcAft>
                      </a:pPr>
                      <a:r>
                        <a:rPr lang="en-GB" sz="900">
                          <a:effectLst/>
                          <a:latin typeface="Calibri"/>
                          <a:ea typeface="Calibri"/>
                          <a:cs typeface="Times New Roman"/>
                        </a:rPr>
                        <a:t>River/hydrology</a:t>
                      </a:r>
                      <a:endParaRPr lang="en-GB" sz="1000">
                        <a:effectLst/>
                        <a:latin typeface="Calibri"/>
                        <a:ea typeface="Calibri"/>
                        <a:cs typeface="Times New Roman"/>
                      </a:endParaRPr>
                    </a:p>
                  </a:txBody>
                  <a:tcPr marL="62232" marR="62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900">
                          <a:effectLst/>
                          <a:latin typeface="Calibri"/>
                          <a:ea typeface="Calibri"/>
                          <a:cs typeface="Times New Roman"/>
                        </a:rPr>
                        <a:t>Comparing the characteristics of river features in two locations (e.g. straight/meander) </a:t>
                      </a:r>
                      <a:endParaRPr lang="en-GB" sz="1000">
                        <a:effectLst/>
                        <a:latin typeface="Calibri"/>
                        <a:ea typeface="Calibri"/>
                        <a:cs typeface="Times New Roman"/>
                      </a:endParaRPr>
                    </a:p>
                    <a:p>
                      <a:pPr>
                        <a:lnSpc>
                          <a:spcPct val="115000"/>
                        </a:lnSpc>
                        <a:spcAft>
                          <a:spcPts val="0"/>
                        </a:spcAft>
                      </a:pPr>
                      <a:r>
                        <a:rPr lang="en-GB" sz="900">
                          <a:effectLst/>
                          <a:latin typeface="Calibri"/>
                          <a:ea typeface="Calibri"/>
                          <a:cs typeface="Times New Roman"/>
                        </a:rPr>
                        <a:t> </a:t>
                      </a:r>
                      <a:endParaRPr lang="en-GB" sz="1000">
                        <a:effectLst/>
                        <a:latin typeface="Calibri"/>
                        <a:ea typeface="Calibri"/>
                        <a:cs typeface="Times New Roman"/>
                      </a:endParaRPr>
                    </a:p>
                    <a:p>
                      <a:pPr>
                        <a:lnSpc>
                          <a:spcPct val="115000"/>
                        </a:lnSpc>
                        <a:spcAft>
                          <a:spcPts val="0"/>
                        </a:spcAft>
                      </a:pPr>
                      <a:r>
                        <a:rPr lang="en-GB" sz="900">
                          <a:effectLst/>
                          <a:latin typeface="Calibri"/>
                          <a:ea typeface="Calibri"/>
                          <a:cs typeface="Times New Roman"/>
                        </a:rPr>
                        <a:t>Comparing the human uses of river environments in two locations</a:t>
                      </a:r>
                      <a:endParaRPr lang="en-GB" sz="1000">
                        <a:effectLst/>
                        <a:latin typeface="Calibri"/>
                        <a:ea typeface="Calibri"/>
                        <a:cs typeface="Times New Roman"/>
                      </a:endParaRPr>
                    </a:p>
                  </a:txBody>
                  <a:tcPr marL="62232" marR="62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900" dirty="0">
                          <a:effectLst/>
                          <a:latin typeface="Calibri"/>
                          <a:ea typeface="Calibri"/>
                          <a:cs typeface="Times New Roman"/>
                        </a:rPr>
                        <a:t>Delimiting the sphere of influence of a distinctive river landscape feature and assessing its</a:t>
                      </a:r>
                      <a:endParaRPr lang="en-GB" sz="1000" dirty="0">
                        <a:effectLst/>
                        <a:latin typeface="Calibri"/>
                        <a:ea typeface="Calibri"/>
                        <a:cs typeface="Times New Roman"/>
                      </a:endParaRPr>
                    </a:p>
                    <a:p>
                      <a:pPr>
                        <a:lnSpc>
                          <a:spcPct val="115000"/>
                        </a:lnSpc>
                        <a:spcAft>
                          <a:spcPts val="0"/>
                        </a:spcAft>
                      </a:pPr>
                      <a:r>
                        <a:rPr lang="en-GB" sz="900" dirty="0">
                          <a:effectLst/>
                          <a:latin typeface="Calibri"/>
                          <a:ea typeface="Calibri"/>
                          <a:cs typeface="Times New Roman"/>
                        </a:rPr>
                        <a:t>impact(s)</a:t>
                      </a:r>
                      <a:endParaRPr lang="en-GB" sz="1000" dirty="0">
                        <a:effectLst/>
                        <a:latin typeface="Calibri"/>
                        <a:ea typeface="Calibri"/>
                        <a:cs typeface="Times New Roman"/>
                      </a:endParaRPr>
                    </a:p>
                    <a:p>
                      <a:pPr>
                        <a:lnSpc>
                          <a:spcPct val="115000"/>
                        </a:lnSpc>
                        <a:spcAft>
                          <a:spcPts val="0"/>
                        </a:spcAft>
                      </a:pPr>
                      <a:r>
                        <a:rPr lang="en-GB" sz="900" dirty="0">
                          <a:effectLst/>
                          <a:latin typeface="Calibri"/>
                          <a:ea typeface="Calibri"/>
                          <a:cs typeface="Times New Roman"/>
                        </a:rPr>
                        <a:t> </a:t>
                      </a:r>
                      <a:endParaRPr lang="en-GB" sz="1000" dirty="0">
                        <a:effectLst/>
                        <a:latin typeface="Calibri"/>
                        <a:ea typeface="Calibri"/>
                        <a:cs typeface="Times New Roman"/>
                      </a:endParaRPr>
                    </a:p>
                    <a:p>
                      <a:pPr>
                        <a:lnSpc>
                          <a:spcPct val="115000"/>
                        </a:lnSpc>
                        <a:spcAft>
                          <a:spcPts val="0"/>
                        </a:spcAft>
                      </a:pPr>
                      <a:r>
                        <a:rPr lang="en-GB" sz="900" dirty="0">
                          <a:effectLst/>
                          <a:latin typeface="Calibri"/>
                          <a:ea typeface="Calibri"/>
                          <a:cs typeface="Times New Roman"/>
                        </a:rPr>
                        <a:t>Identifying a river catchment and assessing its impact on potential flood risk.</a:t>
                      </a:r>
                      <a:endParaRPr lang="en-GB" sz="1000" dirty="0">
                        <a:effectLst/>
                        <a:latin typeface="Calibri"/>
                        <a:ea typeface="Calibri"/>
                        <a:cs typeface="Times New Roman"/>
                      </a:endParaRPr>
                    </a:p>
                  </a:txBody>
                  <a:tcPr marL="62232" marR="62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900">
                          <a:effectLst/>
                          <a:latin typeface="Calibri"/>
                          <a:ea typeface="Calibri"/>
                          <a:cs typeface="Times New Roman"/>
                        </a:rPr>
                        <a:t>Comparing river flows (velocity) in river channels (cross sections, distance downstream, etc) and assessing the effects (e.g. erosion and deposition)</a:t>
                      </a:r>
                      <a:endParaRPr lang="en-GB" sz="1000">
                        <a:effectLst/>
                        <a:latin typeface="Calibri"/>
                        <a:ea typeface="Calibri"/>
                        <a:cs typeface="Times New Roman"/>
                      </a:endParaRPr>
                    </a:p>
                    <a:p>
                      <a:pPr>
                        <a:lnSpc>
                          <a:spcPct val="115000"/>
                        </a:lnSpc>
                        <a:spcAft>
                          <a:spcPts val="0"/>
                        </a:spcAft>
                      </a:pPr>
                      <a:r>
                        <a:rPr lang="en-GB" sz="900">
                          <a:effectLst/>
                          <a:latin typeface="Calibri"/>
                          <a:ea typeface="Calibri"/>
                          <a:cs typeface="Times New Roman"/>
                        </a:rPr>
                        <a:t> </a:t>
                      </a:r>
                      <a:endParaRPr lang="en-GB" sz="1000">
                        <a:effectLst/>
                        <a:latin typeface="Calibri"/>
                        <a:ea typeface="Calibri"/>
                        <a:cs typeface="Times New Roman"/>
                      </a:endParaRPr>
                    </a:p>
                    <a:p>
                      <a:pPr>
                        <a:lnSpc>
                          <a:spcPct val="115000"/>
                        </a:lnSpc>
                        <a:spcAft>
                          <a:spcPts val="0"/>
                        </a:spcAft>
                      </a:pPr>
                      <a:r>
                        <a:rPr lang="en-GB" sz="900">
                          <a:effectLst/>
                          <a:latin typeface="Calibri"/>
                          <a:ea typeface="Calibri"/>
                          <a:cs typeface="Times New Roman"/>
                        </a:rPr>
                        <a:t>Investigating components of the river basin system  (e.g. infiltration) and assessing the impacts on runoff</a:t>
                      </a:r>
                      <a:endParaRPr lang="en-GB" sz="1000">
                        <a:effectLst/>
                        <a:latin typeface="Calibri"/>
                        <a:ea typeface="Calibri"/>
                        <a:cs typeface="Times New Roman"/>
                      </a:endParaRPr>
                    </a:p>
                  </a:txBody>
                  <a:tcPr marL="62232" marR="62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900">
                          <a:effectLst/>
                          <a:latin typeface="Calibri"/>
                          <a:ea typeface="Calibri"/>
                          <a:cs typeface="Times New Roman"/>
                        </a:rPr>
                        <a:t>Identifying flood risk and river management strategies for a named river</a:t>
                      </a:r>
                      <a:endParaRPr lang="en-GB" sz="1000">
                        <a:effectLst/>
                        <a:latin typeface="Calibri"/>
                        <a:ea typeface="Calibri"/>
                        <a:cs typeface="Times New Roman"/>
                      </a:endParaRPr>
                    </a:p>
                  </a:txBody>
                  <a:tcPr marL="62232" marR="62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900" dirty="0">
                          <a:effectLst/>
                          <a:latin typeface="Calibri"/>
                          <a:ea typeface="Calibri"/>
                          <a:cs typeface="Times New Roman"/>
                        </a:rPr>
                        <a:t>Evaluating sustainable flood management strategies</a:t>
                      </a:r>
                      <a:endParaRPr lang="en-GB" sz="1000" dirty="0">
                        <a:effectLst/>
                        <a:latin typeface="Calibri"/>
                        <a:ea typeface="Calibri"/>
                        <a:cs typeface="Times New Roman"/>
                      </a:endParaRPr>
                    </a:p>
                  </a:txBody>
                  <a:tcPr marL="62232" marR="62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900" dirty="0" smtClean="0">
                          <a:effectLst/>
                          <a:latin typeface="Calibri"/>
                          <a:ea typeface="Calibri"/>
                          <a:cs typeface="Times New Roman"/>
                        </a:rPr>
                        <a:t>Assessing </a:t>
                      </a:r>
                      <a:r>
                        <a:rPr lang="en-GB" sz="900" dirty="0">
                          <a:effectLst/>
                          <a:latin typeface="Calibri"/>
                          <a:ea typeface="Calibri"/>
                          <a:cs typeface="Times New Roman"/>
                        </a:rPr>
                        <a:t>inequalities in river processes (e.g. velocity) along a short stretch of river</a:t>
                      </a:r>
                      <a:endParaRPr lang="en-GB" sz="1000" dirty="0">
                        <a:effectLst/>
                        <a:latin typeface="Calibri"/>
                        <a:ea typeface="Calibri"/>
                        <a:cs typeface="Times New Roman"/>
                      </a:endParaRPr>
                    </a:p>
                  </a:txBody>
                  <a:tcPr marL="62232" marR="62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350971262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4000" dirty="0" smtClean="0"/>
              <a:t>WJEC nominated criteria</a:t>
            </a:r>
            <a:endParaRPr lang="en-GB" sz="4000" dirty="0"/>
          </a:p>
        </p:txBody>
      </p:sp>
      <p:sp>
        <p:nvSpPr>
          <p:cNvPr id="5" name="Content Placeholder 4"/>
          <p:cNvSpPr>
            <a:spLocks noGrp="1"/>
          </p:cNvSpPr>
          <p:nvPr>
            <p:ph sz="half" idx="1"/>
          </p:nvPr>
        </p:nvSpPr>
        <p:spPr/>
        <p:txBody>
          <a:bodyPr/>
          <a:lstStyle/>
          <a:p>
            <a:pPr marL="0" indent="0">
              <a:buNone/>
            </a:pPr>
            <a:r>
              <a:rPr lang="en-GB" sz="2000" b="1" dirty="0" smtClean="0">
                <a:solidFill>
                  <a:schemeClr val="tx1"/>
                </a:solidFill>
              </a:rPr>
              <a:t>Table A: Methodologies</a:t>
            </a:r>
          </a:p>
          <a:p>
            <a:pPr marL="0" indent="0">
              <a:buNone/>
            </a:pPr>
            <a:endParaRPr lang="en-GB" dirty="0" smtClean="0"/>
          </a:p>
          <a:p>
            <a:pPr marL="0" indent="0">
              <a:buNone/>
            </a:pPr>
            <a:r>
              <a:rPr lang="en-GB" dirty="0" smtClean="0"/>
              <a:t>2018: Geographical flows</a:t>
            </a:r>
          </a:p>
          <a:p>
            <a:pPr marL="0" indent="0">
              <a:buNone/>
            </a:pPr>
            <a:r>
              <a:rPr lang="en-GB" dirty="0" smtClean="0"/>
              <a:t>2019: Qualitative surveys</a:t>
            </a:r>
          </a:p>
          <a:p>
            <a:pPr marL="0" indent="0">
              <a:buNone/>
            </a:pPr>
            <a:r>
              <a:rPr lang="en-GB" dirty="0" smtClean="0"/>
              <a:t>2020: Use of transects</a:t>
            </a:r>
            <a:endParaRPr lang="en-GB" dirty="0"/>
          </a:p>
        </p:txBody>
      </p:sp>
      <p:sp>
        <p:nvSpPr>
          <p:cNvPr id="6" name="Content Placeholder 5"/>
          <p:cNvSpPr>
            <a:spLocks noGrp="1"/>
          </p:cNvSpPr>
          <p:nvPr>
            <p:ph sz="half" idx="2"/>
          </p:nvPr>
        </p:nvSpPr>
        <p:spPr>
          <a:xfrm>
            <a:off x="3869204" y="2160590"/>
            <a:ext cx="4087172" cy="3880773"/>
          </a:xfrm>
        </p:spPr>
        <p:txBody>
          <a:bodyPr/>
          <a:lstStyle/>
          <a:p>
            <a:pPr marL="0" indent="0">
              <a:buNone/>
            </a:pPr>
            <a:r>
              <a:rPr lang="en-GB" sz="2000" b="1" dirty="0" smtClean="0">
                <a:solidFill>
                  <a:schemeClr val="tx1"/>
                </a:solidFill>
              </a:rPr>
              <a:t>Table B: Conceptual framework</a:t>
            </a:r>
          </a:p>
          <a:p>
            <a:pPr marL="0" indent="0">
              <a:buNone/>
            </a:pPr>
            <a:endParaRPr lang="en-GB" dirty="0"/>
          </a:p>
          <a:p>
            <a:pPr marL="0" indent="0">
              <a:buNone/>
            </a:pPr>
            <a:r>
              <a:rPr lang="en-GB" dirty="0" smtClean="0"/>
              <a:t>2018: Cycles and flows</a:t>
            </a:r>
          </a:p>
          <a:p>
            <a:pPr marL="0" indent="0">
              <a:buNone/>
            </a:pPr>
            <a:r>
              <a:rPr lang="en-GB" dirty="0" smtClean="0"/>
              <a:t>2019: Place</a:t>
            </a:r>
          </a:p>
          <a:p>
            <a:pPr marL="0" indent="0">
              <a:buNone/>
            </a:pPr>
            <a:r>
              <a:rPr lang="en-GB" dirty="0" smtClean="0"/>
              <a:t>2020: Sphere of Influence</a:t>
            </a:r>
            <a:endParaRPr lang="en-GB" dirty="0"/>
          </a:p>
        </p:txBody>
      </p:sp>
    </p:spTree>
    <p:extLst>
      <p:ext uri="{BB962C8B-B14F-4D97-AF65-F5344CB8AC3E}">
        <p14:creationId xmlns:p14="http://schemas.microsoft.com/office/powerpoint/2010/main" val="55057925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08520" y="1124744"/>
          <a:ext cx="8208184" cy="5346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644" y="44369"/>
            <a:ext cx="838225" cy="838225"/>
          </a:xfrm>
          <a:prstGeom prst="rect">
            <a:avLst/>
          </a:prstGeom>
        </p:spPr>
      </p:pic>
      <p:sp>
        <p:nvSpPr>
          <p:cNvPr id="9" name="Title 1"/>
          <p:cNvSpPr txBox="1">
            <a:spLocks/>
          </p:cNvSpPr>
          <p:nvPr/>
        </p:nvSpPr>
        <p:spPr>
          <a:xfrm>
            <a:off x="1403648" y="222194"/>
            <a:ext cx="6347714"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smtClean="0"/>
              <a:t>The six stages of the enquiry process</a:t>
            </a:r>
            <a:endParaRPr lang="en-GB" sz="2400" dirty="0"/>
          </a:p>
        </p:txBody>
      </p:sp>
    </p:spTree>
    <p:extLst>
      <p:ext uri="{BB962C8B-B14F-4D97-AF65-F5344CB8AC3E}">
        <p14:creationId xmlns:p14="http://schemas.microsoft.com/office/powerpoint/2010/main" val="309062378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Enquiry 1: Ask questions</a:t>
            </a:r>
          </a:p>
        </p:txBody>
      </p:sp>
      <p:sp>
        <p:nvSpPr>
          <p:cNvPr id="4" name="Content Placeholder 3"/>
          <p:cNvSpPr>
            <a:spLocks noGrp="1"/>
          </p:cNvSpPr>
          <p:nvPr>
            <p:ph sz="half" idx="1"/>
          </p:nvPr>
        </p:nvSpPr>
        <p:spPr>
          <a:xfrm>
            <a:off x="714143" y="2129634"/>
            <a:ext cx="3713841" cy="3880772"/>
          </a:xfrm>
        </p:spPr>
        <p:txBody>
          <a:bodyPr>
            <a:normAutofit/>
          </a:bodyPr>
          <a:lstStyle/>
          <a:p>
            <a:r>
              <a:rPr lang="en-GB" dirty="0" smtClean="0"/>
              <a:t>What are the river landforms?</a:t>
            </a:r>
          </a:p>
          <a:p>
            <a:r>
              <a:rPr lang="en-GB" dirty="0" smtClean="0"/>
              <a:t>What river processes are operating?</a:t>
            </a:r>
          </a:p>
          <a:p>
            <a:r>
              <a:rPr lang="en-GB" dirty="0" smtClean="0"/>
              <a:t>How is the surrounding land used by people?</a:t>
            </a:r>
          </a:p>
          <a:p>
            <a:r>
              <a:rPr lang="en-GB" dirty="0" smtClean="0"/>
              <a:t>How do human activities affect the river processes and landforms?</a:t>
            </a:r>
          </a:p>
          <a:p>
            <a:r>
              <a:rPr lang="en-GB" dirty="0" smtClean="0"/>
              <a:t>Does the river flood?</a:t>
            </a:r>
          </a:p>
          <a:p>
            <a:r>
              <a:rPr lang="en-GB" dirty="0" smtClean="0"/>
              <a:t>What are the characteristics of the river meander?</a:t>
            </a:r>
            <a:endParaRPr lang="en-GB" dirty="0"/>
          </a:p>
        </p:txBody>
      </p:sp>
      <p:pic>
        <p:nvPicPr>
          <p:cNvPr id="1026" name="Picture 2" descr="C:\Users\Simon\Pictures\Wales 2016\IMG_76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132856"/>
            <a:ext cx="4139951" cy="27599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472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Enquiry 2: Collecting data </a:t>
            </a:r>
            <a:endParaRPr lang="en-GB" dirty="0"/>
          </a:p>
        </p:txBody>
      </p:sp>
      <p:sp>
        <p:nvSpPr>
          <p:cNvPr id="3" name="Content Placeholder 2"/>
          <p:cNvSpPr>
            <a:spLocks noGrp="1"/>
          </p:cNvSpPr>
          <p:nvPr>
            <p:ph idx="1"/>
          </p:nvPr>
        </p:nvSpPr>
        <p:spPr/>
        <p:txBody>
          <a:bodyPr>
            <a:normAutofit/>
          </a:bodyPr>
          <a:lstStyle/>
          <a:p>
            <a:r>
              <a:rPr lang="en-GB" dirty="0" smtClean="0"/>
              <a:t>Remember that for </a:t>
            </a:r>
            <a:r>
              <a:rPr lang="en-GB" b="1" dirty="0" smtClean="0"/>
              <a:t>one</a:t>
            </a:r>
            <a:r>
              <a:rPr lang="en-GB" dirty="0" smtClean="0"/>
              <a:t> of your two investigations, </a:t>
            </a:r>
            <a:r>
              <a:rPr lang="en-GB" b="1" dirty="0" smtClean="0"/>
              <a:t>one</a:t>
            </a:r>
            <a:r>
              <a:rPr lang="en-GB" dirty="0" smtClean="0"/>
              <a:t> of your data collection methods must be that nominated by WJEC from Table A</a:t>
            </a:r>
          </a:p>
          <a:p>
            <a:r>
              <a:rPr lang="en-GB" dirty="0" smtClean="0"/>
              <a:t>The second investigation must be underpinned by the nominated conceptual framework (Table B)</a:t>
            </a:r>
          </a:p>
          <a:p>
            <a:r>
              <a:rPr lang="en-GB" dirty="0" smtClean="0"/>
              <a:t>You can use additional methods of data collection as you wish</a:t>
            </a:r>
          </a:p>
          <a:p>
            <a:r>
              <a:rPr lang="en-GB" dirty="0" smtClean="0"/>
              <a:t>Remember that fieldwork is an excellent way to practice geographical skills</a:t>
            </a:r>
            <a:endParaRPr lang="en-GB" dirty="0"/>
          </a:p>
        </p:txBody>
      </p:sp>
    </p:spTree>
    <p:extLst>
      <p:ext uri="{BB962C8B-B14F-4D97-AF65-F5344CB8AC3E}">
        <p14:creationId xmlns:p14="http://schemas.microsoft.com/office/powerpoint/2010/main" val="36856492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40" y="476672"/>
            <a:ext cx="6984776" cy="1320800"/>
          </a:xfrm>
        </p:spPr>
        <p:txBody>
          <a:bodyPr/>
          <a:lstStyle/>
          <a:p>
            <a:r>
              <a:rPr lang="en-GB" dirty="0" smtClean="0"/>
              <a:t>Enquiry 2: River methodologies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293177668"/>
              </p:ext>
            </p:extLst>
          </p:nvPr>
        </p:nvGraphicFramePr>
        <p:xfrm>
          <a:off x="539740" y="1556792"/>
          <a:ext cx="8136904" cy="4464496"/>
        </p:xfrm>
        <a:graphic>
          <a:graphicData uri="http://schemas.openxmlformats.org/drawingml/2006/table">
            <a:tbl>
              <a:tblPr firstRow="1" firstCol="1" bandRow="1"/>
              <a:tblGrid>
                <a:gridCol w="2034226"/>
                <a:gridCol w="2034226"/>
                <a:gridCol w="2034226"/>
                <a:gridCol w="2034226"/>
              </a:tblGrid>
              <a:tr h="837094">
                <a:tc>
                  <a:txBody>
                    <a:bodyPr/>
                    <a:lstStyle/>
                    <a:p>
                      <a:pPr algn="ctr">
                        <a:lnSpc>
                          <a:spcPct val="115000"/>
                        </a:lnSpc>
                        <a:spcAft>
                          <a:spcPts val="0"/>
                        </a:spcAft>
                      </a:pPr>
                      <a:r>
                        <a:rPr lang="en-GB" sz="1000" b="1" dirty="0">
                          <a:effectLst/>
                          <a:latin typeface="Calibri"/>
                          <a:ea typeface="Calibri"/>
                          <a:cs typeface="Times New Roman"/>
                        </a:rPr>
                        <a:t>Use of transects (across a feature</a:t>
                      </a:r>
                      <a:r>
                        <a:rPr lang="en-GB" sz="1000" b="1" dirty="0" smtClean="0">
                          <a:effectLst/>
                          <a:latin typeface="Calibri"/>
                          <a:ea typeface="Calibri"/>
                          <a:cs typeface="Times New Roman"/>
                        </a:rPr>
                        <a:t>)</a:t>
                      </a:r>
                    </a:p>
                    <a:p>
                      <a:pPr algn="ctr">
                        <a:lnSpc>
                          <a:spcPct val="115000"/>
                        </a:lnSpc>
                        <a:spcAft>
                          <a:spcPts val="0"/>
                        </a:spcAft>
                      </a:pPr>
                      <a:r>
                        <a:rPr lang="en-GB" sz="1200" b="1" dirty="0" smtClean="0">
                          <a:solidFill>
                            <a:srgbClr val="C00000"/>
                          </a:solidFill>
                          <a:effectLst/>
                          <a:latin typeface="Calibri"/>
                          <a:ea typeface="Calibri"/>
                          <a:cs typeface="Times New Roman"/>
                        </a:rPr>
                        <a:t>(2020 exam)</a:t>
                      </a:r>
                      <a:endParaRPr lang="en-GB" sz="1200" dirty="0">
                        <a:solidFill>
                          <a:srgbClr val="C00000"/>
                        </a:solidFill>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000" b="1">
                          <a:effectLst/>
                          <a:latin typeface="Calibri"/>
                          <a:ea typeface="Calibri"/>
                          <a:cs typeface="Times New Roman"/>
                        </a:rPr>
                        <a:t>Change over time (comparing primary data with secondary sources)</a:t>
                      </a:r>
                      <a:endParaRPr lang="en-GB" sz="100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000" b="1" dirty="0">
                          <a:effectLst/>
                          <a:latin typeface="Calibri"/>
                          <a:ea typeface="Calibri"/>
                          <a:cs typeface="Times New Roman"/>
                        </a:rPr>
                        <a:t>Qualitative surveys (analysing perception</a:t>
                      </a:r>
                      <a:r>
                        <a:rPr lang="en-GB" sz="1000" b="1" dirty="0" smtClean="0">
                          <a:effectLst/>
                          <a:latin typeface="Calibri"/>
                          <a:ea typeface="Calibri"/>
                          <a:cs typeface="Times New Roman"/>
                        </a:rPr>
                        <a:t>)</a:t>
                      </a:r>
                    </a:p>
                    <a:p>
                      <a:pPr algn="ctr">
                        <a:lnSpc>
                          <a:spcPct val="115000"/>
                        </a:lnSpc>
                        <a:spcAft>
                          <a:spcPts val="0"/>
                        </a:spcAft>
                      </a:pPr>
                      <a:r>
                        <a:rPr lang="en-GB" sz="1200" b="1" dirty="0" smtClean="0">
                          <a:solidFill>
                            <a:srgbClr val="C00000"/>
                          </a:solidFill>
                          <a:effectLst/>
                          <a:latin typeface="Calibri"/>
                          <a:ea typeface="Calibri"/>
                          <a:cs typeface="Times New Roman"/>
                        </a:rPr>
                        <a:t>(2019</a:t>
                      </a:r>
                      <a:r>
                        <a:rPr lang="en-GB" sz="1200" b="1" baseline="0" dirty="0" smtClean="0">
                          <a:solidFill>
                            <a:srgbClr val="C00000"/>
                          </a:solidFill>
                          <a:effectLst/>
                          <a:latin typeface="Calibri"/>
                          <a:ea typeface="Calibri"/>
                          <a:cs typeface="Times New Roman"/>
                        </a:rPr>
                        <a:t> exam</a:t>
                      </a:r>
                      <a:r>
                        <a:rPr lang="en-GB" sz="1200" b="1" dirty="0" smtClean="0">
                          <a:solidFill>
                            <a:srgbClr val="C00000"/>
                          </a:solidFill>
                          <a:effectLst/>
                          <a:latin typeface="Calibri"/>
                          <a:ea typeface="Calibri"/>
                          <a:cs typeface="Times New Roman"/>
                        </a:rPr>
                        <a:t>)</a:t>
                      </a:r>
                      <a:endParaRPr lang="en-GB" sz="1200" dirty="0">
                        <a:solidFill>
                          <a:srgbClr val="C00000"/>
                        </a:solidFill>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000" b="1" dirty="0">
                          <a:effectLst/>
                          <a:latin typeface="Calibri"/>
                          <a:ea typeface="Calibri"/>
                          <a:cs typeface="Times New Roman"/>
                        </a:rPr>
                        <a:t>Geographical flows (analysing flows and patterns of movement</a:t>
                      </a:r>
                      <a:r>
                        <a:rPr lang="en-GB" sz="1000" b="1" dirty="0" smtClean="0">
                          <a:effectLst/>
                          <a:latin typeface="Calibri"/>
                          <a:ea typeface="Calibri"/>
                          <a:cs typeface="Times New Roman"/>
                        </a:rPr>
                        <a:t>)</a:t>
                      </a:r>
                    </a:p>
                    <a:p>
                      <a:pPr algn="ctr">
                        <a:lnSpc>
                          <a:spcPct val="115000"/>
                        </a:lnSpc>
                        <a:spcAft>
                          <a:spcPts val="0"/>
                        </a:spcAft>
                      </a:pPr>
                      <a:r>
                        <a:rPr lang="en-GB" sz="1200" b="1" dirty="0" smtClean="0">
                          <a:solidFill>
                            <a:srgbClr val="C00000"/>
                          </a:solidFill>
                          <a:effectLst/>
                          <a:latin typeface="Calibri"/>
                          <a:ea typeface="Calibri"/>
                          <a:cs typeface="Times New Roman"/>
                        </a:rPr>
                        <a:t>(2018 exam)</a:t>
                      </a:r>
                      <a:endParaRPr lang="en-GB" sz="1200" dirty="0">
                        <a:solidFill>
                          <a:srgbClr val="C00000"/>
                        </a:solidFill>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627402">
                <a:tc>
                  <a:txBody>
                    <a:bodyPr/>
                    <a:lstStyle/>
                    <a:p>
                      <a:pPr>
                        <a:lnSpc>
                          <a:spcPct val="115000"/>
                        </a:lnSpc>
                        <a:spcAft>
                          <a:spcPts val="0"/>
                        </a:spcAft>
                      </a:pPr>
                      <a:r>
                        <a:rPr lang="en-GB" sz="1000" dirty="0">
                          <a:effectLst/>
                          <a:latin typeface="Calibri"/>
                          <a:ea typeface="Calibri"/>
                          <a:cs typeface="Times New Roman"/>
                        </a:rPr>
                        <a:t>Determine patterns of flow and deposition across a river </a:t>
                      </a:r>
                      <a:r>
                        <a:rPr lang="en-GB" sz="1000" dirty="0" smtClean="0">
                          <a:effectLst/>
                          <a:latin typeface="Calibri"/>
                          <a:ea typeface="Calibri"/>
                          <a:cs typeface="Times New Roman"/>
                        </a:rPr>
                        <a:t>channel</a:t>
                      </a:r>
                    </a:p>
                    <a:p>
                      <a:pPr>
                        <a:lnSpc>
                          <a:spcPct val="115000"/>
                        </a:lnSpc>
                        <a:spcAft>
                          <a:spcPts val="0"/>
                        </a:spcAft>
                      </a:pPr>
                      <a:r>
                        <a:rPr lang="en-GB" sz="1000" b="1" dirty="0" smtClean="0">
                          <a:solidFill>
                            <a:schemeClr val="tx1"/>
                          </a:solidFill>
                          <a:effectLst/>
                          <a:latin typeface="Calibri"/>
                          <a:ea typeface="Calibri"/>
                          <a:cs typeface="Times New Roman"/>
                        </a:rPr>
                        <a:t>(measure river cross sections using tape and metre rule; measuring velocity at intervals)</a:t>
                      </a:r>
                      <a:endParaRPr lang="en-GB" sz="1000" b="1" dirty="0">
                        <a:solidFill>
                          <a:schemeClr val="tx1"/>
                        </a:solidFill>
                        <a:effectLst/>
                        <a:latin typeface="Calibri"/>
                        <a:ea typeface="Calibri"/>
                        <a:cs typeface="Times New Roman"/>
                      </a:endParaRPr>
                    </a:p>
                    <a:p>
                      <a:pPr>
                        <a:lnSpc>
                          <a:spcPct val="115000"/>
                        </a:lnSpc>
                        <a:spcAft>
                          <a:spcPts val="0"/>
                        </a:spcAft>
                      </a:pPr>
                      <a:r>
                        <a:rPr lang="en-GB" sz="1000" dirty="0">
                          <a:effectLst/>
                          <a:latin typeface="Calibri"/>
                          <a:ea typeface="Calibri"/>
                          <a:cs typeface="Times New Roman"/>
                        </a:rPr>
                        <a:t> </a:t>
                      </a:r>
                    </a:p>
                    <a:p>
                      <a:pPr>
                        <a:lnSpc>
                          <a:spcPct val="115000"/>
                        </a:lnSpc>
                        <a:spcAft>
                          <a:spcPts val="0"/>
                        </a:spcAft>
                      </a:pPr>
                      <a:r>
                        <a:rPr lang="en-GB" sz="1000" dirty="0">
                          <a:effectLst/>
                          <a:latin typeface="Calibri"/>
                          <a:ea typeface="Calibri"/>
                          <a:cs typeface="Times New Roman"/>
                        </a:rPr>
                        <a:t>Investigate the river features and processes across a river channel (e.g. a meander</a:t>
                      </a:r>
                      <a:r>
                        <a:rPr lang="en-GB" sz="1000" dirty="0" smtClean="0">
                          <a:effectLst/>
                          <a:latin typeface="Calibri"/>
                          <a:ea typeface="Calibri"/>
                          <a:cs typeface="Times New Roman"/>
                        </a:rPr>
                        <a:t>)</a:t>
                      </a:r>
                    </a:p>
                    <a:p>
                      <a:pPr>
                        <a:lnSpc>
                          <a:spcPct val="115000"/>
                        </a:lnSpc>
                        <a:spcAft>
                          <a:spcPts val="0"/>
                        </a:spcAft>
                      </a:pPr>
                      <a:r>
                        <a:rPr lang="en-GB" sz="1000" b="1" dirty="0" smtClean="0">
                          <a:solidFill>
                            <a:schemeClr val="tx1"/>
                          </a:solidFill>
                          <a:effectLst/>
                          <a:latin typeface="Calibri"/>
                          <a:ea typeface="Calibri"/>
                          <a:cs typeface="Times New Roman"/>
                        </a:rPr>
                        <a:t>(measure and record the features of a meander)</a:t>
                      </a:r>
                      <a:endParaRPr lang="en-GB" sz="1000" b="1" dirty="0">
                        <a:solidFill>
                          <a:schemeClr val="tx1"/>
                        </a:solidFill>
                        <a:effectLst/>
                        <a:latin typeface="Calibri"/>
                        <a:ea typeface="Calibri"/>
                        <a:cs typeface="Times New Roman"/>
                      </a:endParaRPr>
                    </a:p>
                    <a:p>
                      <a:pPr>
                        <a:lnSpc>
                          <a:spcPct val="115000"/>
                        </a:lnSpc>
                        <a:spcAft>
                          <a:spcPts val="0"/>
                        </a:spcAft>
                      </a:pPr>
                      <a:r>
                        <a:rPr lang="en-GB" sz="1000" dirty="0">
                          <a:effectLst/>
                          <a:latin typeface="Calibri"/>
                          <a:ea typeface="Calibri"/>
                          <a:cs typeface="Times New Roman"/>
                        </a:rPr>
                        <a:t> </a:t>
                      </a:r>
                    </a:p>
                    <a:p>
                      <a:pPr>
                        <a:lnSpc>
                          <a:spcPct val="115000"/>
                        </a:lnSpc>
                        <a:spcAft>
                          <a:spcPts val="0"/>
                        </a:spcAft>
                      </a:pPr>
                      <a:r>
                        <a:rPr lang="en-GB" sz="1000" dirty="0">
                          <a:effectLst/>
                          <a:latin typeface="Calibri"/>
                          <a:ea typeface="Calibri"/>
                          <a:cs typeface="Times New Roman"/>
                        </a:rPr>
                        <a:t>Investigate variations in bedload across a river channel (e.g. compare straight with meander or across a slip-off slope</a:t>
                      </a:r>
                      <a:r>
                        <a:rPr lang="en-GB" sz="1000" dirty="0" smtClean="0">
                          <a:effectLst/>
                          <a:latin typeface="Calibri"/>
                          <a:ea typeface="Calibri"/>
                          <a:cs typeface="Times New Roman"/>
                        </a:rPr>
                        <a:t>)</a:t>
                      </a:r>
                    </a:p>
                    <a:p>
                      <a:pPr>
                        <a:lnSpc>
                          <a:spcPct val="115000"/>
                        </a:lnSpc>
                        <a:spcAft>
                          <a:spcPts val="0"/>
                        </a:spcAft>
                      </a:pPr>
                      <a:r>
                        <a:rPr lang="en-GB" sz="1000" b="1" dirty="0" smtClean="0">
                          <a:solidFill>
                            <a:schemeClr val="tx1"/>
                          </a:solidFill>
                          <a:effectLst/>
                          <a:latin typeface="Calibri"/>
                          <a:ea typeface="Calibri"/>
                          <a:cs typeface="Times New Roman"/>
                        </a:rPr>
                        <a:t>(measure and record pebble characteristics at regular intervals</a:t>
                      </a:r>
                      <a:r>
                        <a:rPr lang="en-GB" sz="1000" b="1" baseline="0" dirty="0" smtClean="0">
                          <a:solidFill>
                            <a:schemeClr val="tx1"/>
                          </a:solidFill>
                          <a:effectLst/>
                          <a:latin typeface="Calibri"/>
                          <a:ea typeface="Calibri"/>
                          <a:cs typeface="Times New Roman"/>
                        </a:rPr>
                        <a:t> across the river – maybe also velocity and depth)</a:t>
                      </a:r>
                      <a:endParaRPr lang="en-GB" sz="1000" b="1" dirty="0">
                        <a:solidFill>
                          <a:schemeClr val="tx1"/>
                        </a:solidFill>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dirty="0">
                          <a:effectLst/>
                          <a:latin typeface="Calibri"/>
                          <a:ea typeface="Calibri"/>
                          <a:cs typeface="Times New Roman"/>
                        </a:rPr>
                        <a:t>Consider changing river landforms based on comparison of current evidence with historical evidence from maps/photos possibly making use of data collected during previous </a:t>
                      </a:r>
                      <a:r>
                        <a:rPr lang="en-GB" sz="1000" dirty="0" smtClean="0">
                          <a:effectLst/>
                          <a:latin typeface="Calibri"/>
                          <a:ea typeface="Calibri"/>
                          <a:cs typeface="Times New Roman"/>
                        </a:rPr>
                        <a:t>years</a:t>
                      </a:r>
                    </a:p>
                    <a:p>
                      <a:pPr>
                        <a:lnSpc>
                          <a:spcPct val="115000"/>
                        </a:lnSpc>
                        <a:spcAft>
                          <a:spcPts val="0"/>
                        </a:spcAft>
                      </a:pPr>
                      <a:r>
                        <a:rPr lang="en-GB" sz="1000" b="1" dirty="0" smtClean="0">
                          <a:solidFill>
                            <a:schemeClr val="tx1"/>
                          </a:solidFill>
                          <a:effectLst/>
                          <a:latin typeface="Calibri"/>
                          <a:ea typeface="Calibri"/>
                          <a:cs typeface="Times New Roman"/>
                        </a:rPr>
                        <a:t>(measure and record</a:t>
                      </a:r>
                      <a:r>
                        <a:rPr lang="en-GB" sz="1000" b="1" baseline="0" dirty="0" smtClean="0">
                          <a:solidFill>
                            <a:schemeClr val="tx1"/>
                          </a:solidFill>
                          <a:effectLst/>
                          <a:latin typeface="Calibri"/>
                          <a:ea typeface="Calibri"/>
                          <a:cs typeface="Times New Roman"/>
                        </a:rPr>
                        <a:t> – sketches/ photos – current landforms and use secondary data to identify changes over time)</a:t>
                      </a:r>
                      <a:endParaRPr lang="en-GB" sz="1000" b="1" dirty="0">
                        <a:solidFill>
                          <a:schemeClr val="tx1"/>
                        </a:solidFill>
                        <a:effectLst/>
                        <a:latin typeface="Calibri"/>
                        <a:ea typeface="Calibri"/>
                        <a:cs typeface="Times New Roman"/>
                      </a:endParaRPr>
                    </a:p>
                    <a:p>
                      <a:pPr>
                        <a:lnSpc>
                          <a:spcPct val="115000"/>
                        </a:lnSpc>
                        <a:spcAft>
                          <a:spcPts val="0"/>
                        </a:spcAft>
                      </a:pPr>
                      <a:r>
                        <a:rPr lang="en-GB" sz="1000" dirty="0">
                          <a:effectLst/>
                          <a:latin typeface="Calibri"/>
                          <a:ea typeface="Calibri"/>
                          <a:cs typeface="Times New Roman"/>
                        </a:rPr>
                        <a:t> </a:t>
                      </a:r>
                    </a:p>
                    <a:p>
                      <a:pPr>
                        <a:lnSpc>
                          <a:spcPct val="115000"/>
                        </a:lnSpc>
                        <a:spcAft>
                          <a:spcPts val="0"/>
                        </a:spcAft>
                      </a:pPr>
                      <a:r>
                        <a:rPr lang="en-GB" sz="1000" dirty="0">
                          <a:effectLst/>
                          <a:latin typeface="Calibri"/>
                          <a:ea typeface="Calibri"/>
                          <a:cs typeface="Times New Roman"/>
                        </a:rPr>
                        <a:t>Investigate changes in the sinuosity of a river, using maps to compare past and present </a:t>
                      </a:r>
                      <a:r>
                        <a:rPr lang="en-GB" sz="1000" dirty="0" smtClean="0">
                          <a:effectLst/>
                          <a:latin typeface="Calibri"/>
                          <a:ea typeface="Calibri"/>
                          <a:cs typeface="Times New Roman"/>
                        </a:rPr>
                        <a:t>patterns</a:t>
                      </a:r>
                    </a:p>
                    <a:p>
                      <a:pPr>
                        <a:lnSpc>
                          <a:spcPct val="115000"/>
                        </a:lnSpc>
                        <a:spcAft>
                          <a:spcPts val="0"/>
                        </a:spcAft>
                      </a:pPr>
                      <a:r>
                        <a:rPr lang="en-GB" sz="1000" b="1" dirty="0" smtClean="0">
                          <a:solidFill>
                            <a:schemeClr val="tx1"/>
                          </a:solidFill>
                          <a:effectLst/>
                          <a:latin typeface="Calibri"/>
                          <a:ea typeface="Calibri"/>
                          <a:cs typeface="Times New Roman"/>
                        </a:rPr>
                        <a:t>(draw a sketch map of a river stretch to calculate sinuosity and compare with  historic maps)</a:t>
                      </a:r>
                      <a:endParaRPr lang="en-GB" sz="1000" b="1" dirty="0">
                        <a:solidFill>
                          <a:schemeClr val="tx1"/>
                        </a:solidFill>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dirty="0">
                          <a:effectLst/>
                          <a:latin typeface="Calibri"/>
                          <a:ea typeface="Calibri"/>
                          <a:cs typeface="Times New Roman"/>
                        </a:rPr>
                        <a:t>Investigate the value of distinctive river landscapes (i.e. using environmental quality assessment</a:t>
                      </a:r>
                      <a:r>
                        <a:rPr lang="en-GB" sz="1000" dirty="0" smtClean="0">
                          <a:effectLst/>
                          <a:latin typeface="Calibri"/>
                          <a:ea typeface="Calibri"/>
                          <a:cs typeface="Times New Roman"/>
                        </a:rPr>
                        <a:t>)</a:t>
                      </a:r>
                    </a:p>
                    <a:p>
                      <a:pPr>
                        <a:lnSpc>
                          <a:spcPct val="115000"/>
                        </a:lnSpc>
                        <a:spcAft>
                          <a:spcPts val="0"/>
                        </a:spcAft>
                      </a:pPr>
                      <a:r>
                        <a:rPr lang="en-GB" sz="1000" b="1" dirty="0" smtClean="0">
                          <a:solidFill>
                            <a:schemeClr val="tx1"/>
                          </a:solidFill>
                          <a:effectLst/>
                          <a:latin typeface="Calibri"/>
                          <a:ea typeface="Calibri"/>
                          <a:cs typeface="Times New Roman"/>
                        </a:rPr>
                        <a:t>(use a</a:t>
                      </a:r>
                      <a:r>
                        <a:rPr lang="en-GB" sz="1000" b="1" baseline="0" dirty="0" smtClean="0">
                          <a:solidFill>
                            <a:schemeClr val="tx1"/>
                          </a:solidFill>
                          <a:effectLst/>
                          <a:latin typeface="Calibri"/>
                          <a:ea typeface="Calibri"/>
                          <a:cs typeface="Times New Roman"/>
                        </a:rPr>
                        <a:t> bi-polar</a:t>
                      </a:r>
                      <a:r>
                        <a:rPr lang="en-GB" sz="1000" b="1" dirty="0" smtClean="0">
                          <a:solidFill>
                            <a:schemeClr val="tx1"/>
                          </a:solidFill>
                          <a:effectLst/>
                          <a:latin typeface="Calibri"/>
                          <a:ea typeface="Calibri"/>
                          <a:cs typeface="Times New Roman"/>
                        </a:rPr>
                        <a:t> EIA,</a:t>
                      </a:r>
                      <a:r>
                        <a:rPr lang="en-GB" sz="1000" b="1" baseline="0" dirty="0" smtClean="0">
                          <a:solidFill>
                            <a:schemeClr val="tx1"/>
                          </a:solidFill>
                          <a:effectLst/>
                          <a:latin typeface="Calibri"/>
                          <a:ea typeface="Calibri"/>
                          <a:cs typeface="Times New Roman"/>
                        </a:rPr>
                        <a:t> annotated sketches or photos or a </a:t>
                      </a:r>
                      <a:r>
                        <a:rPr lang="en-GB" sz="1000" b="1" dirty="0" smtClean="0">
                          <a:solidFill>
                            <a:schemeClr val="tx1"/>
                          </a:solidFill>
                          <a:effectLst/>
                          <a:latin typeface="Calibri"/>
                          <a:ea typeface="Calibri"/>
                          <a:cs typeface="Times New Roman"/>
                        </a:rPr>
                        <a:t>questionnaire to assess values and perceptions)</a:t>
                      </a:r>
                      <a:endParaRPr lang="en-GB" sz="1000" b="1" dirty="0">
                        <a:solidFill>
                          <a:schemeClr val="tx1"/>
                        </a:solidFill>
                        <a:effectLst/>
                        <a:latin typeface="Calibri"/>
                        <a:ea typeface="Calibri"/>
                        <a:cs typeface="Times New Roman"/>
                      </a:endParaRPr>
                    </a:p>
                    <a:p>
                      <a:pPr>
                        <a:lnSpc>
                          <a:spcPct val="115000"/>
                        </a:lnSpc>
                        <a:spcAft>
                          <a:spcPts val="0"/>
                        </a:spcAft>
                      </a:pPr>
                      <a:r>
                        <a:rPr lang="en-GB" sz="1000" dirty="0">
                          <a:effectLst/>
                          <a:latin typeface="Calibri"/>
                          <a:ea typeface="Calibri"/>
                          <a:cs typeface="Times New Roman"/>
                        </a:rPr>
                        <a:t> </a:t>
                      </a:r>
                    </a:p>
                    <a:p>
                      <a:pPr>
                        <a:lnSpc>
                          <a:spcPct val="115000"/>
                        </a:lnSpc>
                        <a:spcAft>
                          <a:spcPts val="0"/>
                        </a:spcAft>
                      </a:pPr>
                      <a:r>
                        <a:rPr lang="en-GB" sz="1000" dirty="0">
                          <a:effectLst/>
                          <a:latin typeface="Calibri"/>
                          <a:ea typeface="Calibri"/>
                          <a:cs typeface="Times New Roman"/>
                        </a:rPr>
                        <a:t>Investigate perceptions of flood risk </a:t>
                      </a:r>
                      <a:endParaRPr lang="en-GB" sz="1000" dirty="0" smtClean="0">
                        <a:effectLst/>
                        <a:latin typeface="Calibri"/>
                        <a:ea typeface="Calibri"/>
                        <a:cs typeface="Times New Roman"/>
                      </a:endParaRPr>
                    </a:p>
                    <a:p>
                      <a:pPr>
                        <a:lnSpc>
                          <a:spcPct val="115000"/>
                        </a:lnSpc>
                        <a:spcAft>
                          <a:spcPts val="0"/>
                        </a:spcAft>
                      </a:pPr>
                      <a:r>
                        <a:rPr lang="en-GB" sz="1000" b="1" dirty="0" smtClean="0">
                          <a:solidFill>
                            <a:schemeClr val="tx1"/>
                          </a:solidFill>
                          <a:effectLst/>
                          <a:latin typeface="Calibri"/>
                          <a:ea typeface="Calibri"/>
                          <a:cs typeface="Times New Roman"/>
                        </a:rPr>
                        <a:t>(use a questionnaire/interviews to assess perception)</a:t>
                      </a:r>
                      <a:endParaRPr lang="en-GB" sz="1000" b="1" dirty="0">
                        <a:solidFill>
                          <a:schemeClr val="tx1"/>
                        </a:solidFill>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dirty="0">
                          <a:effectLst/>
                          <a:latin typeface="Calibri"/>
                          <a:ea typeface="Calibri"/>
                          <a:cs typeface="Times New Roman"/>
                        </a:rPr>
                        <a:t>Infiltration rates in various soils or interception rates in various vegetation types within a catchment </a:t>
                      </a:r>
                      <a:r>
                        <a:rPr lang="en-GB" sz="1000" dirty="0" smtClean="0">
                          <a:effectLst/>
                          <a:latin typeface="Calibri"/>
                          <a:ea typeface="Calibri"/>
                          <a:cs typeface="Times New Roman"/>
                        </a:rPr>
                        <a:t>area</a:t>
                      </a:r>
                    </a:p>
                    <a:p>
                      <a:pPr>
                        <a:lnSpc>
                          <a:spcPct val="115000"/>
                        </a:lnSpc>
                        <a:spcAft>
                          <a:spcPts val="0"/>
                        </a:spcAft>
                      </a:pPr>
                      <a:r>
                        <a:rPr lang="en-GB" sz="1000" b="1" dirty="0" smtClean="0">
                          <a:solidFill>
                            <a:schemeClr val="tx1"/>
                          </a:solidFill>
                          <a:effectLst/>
                          <a:latin typeface="Calibri"/>
                          <a:ea typeface="Calibri"/>
                          <a:cs typeface="Times New Roman"/>
                        </a:rPr>
                        <a:t>(measure infiltration rates  using , for example a water-filled metal cylinder)</a:t>
                      </a:r>
                      <a:endParaRPr lang="en-GB" sz="1000" b="1" dirty="0">
                        <a:solidFill>
                          <a:schemeClr val="tx1"/>
                        </a:solidFill>
                        <a:effectLst/>
                        <a:latin typeface="Calibri"/>
                        <a:ea typeface="Calibri"/>
                        <a:cs typeface="Times New Roman"/>
                      </a:endParaRPr>
                    </a:p>
                    <a:p>
                      <a:pPr>
                        <a:lnSpc>
                          <a:spcPct val="115000"/>
                        </a:lnSpc>
                        <a:spcAft>
                          <a:spcPts val="0"/>
                        </a:spcAft>
                      </a:pPr>
                      <a:r>
                        <a:rPr lang="en-GB" sz="1000" dirty="0">
                          <a:effectLst/>
                          <a:latin typeface="Calibri"/>
                          <a:ea typeface="Calibri"/>
                          <a:cs typeface="Times New Roman"/>
                        </a:rPr>
                        <a:t> </a:t>
                      </a:r>
                    </a:p>
                    <a:p>
                      <a:pPr>
                        <a:lnSpc>
                          <a:spcPct val="115000"/>
                        </a:lnSpc>
                        <a:spcAft>
                          <a:spcPts val="0"/>
                        </a:spcAft>
                      </a:pPr>
                      <a:r>
                        <a:rPr lang="en-GB" sz="1000" dirty="0">
                          <a:effectLst/>
                          <a:latin typeface="Calibri"/>
                          <a:ea typeface="Calibri"/>
                          <a:cs typeface="Times New Roman"/>
                        </a:rPr>
                        <a:t>Discharge rates compared to rainfall or longitudinal survey of downstream changes in a river (with links to velocity</a:t>
                      </a:r>
                      <a:r>
                        <a:rPr lang="en-GB" sz="1000" dirty="0" smtClean="0">
                          <a:effectLst/>
                          <a:latin typeface="Calibri"/>
                          <a:ea typeface="Calibri"/>
                          <a:cs typeface="Times New Roman"/>
                        </a:rPr>
                        <a:t>)</a:t>
                      </a:r>
                    </a:p>
                    <a:p>
                      <a:pPr>
                        <a:lnSpc>
                          <a:spcPct val="115000"/>
                        </a:lnSpc>
                        <a:spcAft>
                          <a:spcPts val="0"/>
                        </a:spcAft>
                      </a:pPr>
                      <a:r>
                        <a:rPr lang="en-GB" sz="1000" b="1" dirty="0" smtClean="0">
                          <a:solidFill>
                            <a:schemeClr val="tx1"/>
                          </a:solidFill>
                          <a:effectLst/>
                          <a:latin typeface="Calibri"/>
                          <a:ea typeface="Calibri"/>
                          <a:cs typeface="Times New Roman"/>
                        </a:rPr>
                        <a:t>(measure velocity and cross sectional area to calculate discharge)</a:t>
                      </a:r>
                      <a:endParaRPr lang="en-GB" sz="1000" b="1" dirty="0">
                        <a:solidFill>
                          <a:schemeClr val="tx1"/>
                        </a:solidFill>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175207719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404664"/>
            <a:ext cx="6347714" cy="1320800"/>
          </a:xfrm>
        </p:spPr>
        <p:txBody>
          <a:bodyPr/>
          <a:lstStyle/>
          <a:p>
            <a:r>
              <a:rPr lang="en-GB" dirty="0" smtClean="0"/>
              <a:t>Enquiry 2: </a:t>
            </a:r>
            <a:r>
              <a:rPr lang="en-GB" dirty="0" err="1" smtClean="0"/>
              <a:t>Afon</a:t>
            </a:r>
            <a:r>
              <a:rPr lang="en-GB" dirty="0" smtClean="0"/>
              <a:t> </a:t>
            </a:r>
            <a:r>
              <a:rPr lang="en-GB" dirty="0" err="1" smtClean="0"/>
              <a:t>Leri</a:t>
            </a:r>
            <a:endParaRPr lang="en-GB" dirty="0"/>
          </a:p>
        </p:txBody>
      </p:sp>
      <p:pic>
        <p:nvPicPr>
          <p:cNvPr id="4098" name="Picture 2" descr="C:\Users\Simon\Pictures\Wales 2016\IMG_76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268760"/>
            <a:ext cx="7072246" cy="47148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5576" y="6211669"/>
            <a:ext cx="7072246" cy="369332"/>
          </a:xfrm>
          <a:prstGeom prst="rect">
            <a:avLst/>
          </a:prstGeom>
          <a:solidFill>
            <a:schemeClr val="bg1"/>
          </a:solidFill>
          <a:ln w="19050">
            <a:solidFill>
              <a:schemeClr val="tx1"/>
            </a:solidFill>
          </a:ln>
        </p:spPr>
        <p:txBody>
          <a:bodyPr wrap="square" rtlCol="0">
            <a:spAutoFit/>
          </a:bodyPr>
          <a:lstStyle/>
          <a:p>
            <a:r>
              <a:rPr lang="en-GB" b="1" dirty="0" smtClean="0">
                <a:solidFill>
                  <a:srgbClr val="C00000"/>
                </a:solidFill>
              </a:rPr>
              <a:t>Consider what methodologies could be used here to collect data</a:t>
            </a:r>
            <a:endParaRPr lang="en-GB" b="1" dirty="0">
              <a:solidFill>
                <a:srgbClr val="C00000"/>
              </a:solidFill>
            </a:endParaRPr>
          </a:p>
        </p:txBody>
      </p:sp>
    </p:spTree>
    <p:extLst>
      <p:ext uri="{BB962C8B-B14F-4D97-AF65-F5344CB8AC3E}">
        <p14:creationId xmlns:p14="http://schemas.microsoft.com/office/powerpoint/2010/main" val="226569668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TotalTime>
  <Words>1581</Words>
  <Application>Microsoft Office PowerPoint</Application>
  <PresentationFormat>On-screen Show (4:3)</PresentationFormat>
  <Paragraphs>258</Paragraphs>
  <Slides>22</Slides>
  <Notes>6</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Facet</vt:lpstr>
      <vt:lpstr>1_Facet</vt:lpstr>
      <vt:lpstr>Applied Fieldwork Enquiry</vt:lpstr>
      <vt:lpstr>Table A: fieldwork methodologies</vt:lpstr>
      <vt:lpstr>Table B: conceptual frameworks</vt:lpstr>
      <vt:lpstr>WJEC nominated criteria</vt:lpstr>
      <vt:lpstr>PowerPoint Presentation</vt:lpstr>
      <vt:lpstr>Enquiry 1: Ask questions</vt:lpstr>
      <vt:lpstr>Enquiry 2: Collecting data </vt:lpstr>
      <vt:lpstr>Enquiry 2: River methodologies</vt:lpstr>
      <vt:lpstr>Enquiry 2: Afon Leri</vt:lpstr>
      <vt:lpstr>Enquiry 2: Collecting data</vt:lpstr>
      <vt:lpstr>Enquiry 3: Processing and presenting</vt:lpstr>
      <vt:lpstr>Enquiry 3: Processing and presenting</vt:lpstr>
      <vt:lpstr>Enquiry 3: Processing and presenting</vt:lpstr>
      <vt:lpstr>Enquiry 3: Processing and presenting</vt:lpstr>
      <vt:lpstr>Enquiry 4: Analysing and wider understanding</vt:lpstr>
      <vt:lpstr>Enquiry 4: Describing data</vt:lpstr>
      <vt:lpstr>Enquiry 4: Analysing data</vt:lpstr>
      <vt:lpstr>Enquiry 5: Drawing conclusions</vt:lpstr>
      <vt:lpstr>Enquiry 5: Drawing conclusions</vt:lpstr>
      <vt:lpstr>Enquiry 5: Drawing conclusions</vt:lpstr>
      <vt:lpstr>Enquiry 6: Evaluating the process</vt:lpstr>
      <vt:lpstr>Enquiry 6: Evaluating the 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Applied Fieldwork Enquiry</dc:title>
  <dc:creator>Simon</dc:creator>
  <cp:lastModifiedBy>Random Guy A</cp:lastModifiedBy>
  <cp:revision>61</cp:revision>
  <dcterms:created xsi:type="dcterms:W3CDTF">2016-11-05T09:38:39Z</dcterms:created>
  <dcterms:modified xsi:type="dcterms:W3CDTF">2017-05-27T13:39:38Z</dcterms:modified>
</cp:coreProperties>
</file>