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86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BCF0C-E0CE-4816-9EFD-79BF1A45C7C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EFE850-00CB-4D84-A0AC-CCE87A94DC71}">
      <dgm:prSet phldrT="[Text]" custT="1"/>
      <dgm:spPr/>
      <dgm:t>
        <a:bodyPr/>
        <a:lstStyle/>
        <a:p>
          <a:r>
            <a:rPr lang="en-GB" sz="2000" dirty="0" err="1" smtClean="0"/>
            <a:t>Gofyn</a:t>
          </a:r>
          <a:r>
            <a:rPr lang="en-GB" sz="2000" dirty="0" smtClean="0"/>
            <a:t> </a:t>
          </a:r>
          <a:r>
            <a:rPr lang="en-GB" sz="2000" dirty="0" err="1" smtClean="0"/>
            <a:t>cwestiynauu</a:t>
          </a:r>
          <a:endParaRPr lang="en-GB" sz="2000" dirty="0"/>
        </a:p>
      </dgm:t>
    </dgm:pt>
    <dgm:pt modelId="{D0864015-ABDD-480F-9870-D6713D99352E}" type="parTrans" cxnId="{FBD0284E-28C4-458A-84D8-5E36E39E7F6A}">
      <dgm:prSet/>
      <dgm:spPr/>
      <dgm:t>
        <a:bodyPr/>
        <a:lstStyle/>
        <a:p>
          <a:endParaRPr lang="en-GB"/>
        </a:p>
      </dgm:t>
    </dgm:pt>
    <dgm:pt modelId="{1D94B371-F566-463A-85CC-87B987507294}" type="sibTrans" cxnId="{FBD0284E-28C4-458A-84D8-5E36E39E7F6A}">
      <dgm:prSet/>
      <dgm:spPr/>
      <dgm:t>
        <a:bodyPr/>
        <a:lstStyle/>
        <a:p>
          <a:endParaRPr lang="en-GB"/>
        </a:p>
      </dgm:t>
    </dgm:pt>
    <dgm:pt modelId="{460A4A4C-917B-45BA-BC0D-2E5B9AC41DE6}">
      <dgm:prSet phldrT="[Text]" custT="1"/>
      <dgm:spPr/>
      <dgm:t>
        <a:bodyPr/>
        <a:lstStyle/>
        <a:p>
          <a:r>
            <a:rPr lang="en-GB" sz="2000" dirty="0" err="1" smtClean="0"/>
            <a:t>Casglu</a:t>
          </a:r>
          <a:r>
            <a:rPr lang="en-GB" sz="2000" dirty="0" smtClean="0"/>
            <a:t> data</a:t>
          </a:r>
          <a:endParaRPr lang="en-GB" sz="2000" dirty="0"/>
        </a:p>
      </dgm:t>
    </dgm:pt>
    <dgm:pt modelId="{B4AC8CE1-572A-43C1-9D48-6FB2E99930AC}" type="parTrans" cxnId="{1BA3471A-F77A-4E01-A8C3-42DECEC58BC6}">
      <dgm:prSet/>
      <dgm:spPr/>
      <dgm:t>
        <a:bodyPr/>
        <a:lstStyle/>
        <a:p>
          <a:endParaRPr lang="en-GB"/>
        </a:p>
      </dgm:t>
    </dgm:pt>
    <dgm:pt modelId="{9D8196F3-6EE0-4DC0-A3AB-12DE916551EF}" type="sibTrans" cxnId="{1BA3471A-F77A-4E01-A8C3-42DECEC58BC6}">
      <dgm:prSet/>
      <dgm:spPr/>
      <dgm:t>
        <a:bodyPr/>
        <a:lstStyle/>
        <a:p>
          <a:endParaRPr lang="en-GB"/>
        </a:p>
      </dgm:t>
    </dgm:pt>
    <dgm:pt modelId="{755D5700-48D1-43C5-9927-F33E86F1EDF5}">
      <dgm:prSet phldrT="[Text]" custT="1"/>
      <dgm:spPr/>
      <dgm:t>
        <a:bodyPr/>
        <a:lstStyle/>
        <a:p>
          <a:r>
            <a:rPr lang="en-GB" sz="2000" dirty="0" err="1" smtClean="0"/>
            <a:t>Prosesu</a:t>
          </a:r>
          <a:r>
            <a:rPr lang="en-GB" sz="2000" dirty="0" smtClean="0"/>
            <a:t> a </a:t>
          </a:r>
          <a:r>
            <a:rPr lang="en-GB" sz="2000" dirty="0" err="1" smtClean="0"/>
            <a:t>chyflwyno</a:t>
          </a:r>
          <a:r>
            <a:rPr lang="en-GB" sz="2000" dirty="0" smtClean="0"/>
            <a:t> data</a:t>
          </a:r>
          <a:endParaRPr lang="en-GB" sz="2000" dirty="0"/>
        </a:p>
      </dgm:t>
    </dgm:pt>
    <dgm:pt modelId="{7FFE2BC6-14A9-457C-931C-E2FFFF23E557}" type="parTrans" cxnId="{9DE34D6A-9274-41AF-AE25-4383812437F4}">
      <dgm:prSet/>
      <dgm:spPr/>
      <dgm:t>
        <a:bodyPr/>
        <a:lstStyle/>
        <a:p>
          <a:endParaRPr lang="en-GB"/>
        </a:p>
      </dgm:t>
    </dgm:pt>
    <dgm:pt modelId="{F4D4B2B5-1334-417D-94E6-C752E23A0274}" type="sibTrans" cxnId="{9DE34D6A-9274-41AF-AE25-4383812437F4}">
      <dgm:prSet/>
      <dgm:spPr/>
      <dgm:t>
        <a:bodyPr/>
        <a:lstStyle/>
        <a:p>
          <a:endParaRPr lang="en-GB"/>
        </a:p>
      </dgm:t>
    </dgm:pt>
    <dgm:pt modelId="{1322D501-8E41-44E9-AD53-A20EDBAB530B}">
      <dgm:prSet phldrT="[Text]" custT="1"/>
      <dgm:spPr/>
      <dgm:t>
        <a:bodyPr/>
        <a:lstStyle/>
        <a:p>
          <a:r>
            <a:rPr lang="en-GB" sz="2000" dirty="0" err="1" smtClean="0"/>
            <a:t>Dod</a:t>
          </a:r>
          <a:r>
            <a:rPr lang="en-GB" sz="2000" dirty="0" smtClean="0"/>
            <a:t> </a:t>
          </a:r>
          <a:r>
            <a:rPr lang="en-GB" sz="2000" dirty="0" err="1" smtClean="0"/>
            <a:t>i</a:t>
          </a:r>
          <a:r>
            <a:rPr lang="en-GB" sz="2000" dirty="0" smtClean="0"/>
            <a:t> </a:t>
          </a:r>
          <a:r>
            <a:rPr lang="en-GB" sz="2000" dirty="0" err="1" smtClean="0"/>
            <a:t>gasgliadau</a:t>
          </a:r>
          <a:endParaRPr lang="en-GB" sz="2000" dirty="0"/>
        </a:p>
      </dgm:t>
    </dgm:pt>
    <dgm:pt modelId="{0BE56B96-CB8B-486E-872B-AC3423288795}" type="parTrans" cxnId="{97AE37E7-D3D7-48FB-8297-14C06659E863}">
      <dgm:prSet/>
      <dgm:spPr/>
      <dgm:t>
        <a:bodyPr/>
        <a:lstStyle/>
        <a:p>
          <a:endParaRPr lang="en-GB"/>
        </a:p>
      </dgm:t>
    </dgm:pt>
    <dgm:pt modelId="{AFF2F518-19A6-4445-910F-56C46B23D236}" type="sibTrans" cxnId="{97AE37E7-D3D7-48FB-8297-14C06659E863}">
      <dgm:prSet/>
      <dgm:spPr/>
      <dgm:t>
        <a:bodyPr/>
        <a:lstStyle/>
        <a:p>
          <a:endParaRPr lang="en-GB"/>
        </a:p>
      </dgm:t>
    </dgm:pt>
    <dgm:pt modelId="{8CBE956E-5609-4715-8D33-BE0AE2B4A413}">
      <dgm:prSet custT="1"/>
      <dgm:spPr/>
      <dgm:t>
        <a:bodyPr/>
        <a:lstStyle/>
        <a:p>
          <a:r>
            <a:rPr lang="en-GB" sz="2000" dirty="0" err="1" smtClean="0"/>
            <a:t>Gwerthuso’r</a:t>
          </a:r>
          <a:r>
            <a:rPr lang="en-GB" sz="2000" dirty="0" smtClean="0"/>
            <a:t> broses</a:t>
          </a:r>
          <a:endParaRPr lang="en-GB" sz="2000" dirty="0"/>
        </a:p>
      </dgm:t>
    </dgm:pt>
    <dgm:pt modelId="{9A1F5F27-7D14-43D6-B256-F52F185F93AD}" type="parTrans" cxnId="{2667F573-7ACD-40B8-ADFA-30791B0F5B32}">
      <dgm:prSet/>
      <dgm:spPr/>
      <dgm:t>
        <a:bodyPr/>
        <a:lstStyle/>
        <a:p>
          <a:endParaRPr lang="en-GB"/>
        </a:p>
      </dgm:t>
    </dgm:pt>
    <dgm:pt modelId="{A956D613-26B2-4359-B815-F042744D8AD2}" type="sibTrans" cxnId="{2667F573-7ACD-40B8-ADFA-30791B0F5B32}">
      <dgm:prSet/>
      <dgm:spPr/>
      <dgm:t>
        <a:bodyPr/>
        <a:lstStyle/>
        <a:p>
          <a:endParaRPr lang="en-GB"/>
        </a:p>
      </dgm:t>
    </dgm:pt>
    <dgm:pt modelId="{814CFDFC-262A-4243-8C23-3031943BBFB6}">
      <dgm:prSet custT="1"/>
      <dgm:spPr/>
      <dgm:t>
        <a:bodyPr/>
        <a:lstStyle/>
        <a:p>
          <a:r>
            <a:rPr lang="en-GB" sz="1800" dirty="0" err="1" smtClean="0"/>
            <a:t>Dadansoddi</a:t>
          </a:r>
          <a:r>
            <a:rPr lang="en-GB" sz="1800" dirty="0" smtClean="0"/>
            <a:t> a </a:t>
          </a:r>
          <a:r>
            <a:rPr lang="en-GB" sz="1800" dirty="0" err="1" smtClean="0"/>
            <a:t>chymhwyso</a:t>
          </a:r>
          <a:r>
            <a:rPr lang="en-GB" sz="1800" dirty="0" smtClean="0"/>
            <a:t> </a:t>
          </a:r>
          <a:r>
            <a:rPr lang="en-GB" sz="1800" dirty="0" err="1" smtClean="0"/>
            <a:t>dealltwriaeth</a:t>
          </a:r>
          <a:r>
            <a:rPr lang="en-GB" sz="1800" dirty="0" smtClean="0"/>
            <a:t> </a:t>
          </a:r>
          <a:r>
            <a:rPr lang="en-GB" sz="1800" dirty="0" err="1" smtClean="0"/>
            <a:t>ehangach</a:t>
          </a:r>
          <a:endParaRPr lang="en-GB" sz="1800" dirty="0">
            <a:solidFill>
              <a:schemeClr val="bg1"/>
            </a:solidFill>
          </a:endParaRPr>
        </a:p>
      </dgm:t>
    </dgm:pt>
    <dgm:pt modelId="{3759CDDB-48CE-4734-BBCB-110D087B0B1F}" type="parTrans" cxnId="{C2B7F006-3628-4B42-8D69-998F6C1CAF76}">
      <dgm:prSet/>
      <dgm:spPr/>
      <dgm:t>
        <a:bodyPr/>
        <a:lstStyle/>
        <a:p>
          <a:endParaRPr lang="en-GB"/>
        </a:p>
      </dgm:t>
    </dgm:pt>
    <dgm:pt modelId="{9BBE018E-989B-4345-BBC9-24AF1336B27E}" type="sibTrans" cxnId="{C2B7F006-3628-4B42-8D69-998F6C1CAF76}">
      <dgm:prSet/>
      <dgm:spPr/>
      <dgm:t>
        <a:bodyPr/>
        <a:lstStyle/>
        <a:p>
          <a:endParaRPr lang="en-GB"/>
        </a:p>
      </dgm:t>
    </dgm:pt>
    <dgm:pt modelId="{771394E3-122C-4E8D-9BDF-DC77E087BBB6}" type="pres">
      <dgm:prSet presAssocID="{10CBCF0C-E0CE-4816-9EFD-79BF1A45C7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7FFEEEE-1C89-40B9-8FF2-D476697323C9}" type="pres">
      <dgm:prSet presAssocID="{94EFE850-00CB-4D84-A0AC-CCE87A94DC71}" presName="node" presStyleLbl="node1" presStyleIdx="0" presStyleCnt="6" custScaleX="122218" custRadScaleRad="100323" custRadScaleInc="-13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14550E-2F74-44DC-98FE-190D8000F1F7}" type="pres">
      <dgm:prSet presAssocID="{94EFE850-00CB-4D84-A0AC-CCE87A94DC71}" presName="spNode" presStyleCnt="0"/>
      <dgm:spPr/>
    </dgm:pt>
    <dgm:pt modelId="{729AC451-7135-4E5E-A8E5-61F584175292}" type="pres">
      <dgm:prSet presAssocID="{1D94B371-F566-463A-85CC-87B987507294}" presName="sibTrans" presStyleLbl="sibTrans1D1" presStyleIdx="0" presStyleCnt="6"/>
      <dgm:spPr/>
      <dgm:t>
        <a:bodyPr/>
        <a:lstStyle/>
        <a:p>
          <a:endParaRPr lang="en-GB"/>
        </a:p>
      </dgm:t>
    </dgm:pt>
    <dgm:pt modelId="{D11F0DF4-73CE-4A71-A405-93981F51BA62}" type="pres">
      <dgm:prSet presAssocID="{460A4A4C-917B-45BA-BC0D-2E5B9AC41DE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AB066A-2465-4D90-A971-63C6A0BA8D39}" type="pres">
      <dgm:prSet presAssocID="{460A4A4C-917B-45BA-BC0D-2E5B9AC41DE6}" presName="spNode" presStyleCnt="0"/>
      <dgm:spPr/>
    </dgm:pt>
    <dgm:pt modelId="{C40B7444-EF56-4499-863A-1E94CDE436F0}" type="pres">
      <dgm:prSet presAssocID="{9D8196F3-6EE0-4DC0-A3AB-12DE916551EF}" presName="sibTrans" presStyleLbl="sibTrans1D1" presStyleIdx="1" presStyleCnt="6"/>
      <dgm:spPr/>
      <dgm:t>
        <a:bodyPr/>
        <a:lstStyle/>
        <a:p>
          <a:endParaRPr lang="en-GB"/>
        </a:p>
      </dgm:t>
    </dgm:pt>
    <dgm:pt modelId="{22F9E0D4-4AE6-439E-B532-2FF4F06CE918}" type="pres">
      <dgm:prSet presAssocID="{755D5700-48D1-43C5-9927-F33E86F1EDF5}" presName="node" presStyleLbl="node1" presStyleIdx="2" presStyleCnt="6" custScaleX="144630" custRadScaleRad="100143" custRadScaleInc="-623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DFB8C0-DC9A-496F-BE99-6A3C04F8AC57}" type="pres">
      <dgm:prSet presAssocID="{755D5700-48D1-43C5-9927-F33E86F1EDF5}" presName="spNode" presStyleCnt="0"/>
      <dgm:spPr/>
    </dgm:pt>
    <dgm:pt modelId="{C617B9DE-F283-4306-9A94-93AB7F71241E}" type="pres">
      <dgm:prSet presAssocID="{F4D4B2B5-1334-417D-94E6-C752E23A0274}" presName="sibTrans" presStyleLbl="sibTrans1D1" presStyleIdx="2" presStyleCnt="6"/>
      <dgm:spPr/>
      <dgm:t>
        <a:bodyPr/>
        <a:lstStyle/>
        <a:p>
          <a:endParaRPr lang="en-GB"/>
        </a:p>
      </dgm:t>
    </dgm:pt>
    <dgm:pt modelId="{F1B59174-BB7F-4280-8370-C92BCE8FC49B}" type="pres">
      <dgm:prSet presAssocID="{814CFDFC-262A-4243-8C23-3031943BBFB6}" presName="node" presStyleLbl="node1" presStyleIdx="3" presStyleCnt="6" custScaleX="163837" custScaleY="118731" custRadScaleRad="98641" custRadScaleInc="-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DE00D5-1325-4AD9-8C57-B40729155FE6}" type="pres">
      <dgm:prSet presAssocID="{814CFDFC-262A-4243-8C23-3031943BBFB6}" presName="spNode" presStyleCnt="0"/>
      <dgm:spPr/>
    </dgm:pt>
    <dgm:pt modelId="{7C67BFB3-92CC-4943-8E4E-3E26A69B70C3}" type="pres">
      <dgm:prSet presAssocID="{9BBE018E-989B-4345-BBC9-24AF1336B27E}" presName="sibTrans" presStyleLbl="sibTrans1D1" presStyleIdx="3" presStyleCnt="6"/>
      <dgm:spPr/>
      <dgm:t>
        <a:bodyPr/>
        <a:lstStyle/>
        <a:p>
          <a:endParaRPr lang="en-GB"/>
        </a:p>
      </dgm:t>
    </dgm:pt>
    <dgm:pt modelId="{52C1999B-37CC-4D8D-8F42-3B1FFA631B08}" type="pres">
      <dgm:prSet presAssocID="{1322D501-8E41-44E9-AD53-A20EDBAB530B}" presName="node" presStyleLbl="node1" presStyleIdx="4" presStyleCnt="6" custScaleX="151864" custRadScaleRad="100811" custRadScaleInc="506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5051B8-F477-45E6-BF0C-49CF8F56881B}" type="pres">
      <dgm:prSet presAssocID="{1322D501-8E41-44E9-AD53-A20EDBAB530B}" presName="spNode" presStyleCnt="0"/>
      <dgm:spPr/>
    </dgm:pt>
    <dgm:pt modelId="{9A7FBC27-79E0-4963-8A55-9FEEAFC98D40}" type="pres">
      <dgm:prSet presAssocID="{AFF2F518-19A6-4445-910F-56C46B23D236}" presName="sibTrans" presStyleLbl="sibTrans1D1" presStyleIdx="4" presStyleCnt="6"/>
      <dgm:spPr/>
      <dgm:t>
        <a:bodyPr/>
        <a:lstStyle/>
        <a:p>
          <a:endParaRPr lang="en-GB"/>
        </a:p>
      </dgm:t>
    </dgm:pt>
    <dgm:pt modelId="{63B43598-80A3-4230-9059-7FF6ABAAA655}" type="pres">
      <dgm:prSet presAssocID="{8CBE956E-5609-4715-8D33-BE0AE2B4A413}" presName="node" presStyleLbl="node1" presStyleIdx="5" presStyleCnt="6" custScaleX="15004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83D303-29E0-4FFC-A963-627236F789EE}" type="pres">
      <dgm:prSet presAssocID="{8CBE956E-5609-4715-8D33-BE0AE2B4A413}" presName="spNode" presStyleCnt="0"/>
      <dgm:spPr/>
    </dgm:pt>
    <dgm:pt modelId="{312A0A7B-3F72-411F-82C4-930CFE90F186}" type="pres">
      <dgm:prSet presAssocID="{A956D613-26B2-4359-B815-F042744D8AD2}" presName="sibTrans" presStyleLbl="sibTrans1D1" presStyleIdx="5" presStyleCnt="6"/>
      <dgm:spPr/>
      <dgm:t>
        <a:bodyPr/>
        <a:lstStyle/>
        <a:p>
          <a:endParaRPr lang="en-GB"/>
        </a:p>
      </dgm:t>
    </dgm:pt>
  </dgm:ptLst>
  <dgm:cxnLst>
    <dgm:cxn modelId="{348E108B-FA6D-48B3-9494-A3791455D3C8}" type="presOf" srcId="{F4D4B2B5-1334-417D-94E6-C752E23A0274}" destId="{C617B9DE-F283-4306-9A94-93AB7F71241E}" srcOrd="0" destOrd="0" presId="urn:microsoft.com/office/officeart/2005/8/layout/cycle5"/>
    <dgm:cxn modelId="{4DE77131-DBC2-4237-932D-D803FF5908C9}" type="presOf" srcId="{A956D613-26B2-4359-B815-F042744D8AD2}" destId="{312A0A7B-3F72-411F-82C4-930CFE90F186}" srcOrd="0" destOrd="0" presId="urn:microsoft.com/office/officeart/2005/8/layout/cycle5"/>
    <dgm:cxn modelId="{2F2E8824-1CEC-4DAD-8334-0C5578CF90EF}" type="presOf" srcId="{9BBE018E-989B-4345-BBC9-24AF1336B27E}" destId="{7C67BFB3-92CC-4943-8E4E-3E26A69B70C3}" srcOrd="0" destOrd="0" presId="urn:microsoft.com/office/officeart/2005/8/layout/cycle5"/>
    <dgm:cxn modelId="{C8936085-4462-4457-A5FE-77D0E44CFB15}" type="presOf" srcId="{814CFDFC-262A-4243-8C23-3031943BBFB6}" destId="{F1B59174-BB7F-4280-8370-C92BCE8FC49B}" srcOrd="0" destOrd="0" presId="urn:microsoft.com/office/officeart/2005/8/layout/cycle5"/>
    <dgm:cxn modelId="{301F33CD-555B-4255-BB76-053C64CAD729}" type="presOf" srcId="{10CBCF0C-E0CE-4816-9EFD-79BF1A45C7CA}" destId="{771394E3-122C-4E8D-9BDF-DC77E087BBB6}" srcOrd="0" destOrd="0" presId="urn:microsoft.com/office/officeart/2005/8/layout/cycle5"/>
    <dgm:cxn modelId="{517E8628-88F9-4810-8900-6BC58E87C024}" type="presOf" srcId="{755D5700-48D1-43C5-9927-F33E86F1EDF5}" destId="{22F9E0D4-4AE6-439E-B532-2FF4F06CE918}" srcOrd="0" destOrd="0" presId="urn:microsoft.com/office/officeart/2005/8/layout/cycle5"/>
    <dgm:cxn modelId="{AF22CA5D-202D-4E2D-BA55-B01C46486E2F}" type="presOf" srcId="{1D94B371-F566-463A-85CC-87B987507294}" destId="{729AC451-7135-4E5E-A8E5-61F584175292}" srcOrd="0" destOrd="0" presId="urn:microsoft.com/office/officeart/2005/8/layout/cycle5"/>
    <dgm:cxn modelId="{1BA3471A-F77A-4E01-A8C3-42DECEC58BC6}" srcId="{10CBCF0C-E0CE-4816-9EFD-79BF1A45C7CA}" destId="{460A4A4C-917B-45BA-BC0D-2E5B9AC41DE6}" srcOrd="1" destOrd="0" parTransId="{B4AC8CE1-572A-43C1-9D48-6FB2E99930AC}" sibTransId="{9D8196F3-6EE0-4DC0-A3AB-12DE916551EF}"/>
    <dgm:cxn modelId="{97DA7473-C502-4336-B88D-6940A739E925}" type="presOf" srcId="{460A4A4C-917B-45BA-BC0D-2E5B9AC41DE6}" destId="{D11F0DF4-73CE-4A71-A405-93981F51BA62}" srcOrd="0" destOrd="0" presId="urn:microsoft.com/office/officeart/2005/8/layout/cycle5"/>
    <dgm:cxn modelId="{FC2A5CF6-C40F-4B42-9C8A-3D7BF1FE4C6E}" type="presOf" srcId="{AFF2F518-19A6-4445-910F-56C46B23D236}" destId="{9A7FBC27-79E0-4963-8A55-9FEEAFC98D40}" srcOrd="0" destOrd="0" presId="urn:microsoft.com/office/officeart/2005/8/layout/cycle5"/>
    <dgm:cxn modelId="{A44F225F-BEB8-4D1A-94C5-B798CA1D1D53}" type="presOf" srcId="{8CBE956E-5609-4715-8D33-BE0AE2B4A413}" destId="{63B43598-80A3-4230-9059-7FF6ABAAA655}" srcOrd="0" destOrd="0" presId="urn:microsoft.com/office/officeart/2005/8/layout/cycle5"/>
    <dgm:cxn modelId="{53513A87-FD66-43E6-880F-12EEA1B767DF}" type="presOf" srcId="{1322D501-8E41-44E9-AD53-A20EDBAB530B}" destId="{52C1999B-37CC-4D8D-8F42-3B1FFA631B08}" srcOrd="0" destOrd="0" presId="urn:microsoft.com/office/officeart/2005/8/layout/cycle5"/>
    <dgm:cxn modelId="{FBD0284E-28C4-458A-84D8-5E36E39E7F6A}" srcId="{10CBCF0C-E0CE-4816-9EFD-79BF1A45C7CA}" destId="{94EFE850-00CB-4D84-A0AC-CCE87A94DC71}" srcOrd="0" destOrd="0" parTransId="{D0864015-ABDD-480F-9870-D6713D99352E}" sibTransId="{1D94B371-F566-463A-85CC-87B987507294}"/>
    <dgm:cxn modelId="{9DE34D6A-9274-41AF-AE25-4383812437F4}" srcId="{10CBCF0C-E0CE-4816-9EFD-79BF1A45C7CA}" destId="{755D5700-48D1-43C5-9927-F33E86F1EDF5}" srcOrd="2" destOrd="0" parTransId="{7FFE2BC6-14A9-457C-931C-E2FFFF23E557}" sibTransId="{F4D4B2B5-1334-417D-94E6-C752E23A0274}"/>
    <dgm:cxn modelId="{2667F573-7ACD-40B8-ADFA-30791B0F5B32}" srcId="{10CBCF0C-E0CE-4816-9EFD-79BF1A45C7CA}" destId="{8CBE956E-5609-4715-8D33-BE0AE2B4A413}" srcOrd="5" destOrd="0" parTransId="{9A1F5F27-7D14-43D6-B256-F52F185F93AD}" sibTransId="{A956D613-26B2-4359-B815-F042744D8AD2}"/>
    <dgm:cxn modelId="{51ABEAFB-2E4A-44D6-8786-1F04A2DAC2F3}" type="presOf" srcId="{9D8196F3-6EE0-4DC0-A3AB-12DE916551EF}" destId="{C40B7444-EF56-4499-863A-1E94CDE436F0}" srcOrd="0" destOrd="0" presId="urn:microsoft.com/office/officeart/2005/8/layout/cycle5"/>
    <dgm:cxn modelId="{1E0682FF-2076-42DD-A9CF-5F29F7C3E560}" type="presOf" srcId="{94EFE850-00CB-4D84-A0AC-CCE87A94DC71}" destId="{17FFEEEE-1C89-40B9-8FF2-D476697323C9}" srcOrd="0" destOrd="0" presId="urn:microsoft.com/office/officeart/2005/8/layout/cycle5"/>
    <dgm:cxn modelId="{C2B7F006-3628-4B42-8D69-998F6C1CAF76}" srcId="{10CBCF0C-E0CE-4816-9EFD-79BF1A45C7CA}" destId="{814CFDFC-262A-4243-8C23-3031943BBFB6}" srcOrd="3" destOrd="0" parTransId="{3759CDDB-48CE-4734-BBCB-110D087B0B1F}" sibTransId="{9BBE018E-989B-4345-BBC9-24AF1336B27E}"/>
    <dgm:cxn modelId="{97AE37E7-D3D7-48FB-8297-14C06659E863}" srcId="{10CBCF0C-E0CE-4816-9EFD-79BF1A45C7CA}" destId="{1322D501-8E41-44E9-AD53-A20EDBAB530B}" srcOrd="4" destOrd="0" parTransId="{0BE56B96-CB8B-486E-872B-AC3423288795}" sibTransId="{AFF2F518-19A6-4445-910F-56C46B23D236}"/>
    <dgm:cxn modelId="{4E922084-9B99-4EA3-A5D8-2A127246140D}" type="presParOf" srcId="{771394E3-122C-4E8D-9BDF-DC77E087BBB6}" destId="{17FFEEEE-1C89-40B9-8FF2-D476697323C9}" srcOrd="0" destOrd="0" presId="urn:microsoft.com/office/officeart/2005/8/layout/cycle5"/>
    <dgm:cxn modelId="{3E751CB1-28CD-4417-9FB7-4F1CE6FE273C}" type="presParOf" srcId="{771394E3-122C-4E8D-9BDF-DC77E087BBB6}" destId="{AD14550E-2F74-44DC-98FE-190D8000F1F7}" srcOrd="1" destOrd="0" presId="urn:microsoft.com/office/officeart/2005/8/layout/cycle5"/>
    <dgm:cxn modelId="{37BBFA79-E12C-4B2F-B49B-E3D1F1762A6B}" type="presParOf" srcId="{771394E3-122C-4E8D-9BDF-DC77E087BBB6}" destId="{729AC451-7135-4E5E-A8E5-61F584175292}" srcOrd="2" destOrd="0" presId="urn:microsoft.com/office/officeart/2005/8/layout/cycle5"/>
    <dgm:cxn modelId="{6EF12740-B7BE-46CD-A9CD-7B86D9DEF02A}" type="presParOf" srcId="{771394E3-122C-4E8D-9BDF-DC77E087BBB6}" destId="{D11F0DF4-73CE-4A71-A405-93981F51BA62}" srcOrd="3" destOrd="0" presId="urn:microsoft.com/office/officeart/2005/8/layout/cycle5"/>
    <dgm:cxn modelId="{23BB9C03-43AD-412C-9917-BF1D060EFD05}" type="presParOf" srcId="{771394E3-122C-4E8D-9BDF-DC77E087BBB6}" destId="{8FAB066A-2465-4D90-A971-63C6A0BA8D39}" srcOrd="4" destOrd="0" presId="urn:microsoft.com/office/officeart/2005/8/layout/cycle5"/>
    <dgm:cxn modelId="{F76CA22A-AF91-4396-AC92-CD7280709C1D}" type="presParOf" srcId="{771394E3-122C-4E8D-9BDF-DC77E087BBB6}" destId="{C40B7444-EF56-4499-863A-1E94CDE436F0}" srcOrd="5" destOrd="0" presId="urn:microsoft.com/office/officeart/2005/8/layout/cycle5"/>
    <dgm:cxn modelId="{BF5EDA25-22C5-430A-A625-0E6F2E0D5782}" type="presParOf" srcId="{771394E3-122C-4E8D-9BDF-DC77E087BBB6}" destId="{22F9E0D4-4AE6-439E-B532-2FF4F06CE918}" srcOrd="6" destOrd="0" presId="urn:microsoft.com/office/officeart/2005/8/layout/cycle5"/>
    <dgm:cxn modelId="{B97A1170-AEFC-46CE-A159-1838D5B0DE32}" type="presParOf" srcId="{771394E3-122C-4E8D-9BDF-DC77E087BBB6}" destId="{14DFB8C0-DC9A-496F-BE99-6A3C04F8AC57}" srcOrd="7" destOrd="0" presId="urn:microsoft.com/office/officeart/2005/8/layout/cycle5"/>
    <dgm:cxn modelId="{12A63A0C-F75A-4F94-8374-7D5E3854DCB8}" type="presParOf" srcId="{771394E3-122C-4E8D-9BDF-DC77E087BBB6}" destId="{C617B9DE-F283-4306-9A94-93AB7F71241E}" srcOrd="8" destOrd="0" presId="urn:microsoft.com/office/officeart/2005/8/layout/cycle5"/>
    <dgm:cxn modelId="{BA5CBFC4-CEF5-47D7-AA79-937737592314}" type="presParOf" srcId="{771394E3-122C-4E8D-9BDF-DC77E087BBB6}" destId="{F1B59174-BB7F-4280-8370-C92BCE8FC49B}" srcOrd="9" destOrd="0" presId="urn:microsoft.com/office/officeart/2005/8/layout/cycle5"/>
    <dgm:cxn modelId="{9C0125DF-DECC-4C65-BA09-DC3DEB6E0B88}" type="presParOf" srcId="{771394E3-122C-4E8D-9BDF-DC77E087BBB6}" destId="{58DE00D5-1325-4AD9-8C57-B40729155FE6}" srcOrd="10" destOrd="0" presId="urn:microsoft.com/office/officeart/2005/8/layout/cycle5"/>
    <dgm:cxn modelId="{79FCE656-E3FE-44BD-80BB-B12D8999E99B}" type="presParOf" srcId="{771394E3-122C-4E8D-9BDF-DC77E087BBB6}" destId="{7C67BFB3-92CC-4943-8E4E-3E26A69B70C3}" srcOrd="11" destOrd="0" presId="urn:microsoft.com/office/officeart/2005/8/layout/cycle5"/>
    <dgm:cxn modelId="{C40C11E0-D0C3-4BFC-9ACA-02413A13D9CA}" type="presParOf" srcId="{771394E3-122C-4E8D-9BDF-DC77E087BBB6}" destId="{52C1999B-37CC-4D8D-8F42-3B1FFA631B08}" srcOrd="12" destOrd="0" presId="urn:microsoft.com/office/officeart/2005/8/layout/cycle5"/>
    <dgm:cxn modelId="{AA1AAEDF-4866-4A38-842C-8C0D4CA77A59}" type="presParOf" srcId="{771394E3-122C-4E8D-9BDF-DC77E087BBB6}" destId="{0A5051B8-F477-45E6-BF0C-49CF8F56881B}" srcOrd="13" destOrd="0" presId="urn:microsoft.com/office/officeart/2005/8/layout/cycle5"/>
    <dgm:cxn modelId="{92B9D36E-477A-40E8-AA6D-7DDDF111BE12}" type="presParOf" srcId="{771394E3-122C-4E8D-9BDF-DC77E087BBB6}" destId="{9A7FBC27-79E0-4963-8A55-9FEEAFC98D40}" srcOrd="14" destOrd="0" presId="urn:microsoft.com/office/officeart/2005/8/layout/cycle5"/>
    <dgm:cxn modelId="{86E4ACA2-AA8B-4912-BFFA-2B24107B7EBB}" type="presParOf" srcId="{771394E3-122C-4E8D-9BDF-DC77E087BBB6}" destId="{63B43598-80A3-4230-9059-7FF6ABAAA655}" srcOrd="15" destOrd="0" presId="urn:microsoft.com/office/officeart/2005/8/layout/cycle5"/>
    <dgm:cxn modelId="{5E2AEE44-B386-471E-AB8A-0370011572EF}" type="presParOf" srcId="{771394E3-122C-4E8D-9BDF-DC77E087BBB6}" destId="{1B83D303-29E0-4FFC-A963-627236F789EE}" srcOrd="16" destOrd="0" presId="urn:microsoft.com/office/officeart/2005/8/layout/cycle5"/>
    <dgm:cxn modelId="{7F45C193-0395-4276-9518-86D6BBB0AB94}" type="presParOf" srcId="{771394E3-122C-4E8D-9BDF-DC77E087BBB6}" destId="{312A0A7B-3F72-411F-82C4-930CFE90F186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FEEEE-1C89-40B9-8FF2-D476697323C9}">
      <dsp:nvSpPr>
        <dsp:cNvPr id="0" name=""/>
        <dsp:cNvSpPr/>
      </dsp:nvSpPr>
      <dsp:spPr>
        <a:xfrm>
          <a:off x="3240357" y="-42269"/>
          <a:ext cx="1758517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Gofyn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cwestiynauu</a:t>
          </a:r>
          <a:endParaRPr lang="en-GB" sz="2000" kern="1200" dirty="0"/>
        </a:p>
      </dsp:txBody>
      <dsp:txXfrm>
        <a:off x="3286012" y="3386"/>
        <a:ext cx="1667207" cy="843934"/>
      </dsp:txXfrm>
    </dsp:sp>
    <dsp:sp modelId="{729AC451-7135-4E5E-A8E5-61F584175292}">
      <dsp:nvSpPr>
        <dsp:cNvPr id="0" name=""/>
        <dsp:cNvSpPr/>
      </dsp:nvSpPr>
      <dsp:spPr>
        <a:xfrm>
          <a:off x="1925920" y="425304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220707" y="248421"/>
              </a:moveTo>
              <a:arcTo wR="2204144" hR="2204144" stAng="17847895" swAng="77253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F0DF4-73CE-4A71-A405-93981F51BA62}">
      <dsp:nvSpPr>
        <dsp:cNvPr id="0" name=""/>
        <dsp:cNvSpPr/>
      </dsp:nvSpPr>
      <dsp:spPr>
        <a:xfrm>
          <a:off x="5319539" y="1059802"/>
          <a:ext cx="1438836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Casglu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365194" y="1105457"/>
        <a:ext cx="1347526" cy="843934"/>
      </dsp:txXfrm>
    </dsp:sp>
    <dsp:sp modelId="{C40B7444-EF56-4499-863A-1E94CDE436F0}">
      <dsp:nvSpPr>
        <dsp:cNvPr id="0" name=""/>
        <dsp:cNvSpPr/>
      </dsp:nvSpPr>
      <dsp:spPr>
        <a:xfrm>
          <a:off x="1928420" y="433450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4355209" y="1723346"/>
              </a:moveTo>
              <a:arcTo wR="2204144" hR="2204144" stAng="20844034" swAng="790860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9E0D4-4AE6-439E-B532-2FF4F06CE918}">
      <dsp:nvSpPr>
        <dsp:cNvPr id="0" name=""/>
        <dsp:cNvSpPr/>
      </dsp:nvSpPr>
      <dsp:spPr>
        <a:xfrm>
          <a:off x="5194301" y="2827053"/>
          <a:ext cx="208098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Prosesu</a:t>
          </a:r>
          <a:r>
            <a:rPr lang="en-GB" sz="2000" kern="1200" dirty="0" smtClean="0"/>
            <a:t> a </a:t>
          </a:r>
          <a:r>
            <a:rPr lang="en-GB" sz="2000" kern="1200" dirty="0" err="1" smtClean="0"/>
            <a:t>chyflwyno</a:t>
          </a:r>
          <a:r>
            <a:rPr lang="en-GB" sz="2000" kern="1200" dirty="0" smtClean="0"/>
            <a:t> data</a:t>
          </a:r>
          <a:endParaRPr lang="en-GB" sz="2000" kern="1200" dirty="0"/>
        </a:p>
      </dsp:txBody>
      <dsp:txXfrm>
        <a:off x="5239956" y="2872708"/>
        <a:ext cx="1989679" cy="843934"/>
      </dsp:txXfrm>
    </dsp:sp>
    <dsp:sp modelId="{C617B9DE-F283-4306-9A94-93AB7F71241E}">
      <dsp:nvSpPr>
        <dsp:cNvPr id="0" name=""/>
        <dsp:cNvSpPr/>
      </dsp:nvSpPr>
      <dsp:spPr>
        <a:xfrm>
          <a:off x="1967826" y="363927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3941380" y="3560705"/>
              </a:moveTo>
              <a:arcTo wR="2204144" hR="2204144" stAng="2279120" swAng="945649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59174-BB7F-4280-8370-C92BCE8FC49B}">
      <dsp:nvSpPr>
        <dsp:cNvPr id="0" name=""/>
        <dsp:cNvSpPr/>
      </dsp:nvSpPr>
      <dsp:spPr>
        <a:xfrm>
          <a:off x="2952327" y="4248473"/>
          <a:ext cx="2357347" cy="11104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Dadansoddi</a:t>
          </a:r>
          <a:r>
            <a:rPr lang="en-GB" sz="1800" kern="1200" dirty="0" smtClean="0"/>
            <a:t> a </a:t>
          </a:r>
          <a:r>
            <a:rPr lang="en-GB" sz="1800" kern="1200" dirty="0" err="1" smtClean="0"/>
            <a:t>chymhwyso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dealltwriaeth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ehangach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006533" y="4302679"/>
        <a:ext cx="2248935" cy="1002012"/>
      </dsp:txXfrm>
    </dsp:sp>
    <dsp:sp modelId="{7C67BFB3-92CC-4943-8E4E-3E26A69B70C3}">
      <dsp:nvSpPr>
        <dsp:cNvPr id="0" name=""/>
        <dsp:cNvSpPr/>
      </dsp:nvSpPr>
      <dsp:spPr>
        <a:xfrm>
          <a:off x="1845647" y="341399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953142" y="4018874"/>
              </a:moveTo>
              <a:arcTo wR="2204144" hR="2204144" stAng="7474849" swAng="859626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999B-37CC-4D8D-8F42-3B1FFA631B08}">
      <dsp:nvSpPr>
        <dsp:cNvPr id="0" name=""/>
        <dsp:cNvSpPr/>
      </dsp:nvSpPr>
      <dsp:spPr>
        <a:xfrm>
          <a:off x="947962" y="2917445"/>
          <a:ext cx="2185075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Dod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gasgliadau</a:t>
          </a:r>
          <a:endParaRPr lang="en-GB" sz="2000" kern="1200" dirty="0"/>
        </a:p>
      </dsp:txBody>
      <dsp:txXfrm>
        <a:off x="993617" y="2963100"/>
        <a:ext cx="2093765" cy="843934"/>
      </dsp:txXfrm>
    </dsp:sp>
    <dsp:sp modelId="{9A7FBC27-79E0-4963-8A55-9FEEAFC98D40}">
      <dsp:nvSpPr>
        <dsp:cNvPr id="0" name=""/>
        <dsp:cNvSpPr/>
      </dsp:nvSpPr>
      <dsp:spPr>
        <a:xfrm>
          <a:off x="1913019" y="466943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857" y="2265606"/>
              </a:moveTo>
              <a:arcTo wR="2204144" hR="2204144" stAng="10704125" swAng="87838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43598-80A3-4230-9059-7FF6ABAAA655}">
      <dsp:nvSpPr>
        <dsp:cNvPr id="0" name=""/>
        <dsp:cNvSpPr/>
      </dsp:nvSpPr>
      <dsp:spPr>
        <a:xfrm>
          <a:off x="1141838" y="1059802"/>
          <a:ext cx="2158859" cy="935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err="1" smtClean="0"/>
            <a:t>Gwerthuso’r</a:t>
          </a:r>
          <a:r>
            <a:rPr lang="en-GB" sz="2000" kern="1200" dirty="0" smtClean="0"/>
            <a:t> broses</a:t>
          </a:r>
          <a:endParaRPr lang="en-GB" sz="2000" kern="1200" dirty="0"/>
        </a:p>
      </dsp:txBody>
      <dsp:txXfrm>
        <a:off x="1187493" y="1105457"/>
        <a:ext cx="2067549" cy="843934"/>
      </dsp:txXfrm>
    </dsp:sp>
    <dsp:sp modelId="{312A0A7B-3F72-411F-82C4-930CFE90F186}">
      <dsp:nvSpPr>
        <dsp:cNvPr id="0" name=""/>
        <dsp:cNvSpPr/>
      </dsp:nvSpPr>
      <dsp:spPr>
        <a:xfrm>
          <a:off x="1926019" y="425302"/>
          <a:ext cx="4408288" cy="4408288"/>
        </a:xfrm>
        <a:custGeom>
          <a:avLst/>
          <a:gdLst/>
          <a:ahLst/>
          <a:cxnLst/>
          <a:rect l="0" t="0" r="0" b="0"/>
          <a:pathLst>
            <a:path>
              <a:moveTo>
                <a:pt x="773906" y="527041"/>
              </a:moveTo>
              <a:arcTo wR="2204144" hR="2204144" stAng="13772542" swAng="750872"/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DFA8D-FE7C-458D-A2AF-2D057EADA710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4FA8C-0C8A-421A-A1FF-EB4E8E44F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51E35-4F69-4639-92B3-513023B7FF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7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2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06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19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0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8327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796DB-5AB4-4DD8-B4A4-08CDE71AF5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EDFC-8987-4C93-A4BF-120A39A84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2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743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8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21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37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0120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5396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57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6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5830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11F2-F1FB-4209-812A-7F07D3A02D25}" type="datetimeFigureOut">
              <a:rPr lang="en-GB" smtClean="0"/>
              <a:t>27/05/2017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490C-304B-4351-86E2-965C61760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2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96DB-5AB4-4DD8-B4A4-08CDE71AF59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27/05/2017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742EDFC-8987-4C93-A4BF-120A39A84EC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TGAU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Anheddiad</a:t>
            </a:r>
            <a:r>
              <a:rPr lang="en-GB" sz="3200" dirty="0"/>
              <a:t> </a:t>
            </a:r>
            <a:r>
              <a:rPr lang="en-GB" sz="3200" dirty="0" err="1"/>
              <a:t>gwledig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654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6347714" cy="1320800"/>
          </a:xfrm>
        </p:spPr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Blaengarw</a:t>
            </a:r>
            <a:endParaRPr lang="en-GB" dirty="0"/>
          </a:p>
        </p:txBody>
      </p:sp>
      <p:pic>
        <p:nvPicPr>
          <p:cNvPr id="6146" name="Picture 2" descr="C:\Users\Simon\Pictures\Wales 2016\786CANON\IMG_86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09" y="1380720"/>
            <a:ext cx="7176368" cy="47842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3909" y="6340678"/>
            <a:ext cx="7176368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 </a:t>
            </a:r>
            <a:r>
              <a:rPr lang="en-GB" b="1" dirty="0" err="1">
                <a:solidFill>
                  <a:srgbClr val="FF0000"/>
                </a:solidFill>
              </a:rPr>
              <a:t>fethodolegau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allech</a:t>
            </a:r>
            <a:r>
              <a:rPr lang="en-GB" b="1" dirty="0">
                <a:solidFill>
                  <a:srgbClr val="FF0000"/>
                </a:solidFill>
              </a:rPr>
              <a:t> chi </a:t>
            </a:r>
            <a:r>
              <a:rPr lang="en-GB" b="1" dirty="0" err="1">
                <a:solidFill>
                  <a:srgbClr val="FF0000"/>
                </a:solidFill>
              </a:rPr>
              <a:t>eu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defnyddio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yma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gasglu</a:t>
            </a:r>
            <a:r>
              <a:rPr lang="en-GB" b="1" dirty="0">
                <a:solidFill>
                  <a:srgbClr val="FF0000"/>
                </a:solidFill>
              </a:rPr>
              <a:t> data?</a:t>
            </a:r>
          </a:p>
        </p:txBody>
      </p:sp>
    </p:spTree>
    <p:extLst>
      <p:ext uri="{BB962C8B-B14F-4D97-AF65-F5344CB8AC3E}">
        <p14:creationId xmlns:p14="http://schemas.microsoft.com/office/powerpoint/2010/main" val="39281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2: </a:t>
            </a:r>
            <a:r>
              <a:rPr lang="en-GB" sz="4000" dirty="0" err="1"/>
              <a:t>Casglu</a:t>
            </a:r>
            <a:r>
              <a:rPr lang="en-GB" sz="4000" dirty="0"/>
              <a:t>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Dylunio</a:t>
            </a:r>
            <a:r>
              <a:rPr lang="en-GB" dirty="0"/>
              <a:t> </a:t>
            </a:r>
            <a:r>
              <a:rPr lang="en-GB" dirty="0" err="1"/>
              <a:t>taflenni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</a:t>
            </a:r>
          </a:p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lleoliadau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(</a:t>
            </a:r>
            <a:r>
              <a:rPr lang="en-GB" dirty="0" err="1"/>
              <a:t>diogelwch</a:t>
            </a:r>
            <a:r>
              <a:rPr lang="en-GB" dirty="0"/>
              <a:t> – </a:t>
            </a:r>
            <a:r>
              <a:rPr lang="en-GB" dirty="0" err="1"/>
              <a:t>asesiad</a:t>
            </a:r>
            <a:r>
              <a:rPr lang="en-GB" dirty="0"/>
              <a:t> </a:t>
            </a:r>
            <a:r>
              <a:rPr lang="en-GB" dirty="0" err="1"/>
              <a:t>risg</a:t>
            </a:r>
            <a:r>
              <a:rPr lang="en-GB" dirty="0"/>
              <a:t> – </a:t>
            </a:r>
            <a:r>
              <a:rPr lang="en-GB" dirty="0" err="1"/>
              <a:t>hygyrchedd</a:t>
            </a:r>
            <a:r>
              <a:rPr lang="en-GB" dirty="0"/>
              <a:t>, </a:t>
            </a:r>
            <a:r>
              <a:rPr lang="en-GB" dirty="0" err="1"/>
              <a:t>daearyddol</a:t>
            </a:r>
            <a:r>
              <a:rPr lang="en-GB" dirty="0"/>
              <a:t> </a:t>
            </a:r>
            <a:r>
              <a:rPr lang="en-GB" dirty="0" err="1"/>
              <a:t>gadarn</a:t>
            </a:r>
            <a:r>
              <a:rPr lang="en-GB" dirty="0"/>
              <a:t>) </a:t>
            </a:r>
          </a:p>
          <a:p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(</a:t>
            </a:r>
            <a:r>
              <a:rPr lang="en-GB" dirty="0" err="1"/>
              <a:t>ar</a:t>
            </a:r>
            <a:r>
              <a:rPr lang="en-GB" dirty="0"/>
              <a:t> hap, </a:t>
            </a:r>
            <a:r>
              <a:rPr lang="en-GB" dirty="0" err="1"/>
              <a:t>systematig</a:t>
            </a:r>
            <a:r>
              <a:rPr lang="en-GB" dirty="0"/>
              <a:t>, </a:t>
            </a:r>
            <a:r>
              <a:rPr lang="en-GB" dirty="0" err="1"/>
              <a:t>haenedig</a:t>
            </a:r>
            <a:r>
              <a:rPr lang="en-GB" dirty="0"/>
              <a:t>) </a:t>
            </a:r>
          </a:p>
          <a:p>
            <a:r>
              <a:rPr lang="en-GB" dirty="0" err="1"/>
              <a:t>Sicrhau</a:t>
            </a:r>
            <a:r>
              <a:rPr lang="en-GB" dirty="0"/>
              <a:t> </a:t>
            </a:r>
            <a:r>
              <a:rPr lang="en-GB" dirty="0" err="1"/>
              <a:t>cywirdeb</a:t>
            </a:r>
            <a:r>
              <a:rPr lang="en-GB" dirty="0"/>
              <a:t> a </a:t>
            </a:r>
            <a:r>
              <a:rPr lang="en-GB" dirty="0" err="1"/>
              <a:t>dibynadwyedd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6381328"/>
            <a:ext cx="6716266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Cofiwch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bydd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rhaid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fyfyrwyr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gyfiawnhau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methodolegau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8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b="1" dirty="0" err="1"/>
              <a:t>Prosesu</a:t>
            </a:r>
            <a:r>
              <a:rPr lang="en-GB" sz="2200" b="1" dirty="0"/>
              <a:t> data</a:t>
            </a:r>
          </a:p>
          <a:p>
            <a:pPr marL="0" indent="0">
              <a:buNone/>
            </a:pPr>
            <a:r>
              <a:rPr lang="en-GB" sz="2200" dirty="0"/>
              <a:t>Mae </a:t>
            </a:r>
            <a:r>
              <a:rPr lang="en-GB" sz="2200" dirty="0" err="1"/>
              <a:t>hyn</a:t>
            </a:r>
            <a:r>
              <a:rPr lang="en-GB" sz="2200" dirty="0"/>
              <a:t> </a:t>
            </a:r>
            <a:r>
              <a:rPr lang="en-GB" sz="2200" dirty="0" err="1"/>
              <a:t>yn</a:t>
            </a:r>
            <a:r>
              <a:rPr lang="en-GB" sz="2200" dirty="0"/>
              <a:t> </a:t>
            </a:r>
            <a:r>
              <a:rPr lang="en-GB" sz="2200" dirty="0" err="1"/>
              <a:t>golygu</a:t>
            </a:r>
            <a:r>
              <a:rPr lang="en-GB" sz="2200" dirty="0"/>
              <a:t> </a:t>
            </a:r>
            <a:r>
              <a:rPr lang="en-GB" sz="2200" dirty="0" err="1"/>
              <a:t>gwneud</a:t>
            </a:r>
            <a:r>
              <a:rPr lang="en-GB" sz="2200" dirty="0"/>
              <a:t> </a:t>
            </a:r>
            <a:r>
              <a:rPr lang="en-GB" sz="2200" dirty="0" err="1"/>
              <a:t>gwaith</a:t>
            </a:r>
            <a:r>
              <a:rPr lang="en-GB" sz="2200" dirty="0"/>
              <a:t> </a:t>
            </a:r>
            <a:r>
              <a:rPr lang="en-GB" sz="2200" dirty="0" err="1"/>
              <a:t>cyfrifo</a:t>
            </a:r>
            <a:r>
              <a:rPr lang="en-GB" sz="2200" dirty="0"/>
              <a:t> </a:t>
            </a:r>
            <a:r>
              <a:rPr lang="en-GB" sz="2200" dirty="0" err="1"/>
              <a:t>o’r</a:t>
            </a:r>
            <a:r>
              <a:rPr lang="en-GB" sz="2200" dirty="0"/>
              <a:t> </a:t>
            </a:r>
            <a:r>
              <a:rPr lang="en-GB" sz="2200" dirty="0" err="1"/>
              <a:t>daflen</a:t>
            </a:r>
            <a:r>
              <a:rPr lang="en-GB" sz="2200" dirty="0"/>
              <a:t> </a:t>
            </a:r>
            <a:r>
              <a:rPr lang="en-GB" sz="2200" dirty="0" err="1"/>
              <a:t>ddata</a:t>
            </a:r>
            <a:r>
              <a:rPr lang="en-GB" sz="2200" dirty="0"/>
              <a:t> a </a:t>
            </a:r>
            <a:r>
              <a:rPr lang="en-GB" sz="2200" dirty="0" err="1"/>
              <a:t>gallai</a:t>
            </a:r>
            <a:r>
              <a:rPr lang="en-GB" sz="2200" dirty="0"/>
              <a:t> </a:t>
            </a:r>
            <a:r>
              <a:rPr lang="en-GB" sz="2200" dirty="0" err="1"/>
              <a:t>gynnwys</a:t>
            </a:r>
            <a:r>
              <a:rPr lang="en-GB" sz="2200" dirty="0"/>
              <a:t>: </a:t>
            </a:r>
          </a:p>
          <a:p>
            <a:r>
              <a:rPr lang="en-GB" dirty="0" err="1"/>
              <a:t>Cyfrifo</a:t>
            </a:r>
            <a:r>
              <a:rPr lang="en-GB" dirty="0"/>
              <a:t> </a:t>
            </a:r>
            <a:r>
              <a:rPr lang="en-GB" dirty="0" err="1"/>
              <a:t>cyfartaleddau</a:t>
            </a:r>
            <a:r>
              <a:rPr lang="en-GB" dirty="0"/>
              <a:t> (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traffig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gerddwyr</a:t>
            </a:r>
            <a:r>
              <a:rPr lang="en-GB" dirty="0"/>
              <a:t>)</a:t>
            </a:r>
          </a:p>
          <a:p>
            <a:r>
              <a:rPr lang="en-GB" dirty="0" err="1"/>
              <a:t>Trosi</a:t>
            </a:r>
            <a:r>
              <a:rPr lang="en-GB" dirty="0"/>
              <a:t> data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ganrannau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raddau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dirty="0" err="1"/>
              <a:t>llunio</a:t>
            </a:r>
            <a:r>
              <a:rPr lang="en-GB" dirty="0"/>
              <a:t> </a:t>
            </a:r>
            <a:r>
              <a:rPr lang="en-GB" dirty="0" err="1"/>
              <a:t>siartiau</a:t>
            </a:r>
            <a:r>
              <a:rPr lang="en-GB" dirty="0"/>
              <a:t> </a:t>
            </a:r>
            <a:r>
              <a:rPr lang="en-GB" dirty="0" err="1"/>
              <a:t>cylch</a:t>
            </a:r>
            <a:r>
              <a:rPr lang="en-GB" dirty="0"/>
              <a:t> </a:t>
            </a:r>
          </a:p>
          <a:p>
            <a:r>
              <a:rPr lang="en-GB" dirty="0" err="1"/>
              <a:t>Mesurau</a:t>
            </a:r>
            <a:r>
              <a:rPr lang="en-GB" dirty="0"/>
              <a:t> </a:t>
            </a:r>
            <a:r>
              <a:rPr lang="en-GB" dirty="0" err="1"/>
              <a:t>ystadegol</a:t>
            </a:r>
            <a:r>
              <a:rPr lang="en-GB" dirty="0"/>
              <a:t> </a:t>
            </a:r>
            <a:r>
              <a:rPr lang="en-GB" dirty="0" err="1"/>
              <a:t>cymharol</a:t>
            </a:r>
            <a:r>
              <a:rPr lang="en-GB" dirty="0"/>
              <a:t> (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canrannol</a:t>
            </a:r>
            <a:r>
              <a:rPr lang="en-GB" dirty="0"/>
              <a:t> </a:t>
            </a:r>
            <a:r>
              <a:rPr lang="en-GB" dirty="0" err="1"/>
              <a:t>neu’r</a:t>
            </a:r>
            <a:r>
              <a:rPr lang="en-GB" dirty="0"/>
              <a:t> </a:t>
            </a:r>
            <a:r>
              <a:rPr lang="en-GB" dirty="0" err="1"/>
              <a:t>gwahaniaeth</a:t>
            </a:r>
            <a:r>
              <a:rPr lang="en-GB" dirty="0"/>
              <a:t> </a:t>
            </a:r>
            <a:r>
              <a:rPr lang="en-GB" dirty="0" err="1"/>
              <a:t>rhwng</a:t>
            </a:r>
            <a:r>
              <a:rPr lang="en-GB" dirty="0"/>
              <a:t> </a:t>
            </a:r>
            <a:r>
              <a:rPr lang="en-GB" dirty="0" err="1"/>
              <a:t>lleoedd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pPr marL="0" indent="0">
              <a:buNone/>
            </a:pPr>
            <a:endParaRPr lang="en-GB" sz="2200" b="1" dirty="0"/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87574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2683" y="116632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9531" y="1417376"/>
            <a:ext cx="77812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/>
              <a:t>Cyflwyno</a:t>
            </a:r>
            <a:r>
              <a:rPr lang="en-GB" sz="2800" b="1" dirty="0"/>
              <a:t> data</a:t>
            </a:r>
          </a:p>
          <a:p>
            <a:r>
              <a:rPr lang="en-GB" dirty="0"/>
              <a:t>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data a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7" y="2349843"/>
            <a:ext cx="6840759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5875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/>
              <a:t>Defnyddio</a:t>
            </a:r>
            <a:r>
              <a:rPr lang="en-GB" dirty="0"/>
              <a:t> SGD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blotio</a:t>
            </a:r>
            <a:r>
              <a:rPr lang="en-GB" dirty="0"/>
              <a:t> </a:t>
            </a:r>
            <a:r>
              <a:rPr lang="en-GB" dirty="0" err="1"/>
              <a:t>cyfrifon</a:t>
            </a:r>
            <a:r>
              <a:rPr lang="en-GB" dirty="0"/>
              <a:t> </a:t>
            </a:r>
            <a:r>
              <a:rPr lang="en-GB" dirty="0" err="1"/>
              <a:t>traffig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</a:t>
            </a:r>
            <a:r>
              <a:rPr lang="en-GB" dirty="0" err="1"/>
              <a:t>cylchoedd</a:t>
            </a:r>
            <a:r>
              <a:rPr lang="en-GB" dirty="0"/>
              <a:t> </a:t>
            </a:r>
            <a:r>
              <a:rPr lang="en-GB" dirty="0" err="1"/>
              <a:t>cyfrannol</a:t>
            </a:r>
            <a:r>
              <a:rPr lang="en-GB" dirty="0"/>
              <a:t>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6" name="Picture 5" descr="https://www.geography-fieldwork.org/media/1374/edarural4.jpg?anchor=center&amp;mode=crop&amp;width=1600&amp;format=jpg&amp;quality=90&amp;slimmage=true&amp;rnd=1312066385900000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52936"/>
            <a:ext cx="5731510" cy="33121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97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0643" y="164852"/>
            <a:ext cx="7035694" cy="67186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2161" y="952958"/>
            <a:ext cx="6286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2276872"/>
            <a:ext cx="7759889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Defnyddio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rhaglen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cwmwl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geiriau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Wordle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ansoddol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712" y="2780928"/>
            <a:ext cx="4581599" cy="32143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628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2627" y="260648"/>
            <a:ext cx="7115718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2626" y="1196752"/>
            <a:ext cx="77812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Cyflwyno</a:t>
            </a:r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Mae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yn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golygu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dewis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dulliau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gyflwyno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data a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gallai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gynnwys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627" y="2285871"/>
            <a:ext cx="4955477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Defnyddio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SGD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blotio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asesiad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amgylcheddol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fel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map </a:t>
            </a:r>
            <a:r>
              <a:rPr lang="en-GB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coropleth</a:t>
            </a:r>
            <a:endParaRPr lang="en-GB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8" name="Picture 7" descr="https://www.geography-fieldwork.org/media/1448/edbrural6.jpg?anchor=center&amp;mode=crop&amp;width=1600&amp;format=jpg&amp;quality=90&amp;slimmage=true&amp;rnd=1312067210500000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4641215" cy="29095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E:\geography\assets\k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89" y="5036987"/>
            <a:ext cx="602476" cy="98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16632"/>
            <a:ext cx="6347714" cy="1320800"/>
          </a:xfrm>
        </p:spPr>
        <p:txBody>
          <a:bodyPr>
            <a:normAutofit/>
          </a:bodyPr>
          <a:lstStyle/>
          <a:p>
            <a:r>
              <a:rPr lang="en-GB" dirty="0" err="1"/>
              <a:t>Ymholiad</a:t>
            </a:r>
            <a:r>
              <a:rPr lang="en-GB" dirty="0"/>
              <a:t> 3: </a:t>
            </a:r>
            <a:r>
              <a:rPr lang="en-GB" dirty="0" err="1"/>
              <a:t>Prosesu</a:t>
            </a:r>
            <a:r>
              <a:rPr lang="en-GB" dirty="0"/>
              <a:t> a </a:t>
            </a:r>
            <a:r>
              <a:rPr lang="en-GB" dirty="0" err="1"/>
              <a:t>chyflwyno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340768"/>
            <a:ext cx="77812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/>
              <a:t>Cyflwyno</a:t>
            </a:r>
            <a:r>
              <a:rPr lang="en-GB" sz="2800" b="1" dirty="0"/>
              <a:t> data</a:t>
            </a:r>
          </a:p>
          <a:p>
            <a:r>
              <a:rPr lang="en-GB" dirty="0"/>
              <a:t>Mae </a:t>
            </a:r>
            <a:r>
              <a:rPr lang="en-GB" dirty="0" err="1"/>
              <a:t>hyn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golygu</a:t>
            </a:r>
            <a:r>
              <a:rPr lang="en-GB" dirty="0"/>
              <a:t> </a:t>
            </a:r>
            <a:r>
              <a:rPr lang="en-GB" dirty="0" err="1"/>
              <a:t>dewis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priodol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data a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gynnwys</a:t>
            </a:r>
            <a:r>
              <a:rPr lang="en-GB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2276872"/>
            <a:ext cx="5243509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/>
              <a:t>Anodi</a:t>
            </a:r>
            <a:r>
              <a:rPr lang="en-GB" dirty="0"/>
              <a:t> data </a:t>
            </a:r>
            <a:r>
              <a:rPr lang="en-GB" dirty="0" err="1"/>
              <a:t>eilaidd</a:t>
            </a:r>
            <a:r>
              <a:rPr lang="en-GB" dirty="0"/>
              <a:t> (</a:t>
            </a:r>
            <a:r>
              <a:rPr lang="en-GB" dirty="0" err="1"/>
              <a:t>e.e</a:t>
            </a:r>
            <a:r>
              <a:rPr lang="en-GB" dirty="0"/>
              <a:t>. Consumer Data Research Centre) â </a:t>
            </a:r>
            <a:r>
              <a:rPr lang="en-GB" dirty="0" err="1"/>
              <a:t>thestun</a:t>
            </a:r>
            <a:r>
              <a:rPr lang="en-GB" dirty="0"/>
              <a:t> a </a:t>
            </a:r>
            <a:r>
              <a:rPr lang="en-GB" dirty="0" err="1"/>
              <a:t>ffotograffau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u="sng" dirty="0" smtClean="0"/>
          </a:p>
        </p:txBody>
      </p:sp>
      <p:pic>
        <p:nvPicPr>
          <p:cNvPr id="6" name="Picture 5" descr="https://www.geography-fieldwork.org/media/1380/edarural10.png?anchor=center&amp;mode=crop&amp;width=1600&amp;format=jpg&amp;quality=90&amp;slimmage=true&amp;rnd=1312066149300000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7" y="2977205"/>
            <a:ext cx="4896544" cy="3443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00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39642" y="332656"/>
            <a:ext cx="6347714" cy="1320800"/>
          </a:xfrm>
        </p:spPr>
        <p:txBody>
          <a:bodyPr>
            <a:noAutofit/>
          </a:bodyPr>
          <a:lstStyle/>
          <a:p>
            <a:r>
              <a:rPr lang="en-GB" dirty="0" err="1"/>
              <a:t>Llun</a:t>
            </a:r>
            <a:r>
              <a:rPr lang="en-GB" dirty="0"/>
              <a:t> </a:t>
            </a:r>
            <a:r>
              <a:rPr lang="en-GB" dirty="0" err="1"/>
              <a:t>anodedig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dangos</a:t>
            </a:r>
            <a:r>
              <a:rPr lang="en-GB" dirty="0"/>
              <a:t> </a:t>
            </a:r>
            <a:r>
              <a:rPr lang="en-GB" dirty="0" err="1" smtClean="0"/>
              <a:t>nodweddion</a:t>
            </a:r>
            <a:r>
              <a:rPr lang="en-GB" dirty="0" smtClean="0"/>
              <a:t> Tal-y-</a:t>
            </a:r>
            <a:r>
              <a:rPr lang="en-GB" dirty="0" err="1" smtClean="0"/>
              <a:t>Bont</a:t>
            </a:r>
            <a:endParaRPr lang="en-GB" sz="3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19591" y="2086902"/>
            <a:ext cx="8428873" cy="3363755"/>
            <a:chOff x="0" y="0"/>
            <a:chExt cx="8429014" cy="3364302"/>
          </a:xfrm>
        </p:grpSpPr>
        <p:pic>
          <p:nvPicPr>
            <p:cNvPr id="21" name="Picture 20" descr="C:\Users\Simon\Pictures\Wales 2016\IMG_7505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385" y="854015"/>
              <a:ext cx="3752491" cy="25102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77638" y="34506"/>
              <a:ext cx="2924355" cy="6464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Tai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wedi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eu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huwchraddio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–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toi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cymharol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newydd</a:t>
              </a:r>
              <a:r>
                <a:rPr lang="en-GB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a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newydd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eu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GB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paentio</a:t>
              </a:r>
              <a:r>
                <a:rPr lang="en-GB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4295955" y="0"/>
              <a:ext cx="2980912" cy="27704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GB" sz="1200" dirty="0" err="1"/>
                <a:t>Tirlun</a:t>
              </a:r>
              <a:r>
                <a:rPr lang="en-GB" sz="1200" dirty="0"/>
                <a:t> </a:t>
              </a:r>
              <a:r>
                <a:rPr lang="en-GB" sz="1200" dirty="0" err="1"/>
                <a:t>bryniog</a:t>
              </a:r>
              <a:r>
                <a:rPr lang="en-GB" sz="1200" dirty="0"/>
                <a:t> </a:t>
              </a:r>
              <a:r>
                <a:rPr lang="en-GB" sz="1200" dirty="0" err="1"/>
                <a:t>deniadol</a:t>
              </a:r>
              <a:r>
                <a:rPr lang="en-GB" sz="1200" dirty="0"/>
                <a:t> </a:t>
              </a:r>
              <a:r>
                <a:rPr lang="en-GB" sz="1200" dirty="0" err="1"/>
                <a:t>ar</a:t>
              </a:r>
              <a:r>
                <a:rPr lang="en-GB" sz="1200" dirty="0"/>
                <a:t> </a:t>
              </a:r>
              <a:r>
                <a:rPr lang="en-GB" sz="1200" dirty="0" err="1"/>
                <a:t>ymyl</a:t>
              </a:r>
              <a:r>
                <a:rPr lang="en-GB" sz="1200" dirty="0"/>
                <a:t> y </a:t>
              </a:r>
              <a:r>
                <a:rPr lang="en-GB" sz="1200" dirty="0" err="1"/>
                <a:t>pentref</a:t>
              </a:r>
              <a:endParaRPr lang="en-GB" sz="1200" dirty="0"/>
            </a:p>
          </p:txBody>
        </p: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694098" y="854015"/>
              <a:ext cx="1734916" cy="4617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GB" sz="1200" dirty="0" err="1"/>
                <a:t>Traffig</a:t>
              </a:r>
              <a:r>
                <a:rPr lang="en-GB" sz="1200" dirty="0"/>
                <a:t> </a:t>
              </a:r>
              <a:r>
                <a:rPr lang="en-GB" sz="1200" dirty="0" err="1"/>
                <a:t>ysgafn</a:t>
              </a:r>
              <a:r>
                <a:rPr lang="en-GB" sz="1200" dirty="0"/>
                <a:t> </a:t>
              </a:r>
              <a:r>
                <a:rPr lang="en-GB" sz="1200" dirty="0" err="1"/>
                <a:t>yn</a:t>
              </a:r>
              <a:r>
                <a:rPr lang="en-GB" sz="1200" dirty="0"/>
                <a:t> </a:t>
              </a:r>
              <a:r>
                <a:rPr lang="en-GB" sz="1200" dirty="0" err="1"/>
                <a:t>pasio</a:t>
              </a:r>
              <a:r>
                <a:rPr lang="en-GB" sz="1200" dirty="0"/>
                <a:t> </a:t>
              </a:r>
              <a:r>
                <a:rPr lang="en-GB" sz="1200" dirty="0" err="1"/>
                <a:t>drwy</a:t>
              </a:r>
              <a:r>
                <a:rPr lang="en-GB" sz="1200" dirty="0"/>
                <a:t> </a:t>
              </a:r>
              <a:r>
                <a:rPr lang="en-GB" sz="1200" dirty="0" err="1"/>
                <a:t>ganol</a:t>
              </a:r>
              <a:r>
                <a:rPr lang="en-GB" sz="1200" dirty="0"/>
                <a:t> y </a:t>
              </a:r>
              <a:r>
                <a:rPr lang="en-GB" sz="1200" dirty="0" err="1"/>
                <a:t>pentref</a:t>
              </a:r>
              <a:endParaRPr lang="en-GB" sz="1200" dirty="0"/>
            </a:p>
          </p:txBody>
        </p:sp>
        <p:sp>
          <p:nvSpPr>
            <p:cNvPr id="26" name="Text Box 2"/>
            <p:cNvSpPr txBox="1">
              <a:spLocks noChangeArrowheads="1"/>
            </p:cNvSpPr>
            <p:nvPr/>
          </p:nvSpPr>
          <p:spPr bwMode="auto">
            <a:xfrm>
              <a:off x="0" y="1992702"/>
              <a:ext cx="1699404" cy="13716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GB" sz="1200" dirty="0" err="1"/>
                <a:t>Rheoli</a:t>
              </a:r>
              <a:r>
                <a:rPr lang="en-GB" sz="1200" dirty="0"/>
                <a:t> </a:t>
              </a:r>
              <a:r>
                <a:rPr lang="en-GB" sz="1200" dirty="0" err="1"/>
                <a:t>traffig</a:t>
              </a:r>
              <a:r>
                <a:rPr lang="en-GB" sz="1200" dirty="0"/>
                <a:t> – </a:t>
              </a:r>
              <a:r>
                <a:rPr lang="en-GB" sz="1200" dirty="0" err="1"/>
                <a:t>llinellau</a:t>
              </a:r>
              <a:r>
                <a:rPr lang="en-GB" sz="1200" dirty="0"/>
                <a:t> </a:t>
              </a:r>
              <a:r>
                <a:rPr lang="en-GB" sz="1200" dirty="0" err="1"/>
                <a:t>melyn</a:t>
              </a:r>
              <a:r>
                <a:rPr lang="en-GB" sz="1200" dirty="0"/>
                <a:t> </a:t>
              </a:r>
              <a:r>
                <a:rPr lang="en-GB" sz="1200" dirty="0" err="1"/>
                <a:t>dwbl</a:t>
              </a:r>
              <a:r>
                <a:rPr lang="en-GB" sz="1200" dirty="0"/>
                <a:t> </a:t>
              </a:r>
              <a:r>
                <a:rPr lang="en-GB" sz="1200" dirty="0" err="1"/>
                <a:t>i</a:t>
              </a:r>
              <a:r>
                <a:rPr lang="en-GB" sz="1200" dirty="0"/>
                <a:t> </a:t>
              </a:r>
              <a:r>
                <a:rPr lang="en-GB" sz="1200" dirty="0" err="1"/>
                <a:t>gyfyngu</a:t>
              </a:r>
              <a:r>
                <a:rPr lang="en-GB" sz="1200" dirty="0"/>
                <a:t> </a:t>
              </a:r>
              <a:r>
                <a:rPr lang="en-GB" sz="1200" dirty="0" err="1"/>
                <a:t>ar</a:t>
              </a:r>
              <a:r>
                <a:rPr lang="en-GB" sz="1200" dirty="0"/>
                <a:t> </a:t>
              </a:r>
              <a:r>
                <a:rPr lang="en-GB" sz="1200" dirty="0" err="1"/>
                <a:t>barcio</a:t>
              </a:r>
              <a:r>
                <a:rPr lang="en-GB" sz="1200" dirty="0"/>
                <a:t> </a:t>
              </a:r>
              <a:r>
                <a:rPr lang="en-GB" sz="1200" dirty="0" err="1"/>
                <a:t>ar</a:t>
              </a:r>
              <a:r>
                <a:rPr lang="en-GB" sz="1200" dirty="0"/>
                <a:t> y </a:t>
              </a:r>
              <a:r>
                <a:rPr lang="en-GB" sz="1200" dirty="0" err="1"/>
                <a:t>briffordd</a:t>
              </a:r>
              <a:endParaRPr lang="en-GB" sz="1200" dirty="0"/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b="1" dirty="0">
                  <a:effectLst/>
                  <a:latin typeface="Trebuchet MS"/>
                  <a:ea typeface="Calibri"/>
                  <a:cs typeface="Times New Roman"/>
                </a:rPr>
                <a:t> 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6755981" y="2648214"/>
              <a:ext cx="1611148" cy="43110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r>
                <a:rPr lang="en-GB" sz="1200" dirty="0" err="1"/>
                <a:t>Palmant</a:t>
              </a:r>
              <a:r>
                <a:rPr lang="en-GB" sz="1200" dirty="0"/>
                <a:t> </a:t>
              </a:r>
              <a:r>
                <a:rPr lang="en-GB" sz="1200" dirty="0" err="1"/>
                <a:t>ar</a:t>
              </a:r>
              <a:r>
                <a:rPr lang="en-GB" sz="1200" dirty="0"/>
                <a:t> un </a:t>
              </a:r>
              <a:r>
                <a:rPr lang="en-GB" sz="1200" dirty="0" err="1"/>
                <a:t>ochr</a:t>
              </a:r>
              <a:r>
                <a:rPr lang="en-GB" sz="1200" dirty="0"/>
                <a:t> y </a:t>
              </a:r>
              <a:r>
                <a:rPr lang="en-GB" sz="1200" dirty="0" err="1"/>
                <a:t>ffordd</a:t>
              </a:r>
              <a:r>
                <a:rPr lang="en-GB" sz="1200" dirty="0"/>
                <a:t> – </a:t>
              </a:r>
              <a:r>
                <a:rPr lang="en-GB" sz="1200" dirty="0" err="1"/>
                <a:t>eithaf</a:t>
              </a:r>
              <a:r>
                <a:rPr lang="en-GB" sz="1200" dirty="0"/>
                <a:t> </a:t>
              </a:r>
              <a:r>
                <a:rPr lang="en-GB" sz="1200" dirty="0" err="1"/>
                <a:t>cul</a:t>
              </a:r>
              <a:endParaRPr lang="en-GB" sz="1200" dirty="0"/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b="1" dirty="0">
                  <a:effectLst/>
                  <a:latin typeface="Trebuchet MS"/>
                  <a:ea typeface="Calibri"/>
                  <a:cs typeface="Times New Roman"/>
                </a:rPr>
                <a:t> </a:t>
              </a:r>
              <a:endParaRPr lang="en-GB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1388853" y="526211"/>
              <a:ext cx="1155940" cy="67286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630393" y="2734573"/>
              <a:ext cx="2251842" cy="44857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5589917" y="2475781"/>
              <a:ext cx="1155700" cy="38798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3968151" y="1199072"/>
              <a:ext cx="2725947" cy="94067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295955" y="267419"/>
              <a:ext cx="1475117" cy="87126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26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4" y="260648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Ymholiad</a:t>
            </a:r>
            <a:r>
              <a:rPr lang="en-GB" dirty="0"/>
              <a:t> 4: </a:t>
            </a:r>
            <a:r>
              <a:rPr lang="en-GB" dirty="0" err="1"/>
              <a:t>Dadansoddi</a:t>
            </a:r>
            <a:r>
              <a:rPr lang="en-GB" dirty="0"/>
              <a:t> a </a:t>
            </a:r>
            <a:r>
              <a:rPr lang="en-GB" dirty="0" err="1"/>
              <a:t>chymhwyso</a:t>
            </a:r>
            <a:r>
              <a:rPr lang="en-GB" dirty="0"/>
              <a:t> </a:t>
            </a:r>
            <a:r>
              <a:rPr lang="en-GB" dirty="0" err="1"/>
              <a:t>dealltwriaeth</a:t>
            </a:r>
            <a:r>
              <a:rPr lang="en-GB" dirty="0"/>
              <a:t> </a:t>
            </a:r>
            <a:r>
              <a:rPr lang="en-GB" dirty="0" err="1"/>
              <a:t>ehangach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Adnabod</a:t>
            </a:r>
            <a:r>
              <a:rPr lang="en-GB" dirty="0"/>
              <a:t>, </a:t>
            </a:r>
            <a:r>
              <a:rPr lang="en-GB" dirty="0" err="1"/>
              <a:t>dadansoddi</a:t>
            </a:r>
            <a:r>
              <a:rPr lang="en-GB" dirty="0"/>
              <a:t> a </a:t>
            </a:r>
            <a:r>
              <a:rPr lang="en-GB" dirty="0" err="1"/>
              <a:t>dehongli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r>
              <a:rPr lang="en-GB" dirty="0"/>
              <a:t> </a:t>
            </a:r>
          </a:p>
          <a:p>
            <a:r>
              <a:rPr lang="en-GB" dirty="0" err="1"/>
              <a:t>Cymhwyso</a:t>
            </a:r>
            <a:r>
              <a:rPr lang="en-GB" dirty="0"/>
              <a:t> </a:t>
            </a:r>
            <a:r>
              <a:rPr lang="en-GB" dirty="0" err="1"/>
              <a:t>gwybodaeth</a:t>
            </a:r>
            <a:r>
              <a:rPr lang="en-GB" dirty="0"/>
              <a:t> a </a:t>
            </a:r>
            <a:r>
              <a:rPr lang="en-GB" dirty="0" err="1"/>
              <a:t>dealltwriaeth</a:t>
            </a:r>
            <a:r>
              <a:rPr lang="en-GB" dirty="0"/>
              <a:t> o </a:t>
            </a:r>
            <a:r>
              <a:rPr lang="en-GB" dirty="0" err="1"/>
              <a:t>gysyniadau</a:t>
            </a:r>
            <a:r>
              <a:rPr lang="en-GB" dirty="0"/>
              <a:t> a </a:t>
            </a:r>
            <a:r>
              <a:rPr lang="en-GB" dirty="0" err="1"/>
              <a:t>phrosesau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</a:t>
            </a:r>
            <a:r>
              <a:rPr lang="en-GB" dirty="0" err="1"/>
              <a:t>benodol</a:t>
            </a:r>
            <a:r>
              <a:rPr lang="en-GB" dirty="0"/>
              <a:t> a </a:t>
            </a:r>
            <a:r>
              <a:rPr lang="en-GB" dirty="0" err="1"/>
              <a:t>gasglwyd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err="1"/>
              <a:t>Tueddiadau</a:t>
            </a:r>
            <a:r>
              <a:rPr lang="en-GB" dirty="0"/>
              <a:t> – </a:t>
            </a:r>
            <a:r>
              <a:rPr lang="en-GB" dirty="0" err="1"/>
              <a:t>newidiadau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, </a:t>
            </a:r>
            <a:r>
              <a:rPr lang="en-GB" dirty="0" err="1"/>
              <a:t>pellter</a:t>
            </a:r>
            <a:r>
              <a:rPr lang="en-GB" dirty="0"/>
              <a:t>, </a:t>
            </a:r>
            <a:r>
              <a:rPr lang="en-GB" dirty="0" err="1"/>
              <a:t>a.y.b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 err="1"/>
              <a:t>Patrymau</a:t>
            </a:r>
            <a:r>
              <a:rPr lang="en-GB" dirty="0"/>
              <a:t> – </a:t>
            </a:r>
            <a:r>
              <a:rPr lang="en-GB" dirty="0" err="1"/>
              <a:t>dosbarthiadau</a:t>
            </a:r>
            <a:r>
              <a:rPr lang="en-GB" dirty="0"/>
              <a:t> </a:t>
            </a:r>
            <a:r>
              <a:rPr lang="en-GB" dirty="0" err="1"/>
              <a:t>cyson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ailadrodd</a:t>
            </a:r>
            <a:r>
              <a:rPr lang="en-GB" dirty="0"/>
              <a:t>, </a:t>
            </a:r>
            <a:r>
              <a:rPr lang="en-GB" dirty="0" err="1"/>
              <a:t>e.e</a:t>
            </a:r>
            <a:r>
              <a:rPr lang="en-GB" dirty="0"/>
              <a:t>. </a:t>
            </a:r>
            <a:r>
              <a:rPr lang="en-GB" dirty="0" err="1"/>
              <a:t>llinol</a:t>
            </a:r>
            <a:r>
              <a:rPr lang="en-GB" dirty="0"/>
              <a:t>, </a:t>
            </a:r>
            <a:r>
              <a:rPr lang="en-GB" dirty="0" err="1"/>
              <a:t>rheiddiol</a:t>
            </a:r>
            <a:r>
              <a:rPr lang="en-GB" dirty="0"/>
              <a:t>, </a:t>
            </a:r>
            <a:r>
              <a:rPr lang="en-GB" dirty="0" err="1"/>
              <a:t>cylchol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4: </a:t>
            </a:r>
            <a:r>
              <a:rPr lang="en-GB" sz="4000" dirty="0" err="1"/>
              <a:t>Disgrifio</a:t>
            </a:r>
            <a:r>
              <a:rPr lang="en-GB" sz="4000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Dilynwch</a:t>
            </a:r>
            <a:r>
              <a:rPr lang="en-GB" dirty="0"/>
              <a:t> y </a:t>
            </a:r>
            <a:r>
              <a:rPr lang="en-GB" dirty="0" err="1"/>
              <a:t>drefn</a:t>
            </a:r>
            <a:r>
              <a:rPr lang="en-GB" dirty="0"/>
              <a:t> hon </a:t>
            </a:r>
            <a:r>
              <a:rPr lang="en-GB" dirty="0" err="1"/>
              <a:t>wrth</a:t>
            </a:r>
            <a:r>
              <a:rPr lang="en-GB" dirty="0"/>
              <a:t> </a:t>
            </a:r>
            <a:r>
              <a:rPr lang="en-GB" dirty="0" err="1"/>
              <a:t>ddisgrifio</a:t>
            </a:r>
            <a:r>
              <a:rPr lang="en-GB" dirty="0"/>
              <a:t> </a:t>
            </a:r>
            <a:r>
              <a:rPr lang="en-GB" dirty="0" err="1"/>
              <a:t>tueddiadau</a:t>
            </a:r>
            <a:r>
              <a:rPr lang="en-GB" dirty="0"/>
              <a:t> a </a:t>
            </a:r>
            <a:r>
              <a:rPr lang="en-GB" dirty="0" err="1"/>
              <a:t>phatrymau</a:t>
            </a:r>
            <a:r>
              <a:rPr lang="en-GB" dirty="0"/>
              <a:t>: </a:t>
            </a:r>
          </a:p>
          <a:p>
            <a:pPr marL="0" indent="0">
              <a:buNone/>
            </a:pPr>
            <a:r>
              <a:rPr lang="en-GB" dirty="0" err="1"/>
              <a:t>Sylwadau</a:t>
            </a:r>
            <a:r>
              <a:rPr lang="en-GB" dirty="0"/>
              <a:t> </a:t>
            </a:r>
            <a:r>
              <a:rPr lang="en-GB" dirty="0" err="1"/>
              <a:t>cyffredinol</a:t>
            </a:r>
            <a:r>
              <a:rPr lang="en-GB" dirty="0"/>
              <a:t>,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disgrifio’r</a:t>
            </a:r>
            <a:r>
              <a:rPr lang="en-GB" dirty="0"/>
              <a:t> ‘</a:t>
            </a:r>
            <a:r>
              <a:rPr lang="en-GB" dirty="0" err="1"/>
              <a:t>darlun</a:t>
            </a:r>
            <a:r>
              <a:rPr lang="en-GB" dirty="0"/>
              <a:t> </a:t>
            </a:r>
            <a:r>
              <a:rPr lang="en-GB" dirty="0" err="1"/>
              <a:t>mawr</a:t>
            </a:r>
            <a:r>
              <a:rPr lang="en-GB" dirty="0"/>
              <a:t>’, y </a:t>
            </a:r>
            <a:r>
              <a:rPr lang="en-GB" dirty="0" err="1"/>
              <a:t>tueddiadau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patrymau</a:t>
            </a:r>
            <a:r>
              <a:rPr lang="en-GB" dirty="0"/>
              <a:t> </a:t>
            </a:r>
            <a:r>
              <a:rPr lang="en-GB" dirty="0" err="1"/>
              <a:t>cyffredinol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Cyfeirio</a:t>
            </a:r>
            <a:r>
              <a:rPr lang="en-GB" dirty="0"/>
              <a:t> at </a:t>
            </a:r>
            <a:r>
              <a:rPr lang="en-GB" dirty="0" err="1"/>
              <a:t>wybodaeth</a:t>
            </a:r>
            <a:r>
              <a:rPr lang="en-GB" dirty="0"/>
              <a:t>/data </a:t>
            </a:r>
            <a:r>
              <a:rPr lang="en-GB" dirty="0" err="1"/>
              <a:t>penodol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graffiau</a:t>
            </a:r>
            <a:r>
              <a:rPr lang="en-GB" dirty="0"/>
              <a:t>, </a:t>
            </a:r>
            <a:r>
              <a:rPr lang="en-GB" dirty="0" err="1"/>
              <a:t>mapiau</a:t>
            </a:r>
            <a:r>
              <a:rPr lang="en-GB" dirty="0"/>
              <a:t> a </a:t>
            </a:r>
            <a:r>
              <a:rPr lang="en-GB" dirty="0" err="1"/>
              <a:t>diagramau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gefnogi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sylwadau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 err="1"/>
              <a:t>Adnabod</a:t>
            </a:r>
            <a:r>
              <a:rPr lang="en-GB" dirty="0"/>
              <a:t> a </a:t>
            </a:r>
            <a:r>
              <a:rPr lang="en-GB" dirty="0" err="1"/>
              <a:t>gwneud</a:t>
            </a:r>
            <a:r>
              <a:rPr lang="en-GB" dirty="0"/>
              <a:t> </a:t>
            </a:r>
            <a:r>
              <a:rPr lang="en-GB" dirty="0" err="1"/>
              <a:t>sylwadau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unrhyw</a:t>
            </a:r>
            <a:r>
              <a:rPr lang="en-GB" dirty="0"/>
              <a:t> </a:t>
            </a:r>
            <a:r>
              <a:rPr lang="en-GB" dirty="0" err="1"/>
              <a:t>eithriadau</a:t>
            </a:r>
            <a:r>
              <a:rPr lang="en-GB" dirty="0"/>
              <a:t> (</a:t>
            </a:r>
            <a:r>
              <a:rPr lang="en-GB" dirty="0" err="1"/>
              <a:t>anomaleddau</a:t>
            </a:r>
            <a:r>
              <a:rPr lang="en-GB" dirty="0"/>
              <a:t>) </a:t>
            </a:r>
            <a:r>
              <a:rPr lang="en-GB" dirty="0" err="1"/>
              <a:t>i’r</a:t>
            </a:r>
            <a:r>
              <a:rPr lang="en-GB" dirty="0"/>
              <a:t> </a:t>
            </a:r>
            <a:r>
              <a:rPr lang="en-GB" dirty="0" err="1"/>
              <a:t>duedd</a:t>
            </a:r>
            <a:r>
              <a:rPr lang="en-GB" dirty="0"/>
              <a:t>/</a:t>
            </a:r>
            <a:r>
              <a:rPr lang="en-GB" dirty="0" err="1"/>
              <a:t>patrwm</a:t>
            </a:r>
            <a:r>
              <a:rPr lang="en-GB" dirty="0"/>
              <a:t> </a:t>
            </a:r>
            <a:r>
              <a:rPr lang="en-GB" dirty="0" err="1"/>
              <a:t>cyffredinol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8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Tabl</a:t>
            </a:r>
            <a:r>
              <a:rPr lang="en-GB" sz="4000" dirty="0"/>
              <a:t> A: </a:t>
            </a:r>
            <a:r>
              <a:rPr lang="en-GB" sz="4000" dirty="0" err="1"/>
              <a:t>methodolegau</a:t>
            </a:r>
            <a:r>
              <a:rPr lang="en-GB" sz="4000" dirty="0"/>
              <a:t> </a:t>
            </a:r>
            <a:r>
              <a:rPr lang="en-GB" sz="4000" dirty="0" err="1"/>
              <a:t>gwaith</a:t>
            </a:r>
            <a:r>
              <a:rPr lang="en-GB" sz="4000" dirty="0"/>
              <a:t> </a:t>
            </a:r>
            <a:r>
              <a:rPr lang="en-GB" sz="4000" dirty="0" err="1"/>
              <a:t>maes</a:t>
            </a:r>
            <a:endParaRPr lang="en-GB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047232"/>
              </p:ext>
            </p:extLst>
          </p:nvPr>
        </p:nvGraphicFramePr>
        <p:xfrm>
          <a:off x="755576" y="1700808"/>
          <a:ext cx="7848870" cy="4525963"/>
        </p:xfrm>
        <a:graphic>
          <a:graphicData uri="http://schemas.openxmlformats.org/drawingml/2006/table">
            <a:tbl>
              <a:tblPr firstRow="1" firstCol="1" bandRow="1"/>
              <a:tblGrid>
                <a:gridCol w="1224136"/>
                <a:gridCol w="1512168"/>
                <a:gridCol w="1763081"/>
                <a:gridCol w="1621295"/>
                <a:gridCol w="1728190"/>
              </a:tblGrid>
              <a:tr h="754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gwaith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maes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23500"/>
                            <a:satMod val="160000"/>
                          </a:schemeClr>
                        </a:gs>
                        <a:gs pos="100000">
                          <a:schemeClr val="accent1">
                            <a:tint val="66000"/>
                            <a:satMod val="160000"/>
                          </a:schemeClr>
                        </a:gs>
                        <a:gs pos="35000">
                          <a:schemeClr val="accent1">
                            <a:tint val="44500"/>
                            <a:satMod val="160000"/>
                            <a:lumMod val="4000"/>
                            <a:lumOff val="96000"/>
                          </a:schemeClr>
                        </a:gs>
                        <a:gs pos="13000">
                          <a:schemeClr val="accent1">
                            <a:tint val="23500"/>
                            <a:satMod val="160000"/>
                            <a:lumMod val="46000"/>
                            <a:lumOff val="54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23500"/>
                            <a:satMod val="160000"/>
                          </a:schemeClr>
                        </a:gs>
                        <a:gs pos="100000">
                          <a:schemeClr val="accent1">
                            <a:tint val="66000"/>
                            <a:satMod val="160000"/>
                          </a:schemeClr>
                        </a:gs>
                        <a:gs pos="35000">
                          <a:schemeClr val="accent1">
                            <a:tint val="44500"/>
                            <a:satMod val="160000"/>
                            <a:lumMod val="4000"/>
                            <a:lumOff val="96000"/>
                          </a:schemeClr>
                        </a:gs>
                        <a:gs pos="13000">
                          <a:schemeClr val="accent1">
                            <a:tint val="23500"/>
                            <a:satMod val="160000"/>
                            <a:lumMod val="46000"/>
                            <a:lumOff val="54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cynradd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eilaidd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23500"/>
                            <a:satMod val="160000"/>
                          </a:schemeClr>
                        </a:gs>
                        <a:gs pos="100000">
                          <a:schemeClr val="accent1">
                            <a:tint val="66000"/>
                            <a:satMod val="160000"/>
                          </a:schemeClr>
                        </a:gs>
                        <a:gs pos="35000">
                          <a:schemeClr val="accent1">
                            <a:tint val="44500"/>
                            <a:satMod val="160000"/>
                            <a:lumMod val="4000"/>
                            <a:lumOff val="96000"/>
                          </a:schemeClr>
                        </a:gs>
                        <a:gs pos="13000">
                          <a:schemeClr val="accent1">
                            <a:tint val="23500"/>
                            <a:satMod val="160000"/>
                            <a:lumMod val="46000"/>
                            <a:lumOff val="54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Arolygon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ansoddol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23500"/>
                            <a:satMod val="160000"/>
                          </a:schemeClr>
                        </a:gs>
                        <a:gs pos="100000">
                          <a:schemeClr val="accent1">
                            <a:tint val="66000"/>
                            <a:satMod val="160000"/>
                          </a:schemeClr>
                        </a:gs>
                        <a:gs pos="35000">
                          <a:schemeClr val="accent1">
                            <a:tint val="44500"/>
                            <a:satMod val="160000"/>
                            <a:lumMod val="4000"/>
                            <a:lumOff val="96000"/>
                          </a:schemeClr>
                        </a:gs>
                        <a:gs pos="13000">
                          <a:schemeClr val="accent1">
                            <a:tint val="23500"/>
                            <a:satMod val="160000"/>
                            <a:lumMod val="46000"/>
                            <a:lumOff val="54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daearyddol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phatrymau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1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23500"/>
                            <a:satMod val="160000"/>
                          </a:schemeClr>
                        </a:gs>
                        <a:gs pos="100000">
                          <a:schemeClr val="accent1">
                            <a:tint val="66000"/>
                            <a:satMod val="160000"/>
                          </a:schemeClr>
                        </a:gs>
                        <a:gs pos="35000">
                          <a:schemeClr val="accent1">
                            <a:tint val="44500"/>
                            <a:satMod val="160000"/>
                            <a:lumMod val="4000"/>
                            <a:lumOff val="96000"/>
                          </a:schemeClr>
                        </a:gs>
                        <a:gs pos="13000">
                          <a:schemeClr val="accent1">
                            <a:tint val="23500"/>
                            <a:satMod val="160000"/>
                            <a:lumMod val="46000"/>
                            <a:lumOff val="54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77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Anheddiad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gwledig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23500"/>
                            <a:satMod val="160000"/>
                          </a:schemeClr>
                        </a:gs>
                        <a:gs pos="100000">
                          <a:schemeClr val="accent1">
                            <a:tint val="66000"/>
                            <a:satMod val="160000"/>
                          </a:schemeClr>
                        </a:gs>
                        <a:gs pos="35000">
                          <a:schemeClr val="accent1">
                            <a:tint val="44500"/>
                            <a:satMod val="160000"/>
                            <a:lumMod val="4000"/>
                            <a:lumOff val="96000"/>
                          </a:schemeClr>
                        </a:gs>
                        <a:gs pos="13000">
                          <a:schemeClr val="accent1">
                            <a:tint val="23500"/>
                            <a:satMod val="160000"/>
                            <a:lumMod val="46000"/>
                            <a:lumOff val="54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werth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economaidd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a.y.b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lygredd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ffwrdd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draffordd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debyg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dangosyddion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fel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sŵn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aer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chen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23500"/>
                            <a:satMod val="160000"/>
                          </a:schemeClr>
                        </a:gs>
                        <a:gs pos="100000">
                          <a:schemeClr val="accent1">
                            <a:tint val="66000"/>
                            <a:satMod val="160000"/>
                          </a:schemeClr>
                        </a:gs>
                        <a:gs pos="35000">
                          <a:schemeClr val="accent1">
                            <a:tint val="44500"/>
                            <a:satMod val="160000"/>
                            <a:lumMod val="4000"/>
                            <a:lumOff val="96000"/>
                          </a:schemeClr>
                        </a:gs>
                        <a:gs pos="13000">
                          <a:schemeClr val="accent1">
                            <a:tint val="23500"/>
                            <a:satMod val="160000"/>
                            <a:lumMod val="46000"/>
                            <a:lumOff val="54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newidiol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mapiau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ffotograffau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cymariaethau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swyddogaethau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newidiol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maestrefoli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mapiau’r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gorffennol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data’r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cyfrifiad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raddau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tyfu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neu’n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dirywio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23500"/>
                            <a:satMod val="160000"/>
                          </a:schemeClr>
                        </a:gs>
                        <a:gs pos="100000">
                          <a:schemeClr val="accent1">
                            <a:tint val="66000"/>
                            <a:satMod val="160000"/>
                          </a:schemeClr>
                        </a:gs>
                        <a:gs pos="35000">
                          <a:schemeClr val="accent1">
                            <a:tint val="44500"/>
                            <a:satMod val="160000"/>
                            <a:lumMod val="4000"/>
                            <a:lumOff val="96000"/>
                          </a:schemeClr>
                        </a:gs>
                        <a:gs pos="13000">
                          <a:schemeClr val="accent1">
                            <a:tint val="23500"/>
                            <a:satMod val="160000"/>
                            <a:lumMod val="46000"/>
                            <a:lumOff val="54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amgylcheddau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i’r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synnwyr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le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beth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wneud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arbennig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ail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gartrefi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gwyliau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manteision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ac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anfanteision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bywyd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23500"/>
                            <a:satMod val="160000"/>
                          </a:schemeClr>
                        </a:gs>
                        <a:gs pos="100000">
                          <a:schemeClr val="accent1">
                            <a:tint val="66000"/>
                            <a:satMod val="160000"/>
                          </a:schemeClr>
                        </a:gs>
                        <a:gs pos="35000">
                          <a:schemeClr val="accent1">
                            <a:tint val="44500"/>
                            <a:satMod val="160000"/>
                            <a:lumMod val="4000"/>
                            <a:lumOff val="96000"/>
                          </a:schemeClr>
                        </a:gs>
                        <a:gs pos="13000">
                          <a:schemeClr val="accent1">
                            <a:tint val="23500"/>
                            <a:satMod val="160000"/>
                            <a:lumMod val="46000"/>
                            <a:lumOff val="54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symudiadau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cymudwyr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anheddiad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noswylio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broblemau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1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datrysiadau</a:t>
                      </a: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traffig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23500"/>
                            <a:satMod val="160000"/>
                          </a:schemeClr>
                        </a:gs>
                        <a:gs pos="100000">
                          <a:schemeClr val="accent1">
                            <a:tint val="66000"/>
                            <a:satMod val="160000"/>
                          </a:schemeClr>
                        </a:gs>
                        <a:gs pos="35000">
                          <a:schemeClr val="accent1">
                            <a:tint val="44500"/>
                            <a:satMod val="160000"/>
                            <a:lumMod val="4000"/>
                            <a:lumOff val="96000"/>
                          </a:schemeClr>
                        </a:gs>
                        <a:gs pos="13000">
                          <a:schemeClr val="accent1">
                            <a:tint val="23500"/>
                            <a:satMod val="160000"/>
                            <a:lumMod val="46000"/>
                            <a:lumOff val="54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740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0079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4: </a:t>
            </a:r>
            <a:r>
              <a:rPr lang="en-GB" sz="4000" dirty="0" err="1"/>
              <a:t>Dadansoddi</a:t>
            </a:r>
            <a:r>
              <a:rPr lang="en-GB" sz="4000" dirty="0"/>
              <a:t> data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600" dirty="0" err="1"/>
              <a:t>Mae’r</a:t>
            </a:r>
            <a:r>
              <a:rPr lang="en-GB" sz="1600" dirty="0"/>
              <a:t> </a:t>
            </a:r>
            <a:r>
              <a:rPr lang="en-GB" sz="1600" dirty="0" err="1"/>
              <a:t>cwmwl</a:t>
            </a:r>
            <a:r>
              <a:rPr lang="en-GB" sz="1600" dirty="0"/>
              <a:t> </a:t>
            </a:r>
            <a:r>
              <a:rPr lang="en-GB" sz="1600" dirty="0" err="1"/>
              <a:t>geiriau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awgrymu</a:t>
            </a:r>
            <a:r>
              <a:rPr lang="en-GB" sz="1600" dirty="0"/>
              <a:t> bod </a:t>
            </a:r>
            <a:r>
              <a:rPr lang="en-GB" sz="1600" dirty="0" err="1"/>
              <a:t>gan</a:t>
            </a:r>
            <a:r>
              <a:rPr lang="en-GB" sz="1600" dirty="0"/>
              <a:t> y </a:t>
            </a:r>
            <a:r>
              <a:rPr lang="en-GB" sz="1600" dirty="0" err="1"/>
              <a:t>pentref</a:t>
            </a:r>
            <a:r>
              <a:rPr lang="en-GB" sz="1600" dirty="0"/>
              <a:t> </a:t>
            </a:r>
            <a:r>
              <a:rPr lang="en-GB" sz="1600" dirty="0" err="1"/>
              <a:t>nifer</a:t>
            </a:r>
            <a:r>
              <a:rPr lang="en-GB" sz="1600" dirty="0"/>
              <a:t> o </a:t>
            </a:r>
            <a:r>
              <a:rPr lang="en-GB" sz="1600" dirty="0" err="1"/>
              <a:t>nodweddion</a:t>
            </a:r>
            <a:r>
              <a:rPr lang="en-GB" sz="1600" dirty="0"/>
              <a:t> a </a:t>
            </a:r>
            <a:r>
              <a:rPr lang="en-GB" sz="1600" dirty="0" err="1"/>
              <a:t>gysylltir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arferol</a:t>
            </a:r>
            <a:r>
              <a:rPr lang="en-GB" sz="1600" dirty="0"/>
              <a:t> ag </a:t>
            </a:r>
            <a:r>
              <a:rPr lang="en-GB" sz="1600" dirty="0" err="1"/>
              <a:t>aneddiadau</a:t>
            </a:r>
            <a:r>
              <a:rPr lang="en-GB" sz="1600" dirty="0"/>
              <a:t> </a:t>
            </a:r>
            <a:r>
              <a:rPr lang="en-GB" sz="1600" dirty="0" err="1"/>
              <a:t>gwledig</a:t>
            </a:r>
            <a:r>
              <a:rPr lang="en-GB" sz="1600" dirty="0"/>
              <a:t>, </a:t>
            </a:r>
            <a:r>
              <a:rPr lang="en-GB" sz="1600" dirty="0" err="1"/>
              <a:t>fel</a:t>
            </a:r>
            <a:r>
              <a:rPr lang="en-GB" sz="1600" dirty="0"/>
              <a:t> ‘</a:t>
            </a:r>
            <a:r>
              <a:rPr lang="en-GB" sz="1600" dirty="0" err="1"/>
              <a:t>tawel</a:t>
            </a:r>
            <a:r>
              <a:rPr lang="en-GB" sz="1600" dirty="0"/>
              <a:t>’, ‘</a:t>
            </a:r>
            <a:r>
              <a:rPr lang="en-GB" sz="1600" dirty="0" err="1"/>
              <a:t>heddychlon</a:t>
            </a:r>
            <a:r>
              <a:rPr lang="en-GB" sz="1600" dirty="0"/>
              <a:t>’ a ‘</a:t>
            </a:r>
            <a:r>
              <a:rPr lang="en-GB" sz="1600" dirty="0" err="1"/>
              <a:t>llonydd</a:t>
            </a:r>
            <a:r>
              <a:rPr lang="en-GB" sz="1600" dirty="0"/>
              <a:t>’. </a:t>
            </a:r>
            <a:r>
              <a:rPr lang="en-GB" sz="1600" dirty="0" err="1"/>
              <a:t>Dyma</a:t>
            </a:r>
            <a:r>
              <a:rPr lang="en-GB" sz="1600" dirty="0"/>
              <a:t> </a:t>
            </a:r>
            <a:r>
              <a:rPr lang="en-GB" sz="1600" dirty="0" err="1"/>
              <a:t>nodweddion</a:t>
            </a:r>
            <a:r>
              <a:rPr lang="en-GB" sz="1600" dirty="0"/>
              <a:t> </a:t>
            </a:r>
            <a:r>
              <a:rPr lang="en-GB" sz="1600" dirty="0" err="1"/>
              <a:t>sy’n</a:t>
            </a:r>
            <a:r>
              <a:rPr lang="en-GB" sz="1600" dirty="0"/>
              <a:t> </a:t>
            </a:r>
            <a:r>
              <a:rPr lang="en-GB" sz="1600" dirty="0" err="1"/>
              <a:t>ddeniadol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rai </a:t>
            </a:r>
            <a:r>
              <a:rPr lang="en-GB" sz="1600" dirty="0" err="1"/>
              <a:t>pobl</a:t>
            </a:r>
            <a:r>
              <a:rPr lang="en-GB" sz="1600" dirty="0"/>
              <a:t>. </a:t>
            </a:r>
          </a:p>
          <a:p>
            <a:pPr>
              <a:lnSpc>
                <a:spcPct val="110000"/>
              </a:lnSpc>
            </a:pP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ogystal</a:t>
            </a:r>
            <a:r>
              <a:rPr lang="en-GB" sz="1600" dirty="0"/>
              <a:t> </a:t>
            </a:r>
            <a:r>
              <a:rPr lang="en-GB" sz="1600" dirty="0" err="1"/>
              <a:t>â’r</a:t>
            </a:r>
            <a:r>
              <a:rPr lang="en-GB" sz="1600" dirty="0"/>
              <a:t> </a:t>
            </a:r>
            <a:r>
              <a:rPr lang="en-GB" sz="1600" dirty="0" err="1"/>
              <a:t>geiriau</a:t>
            </a:r>
            <a:r>
              <a:rPr lang="en-GB" sz="1600" dirty="0"/>
              <a:t> </a:t>
            </a:r>
            <a:r>
              <a:rPr lang="en-GB" sz="1600" dirty="0" err="1"/>
              <a:t>mwy</a:t>
            </a:r>
            <a:r>
              <a:rPr lang="en-GB" sz="1600" dirty="0"/>
              <a:t> </a:t>
            </a:r>
            <a:r>
              <a:rPr lang="en-GB" sz="1600" dirty="0" err="1"/>
              <a:t>cadarnhaol</a:t>
            </a:r>
            <a:r>
              <a:rPr lang="en-GB" sz="1600" dirty="0"/>
              <a:t>, </a:t>
            </a:r>
            <a:r>
              <a:rPr lang="en-GB" sz="1600" dirty="0" err="1"/>
              <a:t>mae</a:t>
            </a:r>
            <a:r>
              <a:rPr lang="en-GB" sz="1600" dirty="0"/>
              <a:t> </a:t>
            </a:r>
            <a:r>
              <a:rPr lang="en-GB" sz="1600" dirty="0" err="1"/>
              <a:t>rhai</a:t>
            </a:r>
            <a:r>
              <a:rPr lang="en-GB" sz="1600" dirty="0"/>
              <a:t> </a:t>
            </a:r>
            <a:r>
              <a:rPr lang="en-GB" sz="1600" dirty="0" err="1"/>
              <a:t>geiriau</a:t>
            </a:r>
            <a:r>
              <a:rPr lang="en-GB" sz="1600" dirty="0"/>
              <a:t> </a:t>
            </a:r>
            <a:r>
              <a:rPr lang="en-GB" sz="1600" dirty="0" err="1"/>
              <a:t>negyddol</a:t>
            </a:r>
            <a:r>
              <a:rPr lang="en-GB" sz="1600" dirty="0"/>
              <a:t> </a:t>
            </a:r>
            <a:r>
              <a:rPr lang="en-GB" sz="1600" dirty="0" err="1"/>
              <a:t>fel</a:t>
            </a:r>
            <a:r>
              <a:rPr lang="en-GB" sz="1600" dirty="0"/>
              <a:t> ‘</a:t>
            </a:r>
            <a:r>
              <a:rPr lang="en-GB" sz="1600" dirty="0" err="1"/>
              <a:t>diflas</a:t>
            </a:r>
            <a:r>
              <a:rPr lang="en-GB" sz="1600" dirty="0"/>
              <a:t>’, ‘</a:t>
            </a:r>
            <a:r>
              <a:rPr lang="en-GB" sz="1600" dirty="0" err="1"/>
              <a:t>anniddorol</a:t>
            </a:r>
            <a:r>
              <a:rPr lang="en-GB" sz="1600" dirty="0"/>
              <a:t>’ a ‘</a:t>
            </a:r>
            <a:r>
              <a:rPr lang="en-GB" sz="1600" dirty="0" err="1"/>
              <a:t>difywd</a:t>
            </a:r>
            <a:r>
              <a:rPr lang="en-GB" sz="1600" dirty="0"/>
              <a:t>’. Gall y </a:t>
            </a:r>
            <a:r>
              <a:rPr lang="en-GB" sz="1600" dirty="0" err="1"/>
              <a:t>geiriau</a:t>
            </a:r>
            <a:r>
              <a:rPr lang="en-GB" sz="1600" dirty="0"/>
              <a:t> </a:t>
            </a:r>
            <a:r>
              <a:rPr lang="en-GB" sz="1600" dirty="0" err="1"/>
              <a:t>hyn</a:t>
            </a:r>
            <a:r>
              <a:rPr lang="en-GB" sz="1600" dirty="0"/>
              <a:t> </a:t>
            </a:r>
            <a:r>
              <a:rPr lang="en-GB" sz="1600" dirty="0" err="1"/>
              <a:t>fod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berthnasol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wahanol</a:t>
            </a:r>
            <a:r>
              <a:rPr lang="en-GB" sz="1600" dirty="0"/>
              <a:t> </a:t>
            </a:r>
            <a:r>
              <a:rPr lang="en-GB" sz="1600" dirty="0" err="1"/>
              <a:t>rannau</a:t>
            </a:r>
            <a:r>
              <a:rPr lang="en-GB" sz="1600" dirty="0"/>
              <a:t> </a:t>
            </a:r>
            <a:r>
              <a:rPr lang="en-GB" sz="1600" dirty="0" err="1"/>
              <a:t>o’r</a:t>
            </a:r>
            <a:r>
              <a:rPr lang="en-GB" sz="1600" dirty="0"/>
              <a:t> </a:t>
            </a:r>
            <a:r>
              <a:rPr lang="en-GB" sz="1600" dirty="0" err="1"/>
              <a:t>pentref</a:t>
            </a:r>
            <a:r>
              <a:rPr lang="en-GB" sz="1600" dirty="0"/>
              <a:t> </a:t>
            </a:r>
            <a:r>
              <a:rPr lang="en-GB" sz="1600" dirty="0" err="1"/>
              <a:t>neu</a:t>
            </a:r>
            <a:r>
              <a:rPr lang="en-GB" sz="1600" dirty="0"/>
              <a:t> </a:t>
            </a:r>
            <a:r>
              <a:rPr lang="en-GB" sz="1600" dirty="0" err="1"/>
              <a:t>adlewyrchu</a:t>
            </a:r>
            <a:r>
              <a:rPr lang="en-GB" sz="1600" dirty="0"/>
              <a:t> barn </a:t>
            </a:r>
            <a:r>
              <a:rPr lang="en-GB" sz="1600" dirty="0" err="1"/>
              <a:t>gwahanol</a:t>
            </a:r>
            <a:r>
              <a:rPr lang="en-GB" sz="1600" dirty="0"/>
              <a:t> </a:t>
            </a:r>
            <a:r>
              <a:rPr lang="en-GB" sz="1600" dirty="0" err="1"/>
              <a:t>bobl</a:t>
            </a:r>
            <a:r>
              <a:rPr lang="en-GB" sz="1600" dirty="0"/>
              <a:t>.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65304" y="3212976"/>
            <a:ext cx="30985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600" dirty="0"/>
              <a:t>Mae </a:t>
            </a:r>
            <a:r>
              <a:rPr lang="en-GB" sz="1600" dirty="0" err="1"/>
              <a:t>presenoldeb</a:t>
            </a:r>
            <a:r>
              <a:rPr lang="en-GB" sz="1600" dirty="0"/>
              <a:t> ‘</a:t>
            </a:r>
            <a:r>
              <a:rPr lang="en-GB" sz="1600" dirty="0" err="1"/>
              <a:t>prysur</a:t>
            </a:r>
            <a:r>
              <a:rPr lang="en-GB" sz="1600" dirty="0"/>
              <a:t>’ a ‘</a:t>
            </a:r>
            <a:r>
              <a:rPr lang="en-GB" sz="1600" dirty="0" err="1"/>
              <a:t>thawel</a:t>
            </a:r>
            <a:r>
              <a:rPr lang="en-GB" sz="1600" dirty="0"/>
              <a:t>’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ymddangos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groes</a:t>
            </a:r>
            <a:r>
              <a:rPr lang="en-GB" sz="1600" dirty="0"/>
              <a:t> </a:t>
            </a:r>
            <a:r>
              <a:rPr lang="en-GB" sz="1600" dirty="0" err="1"/>
              <a:t>i’w</a:t>
            </a:r>
            <a:r>
              <a:rPr lang="en-GB" sz="1600" dirty="0"/>
              <a:t> </a:t>
            </a:r>
            <a:r>
              <a:rPr lang="en-GB" sz="1600" dirty="0" err="1"/>
              <a:t>gilydd</a:t>
            </a:r>
            <a:r>
              <a:rPr lang="en-GB" sz="1600" dirty="0"/>
              <a:t> </a:t>
            </a:r>
            <a:r>
              <a:rPr lang="en-GB" sz="1600" dirty="0" err="1"/>
              <a:t>ond</a:t>
            </a:r>
            <a:r>
              <a:rPr lang="en-GB" sz="1600" dirty="0"/>
              <a:t> </a:t>
            </a:r>
            <a:r>
              <a:rPr lang="en-GB" sz="1600" dirty="0" err="1"/>
              <a:t>gallent</a:t>
            </a:r>
            <a:r>
              <a:rPr lang="en-GB" sz="1600" dirty="0"/>
              <a:t> </a:t>
            </a:r>
            <a:r>
              <a:rPr lang="en-GB" sz="1600" dirty="0" err="1"/>
              <a:t>fod</a:t>
            </a:r>
            <a:r>
              <a:rPr lang="en-GB" sz="1600" dirty="0"/>
              <a:t> </a:t>
            </a:r>
            <a:r>
              <a:rPr lang="en-GB" sz="1600" dirty="0" err="1"/>
              <a:t>yn</a:t>
            </a:r>
            <a:r>
              <a:rPr lang="en-GB" sz="1600" dirty="0"/>
              <a:t> </a:t>
            </a:r>
            <a:r>
              <a:rPr lang="en-GB" sz="1600" dirty="0" err="1"/>
              <a:t>berthnasol</a:t>
            </a:r>
            <a:r>
              <a:rPr lang="en-GB" sz="1600" dirty="0"/>
              <a:t> </a:t>
            </a:r>
            <a:r>
              <a:rPr lang="en-GB" sz="1600" dirty="0" smtClean="0"/>
              <a:t>I </a:t>
            </a:r>
            <a:r>
              <a:rPr lang="en-GB" sz="1600" dirty="0" err="1" smtClean="0"/>
              <a:t>wahanol</a:t>
            </a:r>
            <a:r>
              <a:rPr lang="en-GB" sz="1600" dirty="0" smtClean="0"/>
              <a:t> </a:t>
            </a:r>
            <a:r>
              <a:rPr lang="en-GB" sz="1600" dirty="0" err="1"/>
              <a:t>rannau</a:t>
            </a:r>
            <a:r>
              <a:rPr lang="en-GB" sz="1600" dirty="0"/>
              <a:t> </a:t>
            </a:r>
            <a:r>
              <a:rPr lang="en-GB" sz="1600" dirty="0" err="1"/>
              <a:t>o’r</a:t>
            </a:r>
            <a:r>
              <a:rPr lang="en-GB" sz="1600" dirty="0"/>
              <a:t> </a:t>
            </a:r>
            <a:r>
              <a:rPr lang="en-GB" sz="1600" dirty="0" err="1"/>
              <a:t>pentref</a:t>
            </a:r>
            <a:r>
              <a:rPr lang="en-GB" sz="1600" dirty="0"/>
              <a:t>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284984"/>
            <a:ext cx="4581599" cy="321435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55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00800" cy="936104"/>
          </a:xfrm>
        </p:spPr>
        <p:txBody>
          <a:bodyPr>
            <a:normAutofit fontScale="90000"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888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Y cam </a:t>
            </a:r>
            <a:r>
              <a:rPr lang="en-GB" sz="2000" dirty="0" err="1"/>
              <a:t>nesaf</a:t>
            </a:r>
            <a:r>
              <a:rPr lang="en-GB" sz="2000" dirty="0"/>
              <a:t> </a:t>
            </a:r>
            <a:r>
              <a:rPr lang="en-GB" sz="2000" dirty="0" err="1"/>
              <a:t>ydy</a:t>
            </a:r>
            <a:r>
              <a:rPr lang="en-GB" sz="2000" dirty="0"/>
              <a:t> </a:t>
            </a:r>
            <a:r>
              <a:rPr lang="en-GB" sz="2000" dirty="0" err="1"/>
              <a:t>dwyn</a:t>
            </a:r>
            <a:r>
              <a:rPr lang="en-GB" sz="2000" dirty="0"/>
              <a:t> </a:t>
            </a:r>
            <a:r>
              <a:rPr lang="en-GB" sz="2000" dirty="0" err="1"/>
              <a:t>ynghyd</a:t>
            </a:r>
            <a:r>
              <a:rPr lang="en-GB" sz="2000" dirty="0"/>
              <a:t> </a:t>
            </a:r>
            <a:r>
              <a:rPr lang="en-GB" sz="2000" dirty="0" err="1"/>
              <a:t>eich</a:t>
            </a:r>
            <a:r>
              <a:rPr lang="en-GB" sz="2000" dirty="0"/>
              <a:t> </a:t>
            </a:r>
            <a:r>
              <a:rPr lang="en-GB" sz="2000" dirty="0" err="1"/>
              <a:t>canfyddiadau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gyrraedd</a:t>
            </a:r>
            <a:r>
              <a:rPr lang="en-GB" sz="2000" dirty="0"/>
              <a:t> </a:t>
            </a:r>
            <a:r>
              <a:rPr lang="en-GB" sz="2000" dirty="0" err="1"/>
              <a:t>casgliadau</a:t>
            </a:r>
            <a:r>
              <a:rPr lang="en-GB" sz="2000" dirty="0"/>
              <a:t> </a:t>
            </a:r>
            <a:r>
              <a:rPr lang="en-GB" sz="2000" dirty="0" err="1"/>
              <a:t>sy’n</a:t>
            </a:r>
            <a:r>
              <a:rPr lang="en-GB" sz="2000" dirty="0"/>
              <a:t> </a:t>
            </a:r>
            <a:r>
              <a:rPr lang="en-GB" sz="2000" dirty="0" err="1"/>
              <a:t>seiliedig</a:t>
            </a:r>
            <a:r>
              <a:rPr lang="en-GB" sz="2000" dirty="0"/>
              <a:t> </a:t>
            </a:r>
            <a:r>
              <a:rPr lang="en-GB" sz="2000" dirty="0" err="1"/>
              <a:t>ar</a:t>
            </a:r>
            <a:r>
              <a:rPr lang="en-GB" sz="2000" dirty="0"/>
              <a:t> </a:t>
            </a:r>
            <a:r>
              <a:rPr lang="en-GB" sz="2000" dirty="0" err="1"/>
              <a:t>beth</a:t>
            </a:r>
            <a:r>
              <a:rPr lang="en-GB" sz="2000" dirty="0"/>
              <a:t> </a:t>
            </a:r>
            <a:r>
              <a:rPr lang="en-GB" sz="2000" dirty="0" err="1"/>
              <a:t>oedd</a:t>
            </a:r>
            <a:r>
              <a:rPr lang="en-GB" sz="2000" dirty="0"/>
              <a:t> nod </a:t>
            </a:r>
            <a:r>
              <a:rPr lang="en-GB" sz="2000" dirty="0" err="1"/>
              <a:t>wreiddiol</a:t>
            </a:r>
            <a:r>
              <a:rPr lang="en-GB" sz="2000" dirty="0"/>
              <a:t> </a:t>
            </a:r>
            <a:r>
              <a:rPr lang="en-GB" sz="2000" dirty="0" err="1"/>
              <a:t>eich</a:t>
            </a:r>
            <a:r>
              <a:rPr lang="en-GB" sz="2000" dirty="0"/>
              <a:t> </a:t>
            </a:r>
            <a:r>
              <a:rPr lang="en-GB" sz="2000" dirty="0" err="1"/>
              <a:t>gwaith</a:t>
            </a:r>
            <a:r>
              <a:rPr lang="en-GB" sz="2000" dirty="0"/>
              <a:t> </a:t>
            </a:r>
            <a:r>
              <a:rPr lang="en-GB" sz="2000" dirty="0" err="1"/>
              <a:t>maes</a:t>
            </a:r>
            <a:r>
              <a:rPr lang="en-GB" sz="2000" dirty="0"/>
              <a:t>. </a:t>
            </a:r>
            <a:r>
              <a:rPr lang="en-GB" sz="2000" dirty="0" err="1"/>
              <a:t>Dyma</a:t>
            </a:r>
            <a:r>
              <a:rPr lang="en-GB" sz="2000" dirty="0"/>
              <a:t> </a:t>
            </a:r>
            <a:r>
              <a:rPr lang="en-GB" sz="2000" dirty="0" err="1"/>
              <a:t>enghraifft</a:t>
            </a:r>
            <a:r>
              <a:rPr lang="en-GB" sz="2400" dirty="0"/>
              <a:t>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400" dirty="0">
                <a:latin typeface="+mj-lt"/>
              </a:rPr>
              <a:t>‘</a:t>
            </a:r>
            <a:r>
              <a:rPr lang="en-GB" sz="1400" dirty="0" err="1">
                <a:latin typeface="+mj-lt"/>
              </a:rPr>
              <a:t>Fel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casgliad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mae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fy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nghanlyniadau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awgrymu</a:t>
            </a:r>
            <a:r>
              <a:rPr lang="en-GB" sz="1400" dirty="0">
                <a:latin typeface="+mj-lt"/>
              </a:rPr>
              <a:t> bod y </a:t>
            </a:r>
            <a:r>
              <a:rPr lang="en-GB" sz="1400" dirty="0" err="1">
                <a:latin typeface="+mj-lt"/>
              </a:rPr>
              <a:t>pentref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wedi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profi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newid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sylweddol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dros</a:t>
            </a:r>
            <a:r>
              <a:rPr lang="en-GB" sz="1400" dirty="0">
                <a:latin typeface="+mj-lt"/>
              </a:rPr>
              <a:t> y can </a:t>
            </a:r>
            <a:r>
              <a:rPr lang="en-GB" sz="1400" dirty="0" err="1">
                <a:latin typeface="+mj-lt"/>
              </a:rPr>
              <a:t>mlynedd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diwethaf</a:t>
            </a:r>
            <a:r>
              <a:rPr lang="en-GB" sz="1400" dirty="0">
                <a:latin typeface="+mj-lt"/>
              </a:rPr>
              <a:t>. </a:t>
            </a:r>
            <a:r>
              <a:rPr lang="en-GB" sz="1400" dirty="0" err="1">
                <a:latin typeface="+mj-lt"/>
              </a:rPr>
              <a:t>Drwy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lawer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o’r</a:t>
            </a:r>
            <a:r>
              <a:rPr lang="en-GB" sz="1400" dirty="0">
                <a:latin typeface="+mj-lt"/>
              </a:rPr>
              <a:t> 20fed </a:t>
            </a:r>
            <a:r>
              <a:rPr lang="en-GB" sz="1400" dirty="0" err="1">
                <a:latin typeface="+mj-lt"/>
              </a:rPr>
              <a:t>ganrif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roedd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mwyngloddio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flaenllaw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y </a:t>
            </a:r>
            <a:r>
              <a:rPr lang="en-GB" sz="1400" dirty="0" err="1">
                <a:latin typeface="+mj-lt"/>
              </a:rPr>
              <a:t>tirlun</a:t>
            </a:r>
            <a:r>
              <a:rPr lang="en-GB" sz="1400" dirty="0">
                <a:latin typeface="+mj-lt"/>
              </a:rPr>
              <a:t> ac </a:t>
            </a:r>
            <a:r>
              <a:rPr lang="en-GB" sz="1400" dirty="0" err="1">
                <a:latin typeface="+mj-lt"/>
              </a:rPr>
              <a:t>roedd</a:t>
            </a:r>
            <a:r>
              <a:rPr lang="en-GB" sz="1400" dirty="0">
                <a:latin typeface="+mj-lt"/>
              </a:rPr>
              <a:t> y </a:t>
            </a:r>
            <a:r>
              <a:rPr lang="en-GB" sz="1400" dirty="0" err="1">
                <a:latin typeface="+mj-lt"/>
              </a:rPr>
              <a:t>pentref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darparu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cartrefi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siopau</a:t>
            </a:r>
            <a:r>
              <a:rPr lang="en-GB" sz="1400" dirty="0">
                <a:latin typeface="+mj-lt"/>
              </a:rPr>
              <a:t> ac </a:t>
            </a:r>
            <a:r>
              <a:rPr lang="en-GB" sz="1400" dirty="0" err="1">
                <a:latin typeface="+mj-lt"/>
              </a:rPr>
              <a:t>adloniant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gyfer</a:t>
            </a:r>
            <a:r>
              <a:rPr lang="en-GB" sz="1400" dirty="0">
                <a:latin typeface="+mj-lt"/>
              </a:rPr>
              <a:t> y </a:t>
            </a:r>
            <a:r>
              <a:rPr lang="en-GB" sz="1400" dirty="0" err="1">
                <a:latin typeface="+mj-lt"/>
              </a:rPr>
              <a:t>gweithwyr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mwyngloddio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a’u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teuluoedd</a:t>
            </a:r>
            <a:r>
              <a:rPr lang="en-GB" sz="1400" dirty="0">
                <a:latin typeface="+mj-lt"/>
              </a:rPr>
              <a:t>. </a:t>
            </a:r>
            <a:endParaRPr lang="en-GB" sz="1400" dirty="0" smtClean="0">
              <a:latin typeface="+mj-lt"/>
            </a:endParaRPr>
          </a:p>
        </p:txBody>
      </p:sp>
      <p:pic>
        <p:nvPicPr>
          <p:cNvPr id="2050" name="Picture 2" descr="C:\Users\Simon\Pictures\Wales 2016\IMG_7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92467"/>
            <a:ext cx="4862934" cy="32419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3270545"/>
            <a:ext cx="2952328" cy="30858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1400" dirty="0" err="1">
                <a:latin typeface="+mj-lt"/>
              </a:rPr>
              <a:t>mwyngloddfeydd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ail </a:t>
            </a:r>
            <a:r>
              <a:rPr lang="en-GB" sz="1400" dirty="0" err="1">
                <a:latin typeface="+mj-lt"/>
              </a:rPr>
              <a:t>hanner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yr</a:t>
            </a:r>
            <a:r>
              <a:rPr lang="en-GB" sz="1400" dirty="0">
                <a:latin typeface="+mj-lt"/>
              </a:rPr>
              <a:t> 20fed </a:t>
            </a:r>
            <a:r>
              <a:rPr lang="en-GB" sz="1400" dirty="0" err="1">
                <a:latin typeface="+mj-lt"/>
              </a:rPr>
              <a:t>ganrif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dechreuodd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dirywiad</a:t>
            </a:r>
            <a:r>
              <a:rPr lang="en-GB" sz="1400" dirty="0">
                <a:latin typeface="+mj-lt"/>
              </a:rPr>
              <a:t>. </a:t>
            </a:r>
            <a:r>
              <a:rPr lang="en-GB" sz="1400" dirty="0" err="1">
                <a:latin typeface="+mj-lt"/>
              </a:rPr>
              <a:t>Lleihaodd</a:t>
            </a:r>
            <a:r>
              <a:rPr lang="en-GB" sz="1400" dirty="0">
                <a:latin typeface="+mj-lt"/>
              </a:rPr>
              <a:t> y </a:t>
            </a:r>
            <a:r>
              <a:rPr lang="en-GB" sz="1400" dirty="0" err="1">
                <a:latin typeface="+mj-lt"/>
              </a:rPr>
              <a:t>boblogaeth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caeodd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siopau</a:t>
            </a:r>
            <a:r>
              <a:rPr lang="en-GB" sz="1400" dirty="0">
                <a:latin typeface="+mj-lt"/>
              </a:rPr>
              <a:t> a </a:t>
            </a:r>
            <a:r>
              <a:rPr lang="en-GB" sz="1400" dirty="0" err="1">
                <a:latin typeface="+mj-lt"/>
              </a:rPr>
              <a:t>dadfeiliodd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adeiladau</a:t>
            </a:r>
            <a:r>
              <a:rPr lang="en-GB" sz="1400" dirty="0">
                <a:latin typeface="+mj-lt"/>
              </a:rPr>
              <a:t>. Mae </a:t>
            </a:r>
            <a:r>
              <a:rPr lang="en-GB" sz="1400" dirty="0" err="1">
                <a:latin typeface="+mj-lt"/>
              </a:rPr>
              <a:t>nifer</a:t>
            </a:r>
            <a:r>
              <a:rPr lang="en-GB" sz="1400" dirty="0">
                <a:latin typeface="+mj-lt"/>
              </a:rPr>
              <a:t> o </a:t>
            </a:r>
            <a:r>
              <a:rPr lang="en-GB" sz="1400" dirty="0" err="1">
                <a:latin typeface="+mj-lt"/>
              </a:rPr>
              <a:t>adeiladau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wedi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newid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eu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defnydd</a:t>
            </a:r>
            <a:r>
              <a:rPr lang="en-GB" sz="1400" dirty="0">
                <a:latin typeface="+mj-lt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400" dirty="0" err="1">
                <a:latin typeface="+mj-lt"/>
              </a:rPr>
              <a:t>Heddiw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mae’r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pentref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yn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anheddiad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cymudol</a:t>
            </a:r>
            <a:r>
              <a:rPr lang="en-GB" sz="1400" dirty="0" smtClean="0">
                <a:latin typeface="+mj-lt"/>
              </a:rPr>
              <a:t> ac </a:t>
            </a:r>
            <a:r>
              <a:rPr lang="en-GB" sz="1400" dirty="0" err="1">
                <a:latin typeface="+mj-lt"/>
              </a:rPr>
              <a:t>mae’n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ffynnu</a:t>
            </a:r>
            <a:r>
              <a:rPr lang="en-GB" sz="1400" dirty="0">
                <a:latin typeface="+mj-lt"/>
              </a:rPr>
              <a:t>. Mae </a:t>
            </a:r>
            <a:r>
              <a:rPr lang="en-GB" sz="1400" dirty="0" err="1">
                <a:latin typeface="+mj-lt"/>
              </a:rPr>
              <a:t>nifer</a:t>
            </a:r>
            <a:r>
              <a:rPr lang="en-GB" sz="1400" dirty="0">
                <a:latin typeface="+mj-lt"/>
              </a:rPr>
              <a:t> o </a:t>
            </a:r>
            <a:r>
              <a:rPr lang="en-GB" sz="1400" dirty="0" err="1">
                <a:latin typeface="+mj-lt"/>
              </a:rPr>
              <a:t>dai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newydd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wedi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eu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hadeiladu</a:t>
            </a:r>
            <a:r>
              <a:rPr lang="en-GB" sz="1400" dirty="0">
                <a:latin typeface="+mj-lt"/>
              </a:rPr>
              <a:t>, </a:t>
            </a:r>
            <a:r>
              <a:rPr lang="en-GB" sz="1400" dirty="0" err="1">
                <a:latin typeface="+mj-lt"/>
              </a:rPr>
              <a:t>mae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defnydd</a:t>
            </a:r>
            <a:r>
              <a:rPr lang="en-GB" sz="1400" dirty="0">
                <a:latin typeface="+mj-lt"/>
              </a:rPr>
              <a:t> da </a:t>
            </a:r>
            <a:r>
              <a:rPr lang="en-GB" sz="1400" dirty="0" err="1">
                <a:latin typeface="+mj-lt"/>
              </a:rPr>
              <a:t>o’r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siopau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a’r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tafarnau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ac </a:t>
            </a:r>
            <a:r>
              <a:rPr lang="en-GB" sz="1400" dirty="0" err="1">
                <a:latin typeface="+mj-lt"/>
              </a:rPr>
              <a:t>mae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gan</a:t>
            </a:r>
            <a:r>
              <a:rPr lang="en-GB" sz="1400" dirty="0">
                <a:latin typeface="+mj-lt"/>
              </a:rPr>
              <a:t> y </a:t>
            </a:r>
            <a:r>
              <a:rPr lang="en-GB" sz="1400" dirty="0" err="1">
                <a:latin typeface="+mj-lt"/>
              </a:rPr>
              <a:t>pentref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ansawdd</a:t>
            </a:r>
            <a:r>
              <a:rPr lang="en-GB" sz="1400" dirty="0">
                <a:latin typeface="+mj-lt"/>
              </a:rPr>
              <a:t> 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 smtClean="0">
                <a:latin typeface="+mj-lt"/>
              </a:rPr>
              <a:t>amgylcheddol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 err="1">
                <a:latin typeface="+mj-lt"/>
              </a:rPr>
              <a:t>uchel</a:t>
            </a:r>
            <a:r>
              <a:rPr lang="en-GB" sz="1400" dirty="0">
                <a:latin typeface="+mj-lt"/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239942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16832"/>
            <a:ext cx="6347714" cy="38807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dirty="0" err="1"/>
              <a:t>Nid</a:t>
            </a:r>
            <a:r>
              <a:rPr lang="en-GB" sz="3400" dirty="0"/>
              <a:t> </a:t>
            </a:r>
            <a:r>
              <a:rPr lang="en-GB" sz="3400" dirty="0" err="1"/>
              <a:t>yw</a:t>
            </a:r>
            <a:r>
              <a:rPr lang="en-GB" sz="3400" dirty="0"/>
              <a:t> </a:t>
            </a:r>
            <a:r>
              <a:rPr lang="en-GB" sz="3400" dirty="0" err="1"/>
              <a:t>tueddiadau</a:t>
            </a:r>
            <a:r>
              <a:rPr lang="en-GB" sz="3400" dirty="0"/>
              <a:t> a </a:t>
            </a:r>
            <a:r>
              <a:rPr lang="en-GB" sz="3400" dirty="0" err="1"/>
              <a:t>modelau</a:t>
            </a:r>
            <a:r>
              <a:rPr lang="en-GB" sz="3400" dirty="0"/>
              <a:t> </a:t>
            </a:r>
            <a:r>
              <a:rPr lang="en-GB" sz="3400" dirty="0" err="1"/>
              <a:t>disgwyliedig</a:t>
            </a:r>
            <a:r>
              <a:rPr lang="en-GB" sz="3400" dirty="0"/>
              <a:t> bob </a:t>
            </a:r>
            <a:r>
              <a:rPr lang="en-GB" sz="3400" dirty="0" err="1"/>
              <a:t>amser</a:t>
            </a:r>
            <a:r>
              <a:rPr lang="en-GB" sz="3400" dirty="0"/>
              <a:t> </a:t>
            </a:r>
            <a:r>
              <a:rPr lang="en-GB" sz="3400" dirty="0" err="1"/>
              <a:t>yn</a:t>
            </a:r>
            <a:r>
              <a:rPr lang="en-GB" sz="3400" dirty="0"/>
              <a:t> </a:t>
            </a:r>
            <a:r>
              <a:rPr lang="en-GB" sz="3400" dirty="0" err="1"/>
              <a:t>cael</a:t>
            </a:r>
            <a:r>
              <a:rPr lang="en-GB" sz="3400" dirty="0"/>
              <a:t> </a:t>
            </a:r>
            <a:r>
              <a:rPr lang="en-GB" sz="3400" dirty="0" err="1"/>
              <a:t>eu</a:t>
            </a:r>
            <a:r>
              <a:rPr lang="en-GB" sz="3400" dirty="0"/>
              <a:t> </a:t>
            </a:r>
            <a:r>
              <a:rPr lang="en-GB" sz="3400" dirty="0" err="1"/>
              <a:t>hadlewyrchu</a:t>
            </a:r>
            <a:r>
              <a:rPr lang="en-GB" sz="3400" dirty="0"/>
              <a:t> </a:t>
            </a:r>
            <a:r>
              <a:rPr lang="en-GB" sz="3400" dirty="0" err="1"/>
              <a:t>yn</a:t>
            </a:r>
            <a:r>
              <a:rPr lang="en-GB" sz="3400" dirty="0"/>
              <a:t> y </a:t>
            </a:r>
            <a:r>
              <a:rPr lang="en-GB" sz="3400" dirty="0" err="1"/>
              <a:t>byd</a:t>
            </a:r>
            <a:r>
              <a:rPr lang="en-GB" sz="3400" dirty="0"/>
              <a:t> go </a:t>
            </a:r>
            <a:r>
              <a:rPr lang="en-GB" sz="3400" dirty="0" err="1"/>
              <a:t>iawn</a:t>
            </a:r>
            <a:r>
              <a:rPr lang="en-GB" sz="3400" dirty="0"/>
              <a:t>, </a:t>
            </a:r>
            <a:r>
              <a:rPr lang="en-GB" sz="3400" dirty="0" err="1"/>
              <a:t>er</a:t>
            </a:r>
            <a:r>
              <a:rPr lang="en-GB" sz="3400" dirty="0"/>
              <a:t> </a:t>
            </a:r>
            <a:r>
              <a:rPr lang="en-GB" sz="3400" dirty="0" err="1"/>
              <a:t>enghraifft</a:t>
            </a:r>
            <a:r>
              <a:rPr lang="en-GB" sz="3400" dirty="0"/>
              <a:t>: </a:t>
            </a:r>
          </a:p>
          <a:p>
            <a:r>
              <a:rPr lang="en-GB" sz="2400" dirty="0"/>
              <a:t>Gall y dull o </a:t>
            </a:r>
            <a:r>
              <a:rPr lang="en-GB" sz="2400" dirty="0" err="1"/>
              <a:t>gasglu</a:t>
            </a:r>
            <a:r>
              <a:rPr lang="en-GB" sz="2400" dirty="0"/>
              <a:t> data (</a:t>
            </a:r>
            <a:r>
              <a:rPr lang="en-GB" sz="2400" dirty="0" err="1"/>
              <a:t>e.e</a:t>
            </a:r>
            <a:r>
              <a:rPr lang="en-GB" sz="2400" dirty="0"/>
              <a:t>. </a:t>
            </a:r>
            <a:r>
              <a:rPr lang="en-GB" sz="2400" dirty="0" err="1"/>
              <a:t>trawslun</a:t>
            </a:r>
            <a:r>
              <a:rPr lang="en-GB" sz="2400" dirty="0"/>
              <a:t>) </a:t>
            </a:r>
            <a:r>
              <a:rPr lang="en-GB" sz="2400" dirty="0" err="1"/>
              <a:t>fod</a:t>
            </a:r>
            <a:r>
              <a:rPr lang="en-GB" sz="2400" dirty="0"/>
              <a:t> â </a:t>
            </a:r>
            <a:r>
              <a:rPr lang="en-GB" sz="2400" dirty="0" err="1"/>
              <a:t>thuedd</a:t>
            </a:r>
            <a:r>
              <a:rPr lang="en-GB" sz="2400" dirty="0"/>
              <a:t> ac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anghynrychioliadol</a:t>
            </a:r>
            <a:r>
              <a:rPr lang="en-GB" sz="2400" dirty="0"/>
              <a:t> </a:t>
            </a:r>
            <a:r>
              <a:rPr lang="en-GB" sz="2400" dirty="0" err="1"/>
              <a:t>gan</a:t>
            </a:r>
            <a:r>
              <a:rPr lang="en-GB" sz="2400" dirty="0"/>
              <a:t> </a:t>
            </a:r>
            <a:r>
              <a:rPr lang="en-GB" sz="2400" dirty="0" err="1"/>
              <a:t>roi</a:t>
            </a:r>
            <a:r>
              <a:rPr lang="en-GB" sz="2400" dirty="0"/>
              <a:t> set </a:t>
            </a:r>
            <a:r>
              <a:rPr lang="en-GB" sz="2400" dirty="0" err="1"/>
              <a:t>wyrdröedig</a:t>
            </a:r>
            <a:r>
              <a:rPr lang="en-GB" sz="2400" dirty="0"/>
              <a:t> o </a:t>
            </a:r>
            <a:r>
              <a:rPr lang="en-GB" sz="2400" dirty="0" err="1"/>
              <a:t>ganlyniadau</a:t>
            </a:r>
            <a:r>
              <a:rPr lang="en-GB" sz="2400" dirty="0"/>
              <a:t> </a:t>
            </a:r>
          </a:p>
          <a:p>
            <a:r>
              <a:rPr lang="en-GB" sz="2400" dirty="0" err="1"/>
              <a:t>Efallai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fydd</a:t>
            </a:r>
            <a:r>
              <a:rPr lang="en-GB" sz="2400" dirty="0"/>
              <a:t> </a:t>
            </a:r>
            <a:r>
              <a:rPr lang="en-GB" sz="2400" dirty="0" err="1"/>
              <a:t>holiaduron</a:t>
            </a:r>
            <a:r>
              <a:rPr lang="en-GB" sz="2400" dirty="0"/>
              <a:t> a </a:t>
            </a:r>
            <a:r>
              <a:rPr lang="en-GB" sz="2400" dirty="0" err="1"/>
              <a:t>weithredir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amser</a:t>
            </a:r>
            <a:r>
              <a:rPr lang="en-GB" sz="2400" dirty="0"/>
              <a:t> </a:t>
            </a:r>
            <a:r>
              <a:rPr lang="en-GB" sz="2400" dirty="0" err="1"/>
              <a:t>penodol</a:t>
            </a:r>
            <a:r>
              <a:rPr lang="en-GB" sz="2400" dirty="0"/>
              <a:t> </a:t>
            </a:r>
            <a:r>
              <a:rPr lang="en-GB" sz="2400" dirty="0" err="1"/>
              <a:t>o’r</a:t>
            </a:r>
            <a:r>
              <a:rPr lang="en-GB" sz="2400" dirty="0"/>
              <a:t> </a:t>
            </a:r>
            <a:r>
              <a:rPr lang="en-GB" sz="2400" dirty="0" err="1"/>
              <a:t>dydd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gynrychioliadol</a:t>
            </a:r>
            <a:r>
              <a:rPr lang="en-GB" sz="2400" dirty="0"/>
              <a:t> </a:t>
            </a:r>
            <a:r>
              <a:rPr lang="en-GB" sz="2400" dirty="0" err="1"/>
              <a:t>o’r</a:t>
            </a:r>
            <a:r>
              <a:rPr lang="en-GB" sz="2400" dirty="0"/>
              <a:t> </a:t>
            </a:r>
            <a:r>
              <a:rPr lang="en-GB" sz="2400" dirty="0" err="1"/>
              <a:t>boblogaeth</a:t>
            </a:r>
            <a:r>
              <a:rPr lang="en-GB" sz="2400" dirty="0"/>
              <a:t> </a:t>
            </a:r>
            <a:r>
              <a:rPr lang="en-GB" sz="2400" dirty="0" err="1"/>
              <a:t>gyfan</a:t>
            </a:r>
            <a:endParaRPr lang="en-GB" sz="2400" dirty="0"/>
          </a:p>
          <a:p>
            <a:r>
              <a:rPr lang="en-GB" sz="2400" dirty="0" err="1"/>
              <a:t>Bydd</a:t>
            </a:r>
            <a:r>
              <a:rPr lang="en-GB" sz="2400" dirty="0"/>
              <a:t> </a:t>
            </a:r>
            <a:r>
              <a:rPr lang="en-GB" sz="2400" dirty="0" err="1"/>
              <a:t>adeg</a:t>
            </a:r>
            <a:r>
              <a:rPr lang="en-GB" sz="2400" dirty="0"/>
              <a:t> y </a:t>
            </a:r>
            <a:r>
              <a:rPr lang="en-GB" sz="2400" dirty="0" err="1"/>
              <a:t>dydd</a:t>
            </a:r>
            <a:r>
              <a:rPr lang="en-GB" sz="2400" dirty="0"/>
              <a:t>/</a:t>
            </a:r>
            <a:r>
              <a:rPr lang="en-GB" sz="2400" dirty="0" err="1"/>
              <a:t>wythnos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effeithio</a:t>
            </a:r>
            <a:r>
              <a:rPr lang="en-GB" sz="2400" dirty="0"/>
              <a:t> </a:t>
            </a:r>
            <a:r>
              <a:rPr lang="en-GB" sz="2400" dirty="0" err="1"/>
              <a:t>ar</a:t>
            </a:r>
            <a:r>
              <a:rPr lang="en-GB" sz="2400" dirty="0"/>
              <a:t> </a:t>
            </a:r>
            <a:r>
              <a:rPr lang="en-GB" sz="2400" dirty="0" err="1"/>
              <a:t>lifau</a:t>
            </a:r>
            <a:r>
              <a:rPr lang="en-GB" sz="2400" dirty="0"/>
              <a:t> </a:t>
            </a:r>
            <a:r>
              <a:rPr lang="en-GB" sz="2400" dirty="0" err="1"/>
              <a:t>traffig</a:t>
            </a:r>
            <a:r>
              <a:rPr lang="en-GB" sz="2400" dirty="0"/>
              <a:t> a </a:t>
            </a:r>
            <a:r>
              <a:rPr lang="en-GB" sz="2400" dirty="0" err="1"/>
              <a:t>phobl</a:t>
            </a:r>
            <a:r>
              <a:rPr lang="en-GB" sz="2400" dirty="0"/>
              <a:t> </a:t>
            </a:r>
          </a:p>
          <a:p>
            <a:r>
              <a:rPr lang="en-GB" sz="2400" dirty="0"/>
              <a:t>Gall </a:t>
            </a:r>
            <a:r>
              <a:rPr lang="en-GB" sz="2400" dirty="0" err="1"/>
              <a:t>AEAau</a:t>
            </a:r>
            <a:r>
              <a:rPr lang="en-GB" sz="2400" dirty="0"/>
              <a:t> </a:t>
            </a:r>
            <a:r>
              <a:rPr lang="en-GB" sz="2400" dirty="0" err="1"/>
              <a:t>gael</a:t>
            </a:r>
            <a:r>
              <a:rPr lang="en-GB" sz="2400" dirty="0"/>
              <a:t> </a:t>
            </a:r>
            <a:r>
              <a:rPr lang="en-GB" sz="2400" dirty="0" err="1"/>
              <a:t>eu</a:t>
            </a:r>
            <a:r>
              <a:rPr lang="en-GB" sz="2400" dirty="0"/>
              <a:t> </a:t>
            </a:r>
            <a:r>
              <a:rPr lang="en-GB" sz="2400" dirty="0" err="1"/>
              <a:t>heffeithio’n</a:t>
            </a:r>
            <a:r>
              <a:rPr lang="en-GB" sz="2400" dirty="0"/>
              <a:t> </a:t>
            </a:r>
            <a:r>
              <a:rPr lang="en-GB" sz="2400" dirty="0" err="1"/>
              <a:t>andwyol</a:t>
            </a:r>
            <a:r>
              <a:rPr lang="en-GB" sz="2400" dirty="0"/>
              <a:t> </a:t>
            </a:r>
            <a:r>
              <a:rPr lang="en-GB" sz="2400" dirty="0" err="1"/>
              <a:t>gan</a:t>
            </a:r>
            <a:r>
              <a:rPr lang="en-GB" sz="2400" dirty="0"/>
              <a:t> </a:t>
            </a:r>
            <a:r>
              <a:rPr lang="en-GB" sz="2400" dirty="0" err="1"/>
              <a:t>amodau’r</a:t>
            </a:r>
            <a:r>
              <a:rPr lang="en-GB" sz="2400" dirty="0"/>
              <a:t> </a:t>
            </a:r>
            <a:r>
              <a:rPr lang="en-GB" sz="2400" dirty="0" err="1"/>
              <a:t>tywydd</a:t>
            </a:r>
            <a:endParaRPr lang="en-GB" sz="2400" dirty="0"/>
          </a:p>
          <a:p>
            <a:r>
              <a:rPr lang="en-GB" sz="2400" dirty="0" err="1"/>
              <a:t>Efallai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fydd</a:t>
            </a:r>
            <a:r>
              <a:rPr lang="en-GB" sz="2400" dirty="0"/>
              <a:t> </a:t>
            </a:r>
            <a:r>
              <a:rPr lang="en-GB" sz="2400" dirty="0" err="1"/>
              <a:t>pentrefi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cyd-fynd</a:t>
            </a:r>
            <a:r>
              <a:rPr lang="en-GB" sz="2400" dirty="0"/>
              <a:t> ag un math </a:t>
            </a:r>
            <a:r>
              <a:rPr lang="en-GB" sz="2400" dirty="0" err="1"/>
              <a:t>neu</a:t>
            </a:r>
            <a:r>
              <a:rPr lang="en-GB" sz="2400" dirty="0"/>
              <a:t> </a:t>
            </a:r>
            <a:r>
              <a:rPr lang="en-GB" sz="2400" dirty="0" err="1"/>
              <a:t>duedd</a:t>
            </a:r>
            <a:r>
              <a:rPr lang="en-GB" sz="2400" dirty="0"/>
              <a:t> –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aml</a:t>
            </a:r>
            <a:r>
              <a:rPr lang="en-GB" sz="2400" dirty="0"/>
              <a:t> </a:t>
            </a:r>
            <a:r>
              <a:rPr lang="en-GB" sz="2400" dirty="0" err="1"/>
              <a:t>maent</a:t>
            </a:r>
            <a:r>
              <a:rPr lang="en-GB" sz="2400" dirty="0"/>
              <a:t>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aml-swyddogaethol</a:t>
            </a:r>
            <a:r>
              <a:rPr lang="en-GB" sz="2400" dirty="0"/>
              <a:t> ac </a:t>
            </a:r>
            <a:r>
              <a:rPr lang="en-GB" sz="2400" dirty="0" err="1"/>
              <a:t>yn</a:t>
            </a:r>
            <a:r>
              <a:rPr lang="en-GB" sz="2400" dirty="0"/>
              <a:t> </a:t>
            </a:r>
            <a:r>
              <a:rPr lang="en-GB" sz="2400" dirty="0" err="1"/>
              <a:t>dangos</a:t>
            </a:r>
            <a:r>
              <a:rPr lang="en-GB" sz="2400" dirty="0"/>
              <a:t> </a:t>
            </a:r>
            <a:r>
              <a:rPr lang="en-GB" sz="2400" dirty="0" err="1"/>
              <a:t>arwyddion</a:t>
            </a:r>
            <a:r>
              <a:rPr lang="en-GB" sz="2400" dirty="0"/>
              <a:t> o </a:t>
            </a:r>
            <a:r>
              <a:rPr lang="en-GB" sz="2400" dirty="0" err="1"/>
              <a:t>ddirywiad</a:t>
            </a:r>
            <a:r>
              <a:rPr lang="en-GB" sz="2400" dirty="0"/>
              <a:t> a </a:t>
            </a:r>
            <a:r>
              <a:rPr lang="en-GB" sz="2400" dirty="0" err="1"/>
              <a:t>ffyniant</a:t>
            </a:r>
            <a:r>
              <a:rPr lang="en-GB" sz="2400" dirty="0"/>
              <a:t> </a:t>
            </a:r>
            <a:r>
              <a:rPr lang="en-GB" sz="2400" dirty="0" err="1"/>
              <a:t>fel</a:t>
            </a:r>
            <a:r>
              <a:rPr lang="en-GB" sz="2400" dirty="0"/>
              <a:t> </a:t>
            </a:r>
            <a:r>
              <a:rPr lang="en-GB" sz="2400" dirty="0" err="1"/>
              <a:t>ei</a:t>
            </a:r>
            <a:r>
              <a:rPr lang="en-GB" sz="2400" dirty="0"/>
              <a:t> </a:t>
            </a:r>
            <a:r>
              <a:rPr lang="en-GB" sz="2400" dirty="0" err="1"/>
              <a:t>gilydd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149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25" y="404664"/>
            <a:ext cx="6347714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5: </a:t>
            </a:r>
            <a:r>
              <a:rPr lang="en-GB" sz="4000" dirty="0" err="1"/>
              <a:t>Dod</a:t>
            </a:r>
            <a:r>
              <a:rPr lang="en-GB" sz="4000" dirty="0"/>
              <a:t> </a:t>
            </a:r>
            <a:r>
              <a:rPr lang="en-GB" sz="4000" dirty="0" err="1"/>
              <a:t>i</a:t>
            </a:r>
            <a:r>
              <a:rPr lang="en-GB" sz="4000" dirty="0"/>
              <a:t> </a:t>
            </a:r>
            <a:r>
              <a:rPr lang="en-GB" sz="4000" dirty="0" err="1"/>
              <a:t>gasgliadau</a:t>
            </a:r>
            <a:endParaRPr lang="en-GB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28502" y="1916832"/>
            <a:ext cx="7579076" cy="4620561"/>
            <a:chOff x="0" y="-91742"/>
            <a:chExt cx="7579688" cy="4620610"/>
          </a:xfrm>
        </p:grpSpPr>
        <p:pic>
          <p:nvPicPr>
            <p:cNvPr id="13" name="Picture 12" descr="C:\Users\Simon\Pictures\Wales 2016\IMG_7625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562" y="1259457"/>
              <a:ext cx="4899804" cy="32694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/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0760" y="0"/>
              <a:ext cx="3578859" cy="7294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Bydd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amodau’r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tywydd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yn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effeithio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ar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ganlyniad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astudiaethau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ansoddol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ac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ymddygiad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pobl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yn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y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pentref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77629" y="1132407"/>
              <a:ext cx="1661750" cy="122804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Gall </a:t>
              </a:r>
              <a:r>
                <a:rPr lang="en-GB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traffig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amrywio’n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fawr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yn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ystod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y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dydd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– </a:t>
              </a:r>
              <a:r>
                <a:rPr lang="en-GB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efallai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na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fydd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arolwg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traffig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yn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taro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hyn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j-lt"/>
                  <a:ea typeface="Calibri"/>
                  <a:cs typeface="Times New Roman"/>
                </a:rPr>
                <a:t> 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Calibri"/>
                <a:cs typeface="Times New Roman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0" y="3278003"/>
              <a:ext cx="1811396" cy="10156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Gall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atebion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annigonol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neu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unochrog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holiaduron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wyrdroi’r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canlyniadau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a’r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casgliad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5061278" y="-91742"/>
              <a:ext cx="2518410" cy="7238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Bydd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adeg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y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flwyddyn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yn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effeithio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ar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ymddygiad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trigolion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a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nifer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yr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ymwelwyr</a:t>
              </a: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i</a:t>
              </a:r>
              <a:r>
                <a:rPr lang="en-GB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 </a:t>
              </a:r>
              <a:r>
                <a:rPr lang="en-GB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Calibri"/>
                  <a:cs typeface="Times New Roman"/>
                </a:rPr>
                <a:t>bentref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Calibri"/>
                <a:cs typeface="Times New Roman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949570" y="500332"/>
              <a:ext cx="1000664" cy="75912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081623" y="638355"/>
              <a:ext cx="155275" cy="6208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5887" y="1837427"/>
              <a:ext cx="1069675" cy="24153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595887" y="3424687"/>
              <a:ext cx="1069675" cy="33643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810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6: </a:t>
            </a:r>
            <a:r>
              <a:rPr lang="en-GB" sz="4000" dirty="0" err="1"/>
              <a:t>Gwerthuso’r</a:t>
            </a:r>
            <a:r>
              <a:rPr lang="en-GB" sz="4000" dirty="0"/>
              <a:t> broses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Adnabod</a:t>
            </a:r>
            <a:r>
              <a:rPr lang="en-GB" dirty="0"/>
              <a:t> </a:t>
            </a:r>
            <a:r>
              <a:rPr lang="en-GB" dirty="0" err="1"/>
              <a:t>cyfyngiadau’r</a:t>
            </a:r>
            <a:r>
              <a:rPr lang="en-GB" dirty="0"/>
              <a:t> </a:t>
            </a:r>
            <a:r>
              <a:rPr lang="en-GB" dirty="0" err="1"/>
              <a:t>dystiolaeth</a:t>
            </a:r>
            <a:r>
              <a:rPr lang="en-GB" dirty="0"/>
              <a:t> </a:t>
            </a:r>
            <a:r>
              <a:rPr lang="en-GB" dirty="0" err="1"/>
              <a:t>ddaearyddol</a:t>
            </a:r>
            <a:r>
              <a:rPr lang="en-GB" dirty="0"/>
              <a:t> –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gywirdeb</a:t>
            </a:r>
            <a:r>
              <a:rPr lang="en-GB" dirty="0"/>
              <a:t>, </a:t>
            </a:r>
            <a:r>
              <a:rPr lang="en-GB" dirty="0" err="1"/>
              <a:t>dibynadwyedd</a:t>
            </a:r>
            <a:r>
              <a:rPr lang="en-GB" dirty="0"/>
              <a:t> a </a:t>
            </a:r>
            <a:r>
              <a:rPr lang="en-GB" dirty="0" err="1"/>
              <a:t>thuedd</a:t>
            </a:r>
            <a:r>
              <a:rPr lang="en-GB" dirty="0"/>
              <a:t> </a:t>
            </a:r>
          </a:p>
          <a:p>
            <a:r>
              <a:rPr lang="en-GB" dirty="0" err="1"/>
              <a:t>Myfyrio’n</a:t>
            </a:r>
            <a:r>
              <a:rPr lang="en-GB" dirty="0"/>
              <a:t> </a:t>
            </a:r>
            <a:r>
              <a:rPr lang="en-GB" dirty="0" err="1"/>
              <a:t>feirniadol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gryfderau</a:t>
            </a:r>
            <a:r>
              <a:rPr lang="en-GB" dirty="0"/>
              <a:t> a </a:t>
            </a:r>
            <a:r>
              <a:rPr lang="en-GB" dirty="0" err="1"/>
              <a:t>chyfyngiadau’r</a:t>
            </a:r>
            <a:r>
              <a:rPr lang="en-GB" dirty="0"/>
              <a:t> data </a:t>
            </a:r>
            <a:r>
              <a:rPr lang="en-GB" dirty="0" err="1"/>
              <a:t>cynradd</a:t>
            </a:r>
            <a:r>
              <a:rPr lang="en-GB" dirty="0"/>
              <a:t> ac </a:t>
            </a:r>
            <a:r>
              <a:rPr lang="en-GB" dirty="0" err="1"/>
              <a:t>eilaidd</a:t>
            </a:r>
            <a:r>
              <a:rPr lang="en-GB" dirty="0"/>
              <a:t>, y </a:t>
            </a:r>
            <a:r>
              <a:rPr lang="en-GB" dirty="0" err="1"/>
              <a:t>dulliau</a:t>
            </a:r>
            <a:r>
              <a:rPr lang="en-GB" dirty="0"/>
              <a:t> a </a:t>
            </a:r>
            <a:r>
              <a:rPr lang="en-GB" dirty="0" err="1"/>
              <a:t>ddefnyddiwyd</a:t>
            </a:r>
            <a:r>
              <a:rPr lang="en-GB" dirty="0"/>
              <a:t>, y </a:t>
            </a:r>
            <a:r>
              <a:rPr lang="en-GB" dirty="0" err="1"/>
              <a:t>casgliadau</a:t>
            </a:r>
            <a:r>
              <a:rPr lang="en-GB" dirty="0"/>
              <a:t> </a:t>
            </a:r>
            <a:r>
              <a:rPr lang="en-GB" dirty="0" err="1"/>
              <a:t>a’r</a:t>
            </a:r>
            <a:r>
              <a:rPr lang="en-GB" dirty="0"/>
              <a:t> </a:t>
            </a:r>
            <a:r>
              <a:rPr lang="en-GB" dirty="0" err="1"/>
              <a:t>wybodaeth</a:t>
            </a:r>
            <a:r>
              <a:rPr lang="en-GB" dirty="0"/>
              <a:t> a </a:t>
            </a:r>
            <a:r>
              <a:rPr lang="en-GB" dirty="0" err="1"/>
              <a:t>gafwyd</a:t>
            </a:r>
            <a:r>
              <a:rPr lang="en-GB" dirty="0"/>
              <a:t> </a:t>
            </a:r>
          </a:p>
          <a:p>
            <a:r>
              <a:rPr lang="en-GB" dirty="0" err="1"/>
              <a:t>Ystyried</a:t>
            </a:r>
            <a:r>
              <a:rPr lang="en-GB" dirty="0"/>
              <a:t> bod </a:t>
            </a:r>
            <a:r>
              <a:rPr lang="en-GB" dirty="0" err="1"/>
              <a:t>rhanddeiliaid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gallu</a:t>
            </a:r>
            <a:r>
              <a:rPr lang="en-GB" dirty="0"/>
              <a:t> </a:t>
            </a:r>
            <a:r>
              <a:rPr lang="en-GB" dirty="0" err="1"/>
              <a:t>dylanwadu’n</a:t>
            </a:r>
            <a:r>
              <a:rPr lang="en-GB" dirty="0"/>
              <a:t> </a:t>
            </a:r>
            <a:r>
              <a:rPr lang="en-GB" dirty="0" err="1"/>
              <a:t>anffafriol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</a:t>
            </a:r>
            <a:r>
              <a:rPr lang="en-GB" dirty="0" err="1"/>
              <a:t>gyflwyno</a:t>
            </a:r>
            <a:r>
              <a:rPr lang="en-GB" dirty="0"/>
              <a:t> </a:t>
            </a:r>
            <a:r>
              <a:rPr lang="en-GB" dirty="0" err="1"/>
              <a:t>tuedd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4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6: </a:t>
            </a:r>
            <a:r>
              <a:rPr lang="en-GB" sz="4000" dirty="0" err="1"/>
              <a:t>Gwerthuso’r</a:t>
            </a:r>
            <a:r>
              <a:rPr lang="en-GB" sz="4000" dirty="0"/>
              <a:t> broses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canlyniadau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wahanol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ddiwrnod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adeg</a:t>
            </a:r>
            <a:r>
              <a:rPr lang="en-GB" dirty="0"/>
              <a:t> </a:t>
            </a:r>
            <a:r>
              <a:rPr lang="en-GB" dirty="0" err="1"/>
              <a:t>arall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flwyddyn</a:t>
            </a:r>
            <a:endParaRPr lang="en-GB" dirty="0"/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gallai</a:t>
            </a:r>
            <a:r>
              <a:rPr lang="en-GB" dirty="0"/>
              <a:t> </a:t>
            </a:r>
            <a:r>
              <a:rPr lang="en-GB" dirty="0" err="1"/>
              <a:t>sampl</a:t>
            </a:r>
            <a:r>
              <a:rPr lang="en-GB" dirty="0"/>
              <a:t> </a:t>
            </a:r>
            <a:r>
              <a:rPr lang="en-GB" dirty="0" err="1"/>
              <a:t>mwy</a:t>
            </a:r>
            <a:r>
              <a:rPr lang="en-GB" dirty="0"/>
              <a:t> o faint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o </a:t>
            </a:r>
            <a:r>
              <a:rPr lang="en-GB" dirty="0" err="1"/>
              <a:t>safleoedd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gwella</a:t>
            </a:r>
            <a:r>
              <a:rPr lang="en-GB" dirty="0"/>
              <a:t> </a:t>
            </a:r>
            <a:r>
              <a:rPr lang="en-GB" dirty="0" err="1"/>
              <a:t>dibynadwyedd</a:t>
            </a:r>
            <a:r>
              <a:rPr lang="en-GB" dirty="0"/>
              <a:t>? </a:t>
            </a:r>
          </a:p>
          <a:p>
            <a:r>
              <a:rPr lang="en-GB" dirty="0" err="1"/>
              <a:t>Gydag</a:t>
            </a:r>
            <a:r>
              <a:rPr lang="en-GB" dirty="0"/>
              <a:t> </a:t>
            </a:r>
            <a:r>
              <a:rPr lang="en-GB" dirty="0" err="1"/>
              <a:t>ymarfer</a:t>
            </a:r>
            <a:r>
              <a:rPr lang="en-GB" dirty="0"/>
              <a:t>, 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technegau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bod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fwy</a:t>
            </a:r>
            <a:r>
              <a:rPr lang="en-GB" dirty="0"/>
              <a:t> </a:t>
            </a:r>
            <a:r>
              <a:rPr lang="en-GB" dirty="0" err="1"/>
              <a:t>manwl</a:t>
            </a:r>
            <a:r>
              <a:rPr lang="en-GB" dirty="0"/>
              <a:t> </a:t>
            </a:r>
            <a:r>
              <a:rPr lang="en-GB" dirty="0" err="1"/>
              <a:t>gywir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oedd</a:t>
            </a:r>
            <a:r>
              <a:rPr lang="en-GB" dirty="0"/>
              <a:t> y </a:t>
            </a:r>
            <a:r>
              <a:rPr lang="en-GB" dirty="0" err="1"/>
              <a:t>strategaeth</a:t>
            </a:r>
            <a:r>
              <a:rPr lang="en-GB" dirty="0"/>
              <a:t> </a:t>
            </a:r>
            <a:r>
              <a:rPr lang="en-GB" dirty="0" err="1"/>
              <a:t>samplu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briodol</a:t>
            </a:r>
            <a:r>
              <a:rPr lang="en-GB" dirty="0"/>
              <a:t>? </a:t>
            </a:r>
          </a:p>
          <a:p>
            <a:r>
              <a:rPr lang="en-GB" dirty="0"/>
              <a:t>A </a:t>
            </a:r>
            <a:r>
              <a:rPr lang="en-GB" dirty="0" err="1"/>
              <a:t>allai</a:t>
            </a:r>
            <a:r>
              <a:rPr lang="en-GB" dirty="0"/>
              <a:t> </a:t>
            </a:r>
            <a:r>
              <a:rPr lang="en-GB" dirty="0" err="1"/>
              <a:t>llunio</a:t>
            </a:r>
            <a:r>
              <a:rPr lang="en-GB" dirty="0"/>
              <a:t> diagram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anghywir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effeithio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casgliadau</a:t>
            </a:r>
            <a:r>
              <a:rPr lang="en-GB" dirty="0"/>
              <a:t>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557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32848" cy="7200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4000" dirty="0" err="1"/>
              <a:t>Tabl</a:t>
            </a:r>
            <a:r>
              <a:rPr lang="en-GB" sz="4000" dirty="0"/>
              <a:t> B: </a:t>
            </a:r>
            <a:r>
              <a:rPr lang="en-GB" sz="4000" dirty="0" err="1"/>
              <a:t>fframweithiau</a:t>
            </a:r>
            <a:r>
              <a:rPr lang="en-GB" sz="4000" dirty="0"/>
              <a:t> </a:t>
            </a:r>
            <a:r>
              <a:rPr lang="en-GB" sz="4000" dirty="0" err="1"/>
              <a:t>cysyniadol</a:t>
            </a:r>
            <a:endParaRPr lang="en-GB" sz="4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78423"/>
              </p:ext>
            </p:extLst>
          </p:nvPr>
        </p:nvGraphicFramePr>
        <p:xfrm>
          <a:off x="611560" y="1196752"/>
          <a:ext cx="8208912" cy="5318760"/>
        </p:xfrm>
        <a:graphic>
          <a:graphicData uri="http://schemas.openxmlformats.org/drawingml/2006/table">
            <a:tbl>
              <a:tblPr firstRow="1" firstCol="1" bandRow="1"/>
              <a:tblGrid>
                <a:gridCol w="792088"/>
                <a:gridCol w="936104"/>
                <a:gridCol w="1152128"/>
                <a:gridCol w="1512168"/>
                <a:gridCol w="1368152"/>
                <a:gridCol w="1080120"/>
                <a:gridCol w="1368152"/>
              </a:tblGrid>
              <a:tr h="1173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Thema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ddaearyddol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fod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yn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unigryw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hunaniaeth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Cylch</a:t>
                      </a:r>
                      <a:r>
                        <a:rPr lang="en-GB" sz="1000" b="1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dylanwad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gylch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dylanwad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 </a:t>
                      </a:r>
                      <a:r>
                        <a:rPr lang="en-GB" sz="10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dalgylch</a:t>
                      </a:r>
                      <a:r>
                        <a:rPr lang="en-GB" sz="10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sut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mae’n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effeithio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leoedd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Cylchredau a llifau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 dealltwriaeth o newid a symud mewn perthynas â lle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Lliniaru risg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 dealltwriaeth o ganfyddiad o berygl/risg a dadansoddi strategaethau rheoli/ camau gweithredu yn y dyfodol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Cynaliadwyedd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 dealltwriaeth o gymunedau cynaliadwy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Anghydraddoldeb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Cymhwyso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dealltwriaeth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anghydraddoldeb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chysyniadau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cysylltiedig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fel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amddifadedd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neu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gydraddoldeb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mynediad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at </a:t>
                      </a:r>
                      <a:r>
                        <a:rPr lang="en-GB" sz="100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wasanaethau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352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Anheddiad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bentref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synnwyr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le,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twf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dirywiad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a.y.b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cylch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dylanwad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twristiaeth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atyniadau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diwylliannol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a.y.b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ac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asesu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gefnwlad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Gwneud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arolwg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fudo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canolbwyntio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ffactorau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gwthio-tynnu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Astudio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cymudwyr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rhwng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cyfagos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faterion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traffig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newydd-ddyfodiaid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cymudwyr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mudwyr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nodweddion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cymdeithasol-economaidd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Astudio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ymdreiddio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rhyngipio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risg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llifogydd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a’i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reolaeth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enghraifft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lleoliad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fferm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wynt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i’r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risgiau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cymdeithasol-economaidd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gysylltiedig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phentref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dirywio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effeithiolrwydd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cymuned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bodolaeth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arfaethedig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gwrdd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gofynion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olwyn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Egan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croesawu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egwyddorion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cynaliadwy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egni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cludiant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ailgylchu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sut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allanoldebau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cadarnhaol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negyddol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effeithio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safon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byw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wledig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mynediad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at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wasanaethau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cymunedau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cefnwlad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ardal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drefol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fawr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Gwerthuso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bywyd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grŵp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cymdeithasol-economaidd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teuluoedd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ifanc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un </a:t>
                      </a:r>
                      <a:r>
                        <a:rPr lang="en-GB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gymuned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2797" marR="327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17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WJEC nominated criteria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82266" y="2160590"/>
            <a:ext cx="3286938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A: </a:t>
            </a:r>
            <a:r>
              <a:rPr lang="en-GB" sz="2000" b="1" dirty="0" err="1">
                <a:solidFill>
                  <a:schemeClr val="tx1"/>
                </a:solidFill>
              </a:rPr>
              <a:t>Methodoleg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Llifau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Arolygon</a:t>
            </a:r>
            <a:r>
              <a:rPr lang="en-GB" dirty="0"/>
              <a:t> </a:t>
            </a:r>
            <a:r>
              <a:rPr lang="en-GB" dirty="0" err="1"/>
              <a:t>ansoddol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Defnyddio</a:t>
            </a:r>
            <a:r>
              <a:rPr lang="en-GB" dirty="0"/>
              <a:t> </a:t>
            </a:r>
            <a:r>
              <a:rPr lang="en-GB" dirty="0" err="1"/>
              <a:t>trawsluniau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39952" y="2160590"/>
            <a:ext cx="394315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err="1">
                <a:solidFill>
                  <a:schemeClr val="tx1"/>
                </a:solidFill>
              </a:rPr>
              <a:t>Tabl</a:t>
            </a:r>
            <a:r>
              <a:rPr lang="en-GB" sz="2000" b="1" dirty="0">
                <a:solidFill>
                  <a:schemeClr val="tx1"/>
                </a:solidFill>
              </a:rPr>
              <a:t> B: </a:t>
            </a:r>
            <a:r>
              <a:rPr lang="en-GB" sz="2000" b="1" dirty="0" err="1">
                <a:solidFill>
                  <a:schemeClr val="tx1"/>
                </a:solidFill>
              </a:rPr>
              <a:t>Fframwaith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cysyniadol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2018: </a:t>
            </a:r>
            <a:r>
              <a:rPr lang="en-GB" dirty="0" err="1"/>
              <a:t>Cylchredau</a:t>
            </a:r>
            <a:r>
              <a:rPr lang="en-GB" dirty="0"/>
              <a:t> a </a:t>
            </a:r>
            <a:r>
              <a:rPr lang="en-GB" dirty="0" err="1"/>
              <a:t>llifau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2019: </a:t>
            </a:r>
            <a:r>
              <a:rPr lang="en-GB" dirty="0" err="1"/>
              <a:t>Lle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2020: </a:t>
            </a:r>
            <a:r>
              <a:rPr lang="en-GB" dirty="0" err="1"/>
              <a:t>Cylch</a:t>
            </a:r>
            <a:r>
              <a:rPr lang="en-GB" dirty="0"/>
              <a:t> </a:t>
            </a:r>
            <a:r>
              <a:rPr lang="en-GB" dirty="0" err="1"/>
              <a:t>dylanwad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3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-108520" y="1124744"/>
          <a:ext cx="8208184" cy="534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4" y="44369"/>
            <a:ext cx="838225" cy="8382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03648" y="222194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 err="1"/>
              <a:t>Chwe</a:t>
            </a:r>
            <a:r>
              <a:rPr lang="en-GB" sz="2400" dirty="0"/>
              <a:t> </a:t>
            </a:r>
            <a:r>
              <a:rPr lang="en-GB" sz="2400" dirty="0" err="1"/>
              <a:t>cham</a:t>
            </a:r>
            <a:r>
              <a:rPr lang="en-GB" sz="2400" dirty="0"/>
              <a:t> y broses </a:t>
            </a:r>
            <a:r>
              <a:rPr lang="en-GB" sz="2400" dirty="0" err="1"/>
              <a:t>ymholi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94379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6122640" cy="1320800"/>
          </a:xfrm>
        </p:spPr>
        <p:txBody>
          <a:bodyPr>
            <a:normAutofit/>
          </a:bodyPr>
          <a:lstStyle/>
          <a:p>
            <a:r>
              <a:rPr lang="en-GB" sz="4000" dirty="0" err="1"/>
              <a:t>Ymholiad</a:t>
            </a:r>
            <a:r>
              <a:rPr lang="en-GB" sz="4000" dirty="0"/>
              <a:t> 1: </a:t>
            </a:r>
            <a:r>
              <a:rPr lang="en-GB" sz="4000" dirty="0" err="1"/>
              <a:t>Gofyn</a:t>
            </a:r>
            <a:r>
              <a:rPr lang="en-GB" sz="4000" dirty="0"/>
              <a:t> </a:t>
            </a:r>
            <a:r>
              <a:rPr lang="en-GB" sz="4000" dirty="0" err="1"/>
              <a:t>cwestiynau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1560" y="1772816"/>
            <a:ext cx="4680520" cy="3880772"/>
          </a:xfrm>
        </p:spPr>
        <p:txBody>
          <a:bodyPr>
            <a:normAutofit/>
          </a:bodyPr>
          <a:lstStyle/>
          <a:p>
            <a:r>
              <a:rPr lang="en-GB" dirty="0" err="1"/>
              <a:t>Ydy</a:t>
            </a:r>
            <a:r>
              <a:rPr lang="en-GB" dirty="0"/>
              <a:t> </a:t>
            </a:r>
            <a:r>
              <a:rPr lang="en-GB" dirty="0" err="1"/>
              <a:t>swyddogaeth</a:t>
            </a:r>
            <a:r>
              <a:rPr lang="en-GB" dirty="0"/>
              <a:t> y </a:t>
            </a:r>
            <a:r>
              <a:rPr lang="en-GB" dirty="0" err="1"/>
              <a:t>pentref</a:t>
            </a:r>
            <a:r>
              <a:rPr lang="en-GB" dirty="0"/>
              <a:t> </a:t>
            </a:r>
            <a:r>
              <a:rPr lang="en-GB" dirty="0" err="1"/>
              <a:t>wedi</a:t>
            </a:r>
            <a:r>
              <a:rPr lang="en-GB" dirty="0"/>
              <a:t> </a:t>
            </a:r>
            <a:r>
              <a:rPr lang="en-GB" dirty="0" err="1"/>
              <a:t>newid</a:t>
            </a:r>
            <a:r>
              <a:rPr lang="en-GB" dirty="0"/>
              <a:t> </a:t>
            </a:r>
            <a:r>
              <a:rPr lang="en-GB" dirty="0" err="1"/>
              <a:t>dros</a:t>
            </a:r>
            <a:r>
              <a:rPr lang="en-GB" dirty="0"/>
              <a:t> </a:t>
            </a:r>
            <a:r>
              <a:rPr lang="en-GB" dirty="0" err="1"/>
              <a:t>amser</a:t>
            </a:r>
            <a:r>
              <a:rPr lang="en-GB" dirty="0"/>
              <a:t>?</a:t>
            </a:r>
          </a:p>
          <a:p>
            <a:r>
              <a:rPr lang="en-GB" dirty="0"/>
              <a:t>Pam </a:t>
            </a:r>
            <a:r>
              <a:rPr lang="en-GB" dirty="0" err="1"/>
              <a:t>mae</a:t>
            </a:r>
            <a:r>
              <a:rPr lang="en-GB" dirty="0"/>
              <a:t> tai </a:t>
            </a:r>
            <a:r>
              <a:rPr lang="en-GB" dirty="0" err="1"/>
              <a:t>newydd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hadeiladu</a:t>
            </a:r>
            <a:r>
              <a:rPr lang="en-GB" dirty="0"/>
              <a:t> </a:t>
            </a:r>
            <a:r>
              <a:rPr lang="en-GB" dirty="0" err="1"/>
              <a:t>yma</a:t>
            </a:r>
            <a:r>
              <a:rPr lang="en-GB" dirty="0"/>
              <a:t>? </a:t>
            </a:r>
          </a:p>
          <a:p>
            <a:r>
              <a:rPr lang="en-GB" dirty="0" err="1"/>
              <a:t>Oes</a:t>
            </a:r>
            <a:r>
              <a:rPr lang="en-GB" dirty="0"/>
              <a:t> problem </a:t>
            </a:r>
            <a:r>
              <a:rPr lang="en-GB" dirty="0" err="1"/>
              <a:t>llifogydd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pentref</a:t>
            </a:r>
            <a:r>
              <a:rPr lang="en-GB" dirty="0"/>
              <a:t>? </a:t>
            </a:r>
          </a:p>
          <a:p>
            <a:r>
              <a:rPr lang="en-GB" dirty="0"/>
              <a:t>Pa </a:t>
            </a:r>
            <a:r>
              <a:rPr lang="en-GB" dirty="0" err="1"/>
              <a:t>weithgareddau</a:t>
            </a:r>
            <a:r>
              <a:rPr lang="en-GB" dirty="0"/>
              <a:t> </a:t>
            </a:r>
            <a:r>
              <a:rPr lang="en-GB" dirty="0" err="1"/>
              <a:t>economaidd</a:t>
            </a:r>
            <a:r>
              <a:rPr lang="en-GB" dirty="0"/>
              <a:t> </a:t>
            </a:r>
            <a:r>
              <a:rPr lang="en-GB" dirty="0" err="1"/>
              <a:t>sy’n</a:t>
            </a:r>
            <a:r>
              <a:rPr lang="en-GB" dirty="0"/>
              <a:t> </a:t>
            </a:r>
            <a:r>
              <a:rPr lang="en-GB" dirty="0" err="1"/>
              <a:t>digwydd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pentref</a:t>
            </a:r>
            <a:r>
              <a:rPr lang="en-GB" dirty="0"/>
              <a:t>? </a:t>
            </a:r>
          </a:p>
          <a:p>
            <a:r>
              <a:rPr lang="en-GB" dirty="0" err="1"/>
              <a:t>Ydy’r</a:t>
            </a:r>
            <a:r>
              <a:rPr lang="en-GB" dirty="0"/>
              <a:t> </a:t>
            </a:r>
            <a:r>
              <a:rPr lang="en-GB" dirty="0" err="1"/>
              <a:t>pentref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gynaliadwy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economaidd</a:t>
            </a:r>
            <a:r>
              <a:rPr lang="en-GB" dirty="0"/>
              <a:t>? </a:t>
            </a:r>
          </a:p>
          <a:p>
            <a:r>
              <a:rPr lang="en-GB" dirty="0" err="1"/>
              <a:t>Sut</a:t>
            </a:r>
            <a:r>
              <a:rPr lang="en-GB" dirty="0"/>
              <a:t> </a:t>
            </a:r>
            <a:r>
              <a:rPr lang="en-GB" dirty="0" err="1"/>
              <a:t>mae</a:t>
            </a:r>
            <a:r>
              <a:rPr lang="en-GB" dirty="0"/>
              <a:t> </a:t>
            </a:r>
            <a:r>
              <a:rPr lang="en-GB" dirty="0" err="1"/>
              <a:t>traffig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cael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reoli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y </a:t>
            </a:r>
            <a:r>
              <a:rPr lang="en-GB" dirty="0" err="1"/>
              <a:t>pentref</a:t>
            </a:r>
            <a:r>
              <a:rPr lang="en-GB" dirty="0"/>
              <a:t>? </a:t>
            </a:r>
          </a:p>
        </p:txBody>
      </p:sp>
      <p:pic>
        <p:nvPicPr>
          <p:cNvPr id="5122" name="Picture 2" descr="C:\Users\Simon\Pictures\Wales 2016\IMG_7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87" y="1524364"/>
            <a:ext cx="3059832" cy="20398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imon\Pictures\Wales 2016\IMG_7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86" y="3788459"/>
            <a:ext cx="3059833" cy="20398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</a:t>
            </a:r>
            <a:r>
              <a:rPr lang="en-GB" dirty="0" err="1"/>
              <a:t>Casglu</a:t>
            </a:r>
            <a:r>
              <a:rPr lang="en-GB" dirty="0"/>
              <a:t>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Cofiwch</a:t>
            </a:r>
            <a:r>
              <a:rPr lang="en-GB" dirty="0"/>
              <a:t>,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gyfer</a:t>
            </a:r>
            <a:r>
              <a:rPr lang="en-GB" dirty="0"/>
              <a:t> </a:t>
            </a:r>
            <a:r>
              <a:rPr lang="en-GB" b="1" dirty="0"/>
              <a:t>un</a:t>
            </a:r>
            <a:r>
              <a:rPr lang="en-GB" dirty="0"/>
              <a:t> </a:t>
            </a:r>
            <a:r>
              <a:rPr lang="en-GB" dirty="0" err="1"/>
              <a:t>o’r</a:t>
            </a:r>
            <a:r>
              <a:rPr lang="en-GB" dirty="0"/>
              <a:t> </a:t>
            </a:r>
            <a:r>
              <a:rPr lang="en-GB" dirty="0" err="1"/>
              <a:t>ddau</a:t>
            </a:r>
            <a:r>
              <a:rPr lang="en-GB" dirty="0"/>
              <a:t> </a:t>
            </a:r>
            <a:r>
              <a:rPr lang="en-GB" dirty="0" err="1"/>
              <a:t>ymchwiliad</a:t>
            </a:r>
            <a:r>
              <a:rPr lang="en-GB" dirty="0"/>
              <a:t>, </a:t>
            </a:r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b="1" dirty="0"/>
              <a:t>un</a:t>
            </a:r>
            <a:r>
              <a:rPr lang="en-GB" dirty="0"/>
              <a:t> </a:t>
            </a:r>
            <a:r>
              <a:rPr lang="en-GB" dirty="0" err="1"/>
              <a:t>o’ch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casglu</a:t>
            </a:r>
            <a:r>
              <a:rPr lang="en-GB" dirty="0"/>
              <a:t> data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un a </a:t>
            </a:r>
            <a:r>
              <a:rPr lang="en-GB" dirty="0" err="1"/>
              <a:t>ddewisir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 CBAC o </a:t>
            </a:r>
            <a:r>
              <a:rPr lang="en-GB" dirty="0" err="1"/>
              <a:t>Dabl</a:t>
            </a:r>
            <a:r>
              <a:rPr lang="en-GB" dirty="0"/>
              <a:t> A</a:t>
            </a:r>
          </a:p>
          <a:p>
            <a:r>
              <a:rPr lang="en-GB" dirty="0" err="1"/>
              <a:t>Rhaid</a:t>
            </a:r>
            <a:r>
              <a:rPr lang="en-GB" dirty="0"/>
              <a:t> </a:t>
            </a:r>
            <a:r>
              <a:rPr lang="en-GB" dirty="0" err="1"/>
              <a:t>i’r</a:t>
            </a:r>
            <a:r>
              <a:rPr lang="en-GB" dirty="0"/>
              <a:t> ail </a:t>
            </a:r>
            <a:r>
              <a:rPr lang="en-GB" dirty="0" err="1"/>
              <a:t>ymchwiliad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seiliedig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y </a:t>
            </a:r>
            <a:r>
              <a:rPr lang="en-GB" dirty="0" err="1"/>
              <a:t>fframwaith</a:t>
            </a:r>
            <a:r>
              <a:rPr lang="en-GB" dirty="0"/>
              <a:t> </a:t>
            </a:r>
            <a:r>
              <a:rPr lang="en-GB" dirty="0" err="1"/>
              <a:t>cysyniadol</a:t>
            </a:r>
            <a:r>
              <a:rPr lang="en-GB" dirty="0"/>
              <a:t> a </a:t>
            </a:r>
            <a:r>
              <a:rPr lang="en-GB" dirty="0" err="1"/>
              <a:t>ddewisir</a:t>
            </a:r>
            <a:r>
              <a:rPr lang="en-GB" dirty="0"/>
              <a:t> (</a:t>
            </a:r>
            <a:r>
              <a:rPr lang="en-GB" dirty="0" err="1"/>
              <a:t>Tabl</a:t>
            </a:r>
            <a:r>
              <a:rPr lang="en-GB" dirty="0"/>
              <a:t> B)</a:t>
            </a:r>
          </a:p>
          <a:p>
            <a:r>
              <a:rPr lang="en-GB" dirty="0" err="1"/>
              <a:t>Gallwch</a:t>
            </a:r>
            <a:r>
              <a:rPr lang="en-GB" dirty="0"/>
              <a:t> </a:t>
            </a:r>
            <a:r>
              <a:rPr lang="en-GB" dirty="0" err="1"/>
              <a:t>ddefnyddio</a:t>
            </a:r>
            <a:r>
              <a:rPr lang="en-GB" dirty="0"/>
              <a:t> </a:t>
            </a:r>
            <a:r>
              <a:rPr lang="en-GB" dirty="0" err="1"/>
              <a:t>dulliau</a:t>
            </a:r>
            <a:r>
              <a:rPr lang="en-GB" dirty="0"/>
              <a:t> </a:t>
            </a:r>
            <a:r>
              <a:rPr lang="en-GB" dirty="0" err="1"/>
              <a:t>ychwanegol</a:t>
            </a:r>
            <a:r>
              <a:rPr lang="en-GB" dirty="0"/>
              <a:t> o </a:t>
            </a:r>
            <a:r>
              <a:rPr lang="en-GB" dirty="0" err="1"/>
              <a:t>gasglu</a:t>
            </a:r>
            <a:r>
              <a:rPr lang="en-GB" dirty="0"/>
              <a:t> data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ôl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dewis</a:t>
            </a:r>
            <a:endParaRPr lang="en-GB" dirty="0"/>
          </a:p>
          <a:p>
            <a:r>
              <a:rPr lang="en-GB" dirty="0" err="1"/>
              <a:t>Cofiwch</a:t>
            </a:r>
            <a:r>
              <a:rPr lang="en-GB" dirty="0"/>
              <a:t> </a:t>
            </a:r>
            <a:r>
              <a:rPr lang="en-GB" dirty="0" err="1"/>
              <a:t>fod</a:t>
            </a:r>
            <a:r>
              <a:rPr lang="en-GB" dirty="0"/>
              <a:t> </a:t>
            </a:r>
            <a:r>
              <a:rPr lang="en-GB" dirty="0" err="1"/>
              <a:t>gwaith</a:t>
            </a:r>
            <a:r>
              <a:rPr lang="en-GB" dirty="0"/>
              <a:t> </a:t>
            </a:r>
            <a:r>
              <a:rPr lang="en-GB" dirty="0" err="1"/>
              <a:t>maes</a:t>
            </a:r>
            <a:r>
              <a:rPr lang="en-GB" dirty="0"/>
              <a:t> </a:t>
            </a:r>
            <a:r>
              <a:rPr lang="en-GB" dirty="0" err="1"/>
              <a:t>yn</a:t>
            </a:r>
            <a:r>
              <a:rPr lang="en-GB" dirty="0"/>
              <a:t> </a:t>
            </a:r>
            <a:r>
              <a:rPr lang="en-GB" dirty="0" err="1"/>
              <a:t>ffordd</a:t>
            </a:r>
            <a:r>
              <a:rPr lang="en-GB" dirty="0"/>
              <a:t> </a:t>
            </a:r>
            <a:r>
              <a:rPr lang="en-GB" dirty="0" err="1"/>
              <a:t>ardderchog</a:t>
            </a:r>
            <a:r>
              <a:rPr lang="en-GB" dirty="0"/>
              <a:t> o </a:t>
            </a:r>
            <a:r>
              <a:rPr lang="en-GB" dirty="0" err="1"/>
              <a:t>ymarfer</a:t>
            </a:r>
            <a:r>
              <a:rPr lang="en-GB" dirty="0"/>
              <a:t> </a:t>
            </a:r>
            <a:r>
              <a:rPr lang="en-GB" dirty="0" err="1"/>
              <a:t>eich</a:t>
            </a:r>
            <a:r>
              <a:rPr lang="en-GB" dirty="0"/>
              <a:t> </a:t>
            </a:r>
            <a:r>
              <a:rPr lang="en-GB" dirty="0" err="1"/>
              <a:t>sgiliau</a:t>
            </a:r>
            <a:r>
              <a:rPr lang="en-GB" dirty="0"/>
              <a:t> </a:t>
            </a:r>
            <a:r>
              <a:rPr lang="en-GB" dirty="0" err="1"/>
              <a:t>daearyddol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5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Enquiry 2: </a:t>
            </a:r>
            <a:r>
              <a:rPr lang="en-GB" sz="3600" dirty="0" smtClean="0"/>
              <a:t>Rural settlement </a:t>
            </a:r>
            <a:r>
              <a:rPr lang="en-GB" sz="3600" dirty="0"/>
              <a:t>methodologies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55628"/>
              </p:ext>
            </p:extLst>
          </p:nvPr>
        </p:nvGraphicFramePr>
        <p:xfrm>
          <a:off x="755576" y="1331640"/>
          <a:ext cx="7848870" cy="4986856"/>
        </p:xfrm>
        <a:graphic>
          <a:graphicData uri="http://schemas.openxmlformats.org/drawingml/2006/table">
            <a:tbl>
              <a:tblPr firstRow="1" firstCol="1" bandRow="1"/>
              <a:tblGrid>
                <a:gridCol w="1152128"/>
                <a:gridCol w="1512168"/>
                <a:gridCol w="1728192"/>
                <a:gridCol w="1800200"/>
                <a:gridCol w="1656182"/>
              </a:tblGrid>
              <a:tr h="754327">
                <a:tc>
                  <a:txBody>
                    <a:bodyPr/>
                    <a:lstStyle/>
                    <a:p>
                      <a:pPr algn="ctr"/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5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50" b="1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lang="en-GB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2020)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cymharu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data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cynradd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â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ffynonellau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eilaidd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5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Arolygon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ansoddol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canfyddiad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5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2019)</a:t>
                      </a: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daearyddol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llifau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phatrymau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endParaRPr lang="en-GB" sz="105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kumimoji="0" lang="en-GB" sz="105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kumimoji="0" lang="en-GB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2018)</a:t>
                      </a:r>
                      <a:endParaRPr kumimoji="0" lang="en-GB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Defnyddio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trawsluniau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5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5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arwedd</a:t>
                      </a:r>
                      <a:r>
                        <a:rPr lang="en-GB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5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50" b="1" dirty="0" err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arholiad</a:t>
                      </a:r>
                      <a:r>
                        <a:rPr lang="en-GB" sz="105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2020)</a:t>
                      </a:r>
                      <a:endParaRPr lang="en-GB" sz="105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51936" marR="51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7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Anheddiad</a:t>
                      </a: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dirty="0" err="1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gwledig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newidiadau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werth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economaidd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a.y.b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draws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plotio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defnyddiau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tir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fap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sylfaen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neu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linell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trawslun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lygredd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ffwrdd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draffordd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debyg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dangosyddion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fel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sŵn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aer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chen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offer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llygredd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aer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apiau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ffôn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symudol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neu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siart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adnabod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cen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defnydd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tir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newidiol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dros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amser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mapiau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ffotograffau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gyfer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cymariaethau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hanesyddol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cymharu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mapiau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tir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modern a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hanesyddol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swyddogaethau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newidiol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e.e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maestrefoli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ddefnyddio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mapiau’r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gorffennol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data’r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cyfrifiad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hen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fapiau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a’r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cyfrifiad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raddau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mae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tyfu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neu’n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dirywio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arsylwdau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ansawdd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amgylcheddol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amgylcheddau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i’r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synnwyr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 le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beth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sy’n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wneud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arbennig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effaith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ail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gartrefi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gwyliau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Ystyried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manteision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ac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anfanteision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bywyd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gwledig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defnyddio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AEAau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siartiau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dau-begwn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brasluniau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ffotograffau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Dadansoddi</a:t>
                      </a: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symudiadau</a:t>
                      </a: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cymudwyr</a:t>
                      </a: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anheddiad</a:t>
                      </a: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noswylio</a:t>
                      </a:r>
                      <a:endParaRPr lang="en-GB" sz="1050" dirty="0" smtClean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gwneud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cyfrifon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traffig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Ymchwilio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broblemau</a:t>
                      </a: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/d </a:t>
                      </a:r>
                      <a:r>
                        <a:rPr lang="en-GB" sz="105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atrysiadau</a:t>
                      </a:r>
                      <a:r>
                        <a:rPr lang="en-GB" sz="105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rheoli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traffig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mewn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05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pentref</a:t>
                      </a:r>
                      <a:r>
                        <a:rPr lang="en-GB" sz="105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GB" sz="105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plotio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rheoli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traffig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holiaduron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cyngor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050" b="1" baseline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lleol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)</a:t>
                      </a:r>
                      <a:endParaRPr lang="en-GB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9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476672"/>
            <a:ext cx="6347714" cy="1320800"/>
          </a:xfrm>
        </p:spPr>
        <p:txBody>
          <a:bodyPr/>
          <a:lstStyle/>
          <a:p>
            <a:r>
              <a:rPr lang="en-GB" dirty="0" err="1"/>
              <a:t>Ymholiad</a:t>
            </a:r>
            <a:r>
              <a:rPr lang="en-GB" dirty="0"/>
              <a:t> 2: Tal-y-</a:t>
            </a:r>
            <a:r>
              <a:rPr lang="en-GB" dirty="0" err="1"/>
              <a:t>Bont</a:t>
            </a:r>
            <a:r>
              <a:rPr lang="en-GB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3909" y="6340678"/>
            <a:ext cx="7176368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Pa </a:t>
            </a:r>
            <a:r>
              <a:rPr lang="en-GB" b="1" dirty="0" err="1">
                <a:solidFill>
                  <a:srgbClr val="FF0000"/>
                </a:solidFill>
              </a:rPr>
              <a:t>fethodolegau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allech</a:t>
            </a:r>
            <a:r>
              <a:rPr lang="en-GB" b="1" dirty="0">
                <a:solidFill>
                  <a:srgbClr val="FF0000"/>
                </a:solidFill>
              </a:rPr>
              <a:t> chi </a:t>
            </a:r>
            <a:r>
              <a:rPr lang="en-GB" b="1" dirty="0" err="1">
                <a:solidFill>
                  <a:srgbClr val="FF0000"/>
                </a:solidFill>
              </a:rPr>
              <a:t>eu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defnyddio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yma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gasglu</a:t>
            </a:r>
            <a:r>
              <a:rPr lang="en-GB" b="1" dirty="0">
                <a:solidFill>
                  <a:srgbClr val="FF0000"/>
                </a:solidFill>
              </a:rPr>
              <a:t> data?</a:t>
            </a:r>
          </a:p>
        </p:txBody>
      </p:sp>
      <p:pic>
        <p:nvPicPr>
          <p:cNvPr id="1026" name="Picture 2" descr="C:\Users\Simon\Pictures\Wales 2016\IMG_7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09" y="1360103"/>
            <a:ext cx="7176368" cy="47842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1625</Words>
  <Application>Microsoft Office PowerPoint</Application>
  <PresentationFormat>On-screen Show (4:3)</PresentationFormat>
  <Paragraphs>282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Facet</vt:lpstr>
      <vt:lpstr>Ymholiad Gwaith Maes TGAU</vt:lpstr>
      <vt:lpstr>Tabl A: methodolegau gwaith maes</vt:lpstr>
      <vt:lpstr>Tabl B: fframweithiau cysyniadol</vt:lpstr>
      <vt:lpstr>WJEC nominated criteria</vt:lpstr>
      <vt:lpstr>PowerPoint Presentation</vt:lpstr>
      <vt:lpstr>Ymholiad 1: Gofyn cwestiynau</vt:lpstr>
      <vt:lpstr>Ymholiad 2: Casglu data </vt:lpstr>
      <vt:lpstr>Enquiry 2: Rural settlement methodologies</vt:lpstr>
      <vt:lpstr>Ymholiad 2: Tal-y-Bont </vt:lpstr>
      <vt:lpstr>Ymholiad 2: Blaengarw</vt:lpstr>
      <vt:lpstr>Ymholiad 2: Casglu data</vt:lpstr>
      <vt:lpstr>Ymholiad 3: Prosesu a chyflwyno</vt:lpstr>
      <vt:lpstr>Ymholiad 3: Prosesu a chyflwyno</vt:lpstr>
      <vt:lpstr>Ymholiad 3: Prosesu a chyflwyno</vt:lpstr>
      <vt:lpstr>Ymholiad 3: Prosesu a chyflwyno</vt:lpstr>
      <vt:lpstr>Ymholiad 3: Prosesu a chyflwyno</vt:lpstr>
      <vt:lpstr>Llun anodedig yn dangos nodweddion Tal-y-Bont</vt:lpstr>
      <vt:lpstr>Ymholiad 4: Dadansoddi a chymhwyso dealltwriaeth ehangach</vt:lpstr>
      <vt:lpstr>Ymholiad 4: Disgrifio data</vt:lpstr>
      <vt:lpstr>Ymholiad 4: Dadansoddi data</vt:lpstr>
      <vt:lpstr>Ymholiad 5: Dod i gasgliadau</vt:lpstr>
      <vt:lpstr>Ymholiad 5: Dod i gasgliadau</vt:lpstr>
      <vt:lpstr>Ymholiad 5: Dod i gasgliadau</vt:lpstr>
      <vt:lpstr>Ymholiad 6: Gwerthuso’r broses</vt:lpstr>
      <vt:lpstr>Ymholiad 6: Gwerthuso’r broses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Fieldwork Enquiry</dc:title>
  <dc:creator>Simon</dc:creator>
  <cp:lastModifiedBy>Random Guy A</cp:lastModifiedBy>
  <cp:revision>103</cp:revision>
  <dcterms:created xsi:type="dcterms:W3CDTF">2016-11-05T09:38:39Z</dcterms:created>
  <dcterms:modified xsi:type="dcterms:W3CDTF">2017-05-27T14:13:08Z</dcterms:modified>
</cp:coreProperties>
</file>