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Lst>
  <p:notesMasterIdLst>
    <p:notesMasterId r:id="rId27"/>
  </p:notesMasterIdLst>
  <p:sldIdLst>
    <p:sldId id="256" r:id="rId2"/>
    <p:sldId id="257" r:id="rId3"/>
    <p:sldId id="258" r:id="rId4"/>
    <p:sldId id="259" r:id="rId5"/>
    <p:sldId id="285" r:id="rId6"/>
    <p:sldId id="261"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BCF0C-E0CE-4816-9EFD-79BF1A45C7C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4EFE850-00CB-4D84-A0AC-CCE87A94DC71}">
      <dgm:prSet phldrT="[Text]" custT="1"/>
      <dgm:spPr/>
      <dgm:t>
        <a:bodyPr/>
        <a:lstStyle/>
        <a:p>
          <a:r>
            <a:rPr lang="en-GB" sz="2000" dirty="0" smtClean="0"/>
            <a:t>Ask </a:t>
          </a:r>
          <a:r>
            <a:rPr lang="en-GB" sz="2000" dirty="0"/>
            <a:t>questions</a:t>
          </a:r>
        </a:p>
      </dgm:t>
    </dgm:pt>
    <dgm:pt modelId="{D0864015-ABDD-480F-9870-D6713D99352E}" type="parTrans" cxnId="{FBD0284E-28C4-458A-84D8-5E36E39E7F6A}">
      <dgm:prSet/>
      <dgm:spPr/>
      <dgm:t>
        <a:bodyPr/>
        <a:lstStyle/>
        <a:p>
          <a:endParaRPr lang="en-GB"/>
        </a:p>
      </dgm:t>
    </dgm:pt>
    <dgm:pt modelId="{1D94B371-F566-463A-85CC-87B987507294}" type="sibTrans" cxnId="{FBD0284E-28C4-458A-84D8-5E36E39E7F6A}">
      <dgm:prSet/>
      <dgm:spPr/>
      <dgm:t>
        <a:bodyPr/>
        <a:lstStyle/>
        <a:p>
          <a:endParaRPr lang="en-GB"/>
        </a:p>
      </dgm:t>
    </dgm:pt>
    <dgm:pt modelId="{460A4A4C-917B-45BA-BC0D-2E5B9AC41DE6}">
      <dgm:prSet phldrT="[Text]" custT="1"/>
      <dgm:spPr/>
      <dgm:t>
        <a:bodyPr/>
        <a:lstStyle/>
        <a:p>
          <a:r>
            <a:rPr lang="en-GB" sz="2000" dirty="0" smtClean="0"/>
            <a:t>Collect </a:t>
          </a:r>
          <a:r>
            <a:rPr lang="en-GB" sz="2000" dirty="0"/>
            <a:t>data</a:t>
          </a:r>
        </a:p>
      </dgm:t>
    </dgm:pt>
    <dgm:pt modelId="{B4AC8CE1-572A-43C1-9D48-6FB2E99930AC}" type="parTrans" cxnId="{1BA3471A-F77A-4E01-A8C3-42DECEC58BC6}">
      <dgm:prSet/>
      <dgm:spPr/>
      <dgm:t>
        <a:bodyPr/>
        <a:lstStyle/>
        <a:p>
          <a:endParaRPr lang="en-GB"/>
        </a:p>
      </dgm:t>
    </dgm:pt>
    <dgm:pt modelId="{9D8196F3-6EE0-4DC0-A3AB-12DE916551EF}" type="sibTrans" cxnId="{1BA3471A-F77A-4E01-A8C3-42DECEC58BC6}">
      <dgm:prSet/>
      <dgm:spPr/>
      <dgm:t>
        <a:bodyPr/>
        <a:lstStyle/>
        <a:p>
          <a:endParaRPr lang="en-GB"/>
        </a:p>
      </dgm:t>
    </dgm:pt>
    <dgm:pt modelId="{755D5700-48D1-43C5-9927-F33E86F1EDF5}">
      <dgm:prSet phldrT="[Text]" custT="1"/>
      <dgm:spPr/>
      <dgm:t>
        <a:bodyPr/>
        <a:lstStyle/>
        <a:p>
          <a:r>
            <a:rPr lang="en-GB" sz="2000" dirty="0" smtClean="0"/>
            <a:t>Process </a:t>
          </a:r>
          <a:r>
            <a:rPr lang="en-GB" sz="2000" dirty="0"/>
            <a:t>&amp; present data</a:t>
          </a:r>
        </a:p>
      </dgm:t>
    </dgm:pt>
    <dgm:pt modelId="{7FFE2BC6-14A9-457C-931C-E2FFFF23E557}" type="parTrans" cxnId="{9DE34D6A-9274-41AF-AE25-4383812437F4}">
      <dgm:prSet/>
      <dgm:spPr/>
      <dgm:t>
        <a:bodyPr/>
        <a:lstStyle/>
        <a:p>
          <a:endParaRPr lang="en-GB"/>
        </a:p>
      </dgm:t>
    </dgm:pt>
    <dgm:pt modelId="{F4D4B2B5-1334-417D-94E6-C752E23A0274}" type="sibTrans" cxnId="{9DE34D6A-9274-41AF-AE25-4383812437F4}">
      <dgm:prSet/>
      <dgm:spPr/>
      <dgm:t>
        <a:bodyPr/>
        <a:lstStyle/>
        <a:p>
          <a:endParaRPr lang="en-GB"/>
        </a:p>
      </dgm:t>
    </dgm:pt>
    <dgm:pt modelId="{1322D501-8E41-44E9-AD53-A20EDBAB530B}">
      <dgm:prSet phldrT="[Text]" custT="1"/>
      <dgm:spPr/>
      <dgm:t>
        <a:bodyPr/>
        <a:lstStyle/>
        <a:p>
          <a:r>
            <a:rPr lang="en-GB" sz="2000" dirty="0" smtClean="0"/>
            <a:t>Draw </a:t>
          </a:r>
          <a:r>
            <a:rPr lang="en-GB" sz="2000" dirty="0"/>
            <a:t>conclusions</a:t>
          </a:r>
        </a:p>
      </dgm:t>
    </dgm:pt>
    <dgm:pt modelId="{0BE56B96-CB8B-486E-872B-AC3423288795}" type="parTrans" cxnId="{97AE37E7-D3D7-48FB-8297-14C06659E863}">
      <dgm:prSet/>
      <dgm:spPr/>
      <dgm:t>
        <a:bodyPr/>
        <a:lstStyle/>
        <a:p>
          <a:endParaRPr lang="en-GB"/>
        </a:p>
      </dgm:t>
    </dgm:pt>
    <dgm:pt modelId="{AFF2F518-19A6-4445-910F-56C46B23D236}" type="sibTrans" cxnId="{97AE37E7-D3D7-48FB-8297-14C06659E863}">
      <dgm:prSet/>
      <dgm:spPr/>
      <dgm:t>
        <a:bodyPr/>
        <a:lstStyle/>
        <a:p>
          <a:endParaRPr lang="en-GB"/>
        </a:p>
      </dgm:t>
    </dgm:pt>
    <dgm:pt modelId="{8CBE956E-5609-4715-8D33-BE0AE2B4A413}">
      <dgm:prSet custT="1"/>
      <dgm:spPr/>
      <dgm:t>
        <a:bodyPr/>
        <a:lstStyle/>
        <a:p>
          <a:r>
            <a:rPr lang="en-GB" sz="2000" dirty="0" smtClean="0"/>
            <a:t>Evaluate the process</a:t>
          </a:r>
          <a:endParaRPr lang="en-GB" sz="2000" dirty="0"/>
        </a:p>
      </dgm:t>
    </dgm:pt>
    <dgm:pt modelId="{9A1F5F27-7D14-43D6-B256-F52F185F93AD}" type="parTrans" cxnId="{2667F573-7ACD-40B8-ADFA-30791B0F5B32}">
      <dgm:prSet/>
      <dgm:spPr/>
      <dgm:t>
        <a:bodyPr/>
        <a:lstStyle/>
        <a:p>
          <a:endParaRPr lang="en-GB"/>
        </a:p>
      </dgm:t>
    </dgm:pt>
    <dgm:pt modelId="{A956D613-26B2-4359-B815-F042744D8AD2}" type="sibTrans" cxnId="{2667F573-7ACD-40B8-ADFA-30791B0F5B32}">
      <dgm:prSet/>
      <dgm:spPr/>
      <dgm:t>
        <a:bodyPr/>
        <a:lstStyle/>
        <a:p>
          <a:endParaRPr lang="en-GB"/>
        </a:p>
      </dgm:t>
    </dgm:pt>
    <dgm:pt modelId="{814CFDFC-262A-4243-8C23-3031943BBFB6}">
      <dgm:prSet custT="1"/>
      <dgm:spPr/>
      <dgm:t>
        <a:bodyPr/>
        <a:lstStyle/>
        <a:p>
          <a:r>
            <a:rPr lang="en-GB" sz="1800" dirty="0" smtClean="0">
              <a:solidFill>
                <a:schemeClr val="bg1"/>
              </a:solidFill>
            </a:rPr>
            <a:t>Analysis and application of wider understanding</a:t>
          </a:r>
          <a:endParaRPr lang="en-GB" sz="1800" dirty="0">
            <a:solidFill>
              <a:schemeClr val="bg1"/>
            </a:solidFill>
          </a:endParaRPr>
        </a:p>
      </dgm:t>
    </dgm:pt>
    <dgm:pt modelId="{3759CDDB-48CE-4734-BBCB-110D087B0B1F}" type="parTrans" cxnId="{C2B7F006-3628-4B42-8D69-998F6C1CAF76}">
      <dgm:prSet/>
      <dgm:spPr/>
      <dgm:t>
        <a:bodyPr/>
        <a:lstStyle/>
        <a:p>
          <a:endParaRPr lang="en-GB"/>
        </a:p>
      </dgm:t>
    </dgm:pt>
    <dgm:pt modelId="{9BBE018E-989B-4345-BBC9-24AF1336B27E}" type="sibTrans" cxnId="{C2B7F006-3628-4B42-8D69-998F6C1CAF76}">
      <dgm:prSet/>
      <dgm:spPr/>
      <dgm:t>
        <a:bodyPr/>
        <a:lstStyle/>
        <a:p>
          <a:endParaRPr lang="en-GB"/>
        </a:p>
      </dgm:t>
    </dgm:pt>
    <dgm:pt modelId="{771394E3-122C-4E8D-9BDF-DC77E087BBB6}" type="pres">
      <dgm:prSet presAssocID="{10CBCF0C-E0CE-4816-9EFD-79BF1A45C7CA}" presName="cycle" presStyleCnt="0">
        <dgm:presLayoutVars>
          <dgm:dir/>
          <dgm:resizeHandles val="exact"/>
        </dgm:presLayoutVars>
      </dgm:prSet>
      <dgm:spPr/>
      <dgm:t>
        <a:bodyPr/>
        <a:lstStyle/>
        <a:p>
          <a:endParaRPr lang="en-GB"/>
        </a:p>
      </dgm:t>
    </dgm:pt>
    <dgm:pt modelId="{17FFEEEE-1C89-40B9-8FF2-D476697323C9}" type="pres">
      <dgm:prSet presAssocID="{94EFE850-00CB-4D84-A0AC-CCE87A94DC71}" presName="node" presStyleLbl="node1" presStyleIdx="0" presStyleCnt="6" custScaleX="122218">
        <dgm:presLayoutVars>
          <dgm:bulletEnabled val="1"/>
        </dgm:presLayoutVars>
      </dgm:prSet>
      <dgm:spPr/>
      <dgm:t>
        <a:bodyPr/>
        <a:lstStyle/>
        <a:p>
          <a:endParaRPr lang="en-GB"/>
        </a:p>
      </dgm:t>
    </dgm:pt>
    <dgm:pt modelId="{AD14550E-2F74-44DC-98FE-190D8000F1F7}" type="pres">
      <dgm:prSet presAssocID="{94EFE850-00CB-4D84-A0AC-CCE87A94DC71}" presName="spNode" presStyleCnt="0"/>
      <dgm:spPr/>
    </dgm:pt>
    <dgm:pt modelId="{729AC451-7135-4E5E-A8E5-61F584175292}" type="pres">
      <dgm:prSet presAssocID="{1D94B371-F566-463A-85CC-87B987507294}" presName="sibTrans" presStyleLbl="sibTrans1D1" presStyleIdx="0" presStyleCnt="6"/>
      <dgm:spPr/>
      <dgm:t>
        <a:bodyPr/>
        <a:lstStyle/>
        <a:p>
          <a:endParaRPr lang="en-GB"/>
        </a:p>
      </dgm:t>
    </dgm:pt>
    <dgm:pt modelId="{D11F0DF4-73CE-4A71-A405-93981F51BA62}" type="pres">
      <dgm:prSet presAssocID="{460A4A4C-917B-45BA-BC0D-2E5B9AC41DE6}" presName="node" presStyleLbl="node1" presStyleIdx="1" presStyleCnt="6">
        <dgm:presLayoutVars>
          <dgm:bulletEnabled val="1"/>
        </dgm:presLayoutVars>
      </dgm:prSet>
      <dgm:spPr/>
      <dgm:t>
        <a:bodyPr/>
        <a:lstStyle/>
        <a:p>
          <a:endParaRPr lang="en-GB"/>
        </a:p>
      </dgm:t>
    </dgm:pt>
    <dgm:pt modelId="{8FAB066A-2465-4D90-A971-63C6A0BA8D39}" type="pres">
      <dgm:prSet presAssocID="{460A4A4C-917B-45BA-BC0D-2E5B9AC41DE6}" presName="spNode" presStyleCnt="0"/>
      <dgm:spPr/>
    </dgm:pt>
    <dgm:pt modelId="{C40B7444-EF56-4499-863A-1E94CDE436F0}" type="pres">
      <dgm:prSet presAssocID="{9D8196F3-6EE0-4DC0-A3AB-12DE916551EF}" presName="sibTrans" presStyleLbl="sibTrans1D1" presStyleIdx="1" presStyleCnt="6"/>
      <dgm:spPr/>
      <dgm:t>
        <a:bodyPr/>
        <a:lstStyle/>
        <a:p>
          <a:endParaRPr lang="en-GB"/>
        </a:p>
      </dgm:t>
    </dgm:pt>
    <dgm:pt modelId="{22F9E0D4-4AE6-439E-B532-2FF4F06CE918}" type="pres">
      <dgm:prSet presAssocID="{755D5700-48D1-43C5-9927-F33E86F1EDF5}" presName="node" presStyleLbl="node1" presStyleIdx="2" presStyleCnt="6" custScaleX="144630" custRadScaleRad="100143" custRadScaleInc="-62305">
        <dgm:presLayoutVars>
          <dgm:bulletEnabled val="1"/>
        </dgm:presLayoutVars>
      </dgm:prSet>
      <dgm:spPr/>
      <dgm:t>
        <a:bodyPr/>
        <a:lstStyle/>
        <a:p>
          <a:endParaRPr lang="en-GB"/>
        </a:p>
      </dgm:t>
    </dgm:pt>
    <dgm:pt modelId="{14DFB8C0-DC9A-496F-BE99-6A3C04F8AC57}" type="pres">
      <dgm:prSet presAssocID="{755D5700-48D1-43C5-9927-F33E86F1EDF5}" presName="spNode" presStyleCnt="0"/>
      <dgm:spPr/>
    </dgm:pt>
    <dgm:pt modelId="{C617B9DE-F283-4306-9A94-93AB7F71241E}" type="pres">
      <dgm:prSet presAssocID="{F4D4B2B5-1334-417D-94E6-C752E23A0274}" presName="sibTrans" presStyleLbl="sibTrans1D1" presStyleIdx="2" presStyleCnt="6"/>
      <dgm:spPr/>
      <dgm:t>
        <a:bodyPr/>
        <a:lstStyle/>
        <a:p>
          <a:endParaRPr lang="en-GB"/>
        </a:p>
      </dgm:t>
    </dgm:pt>
    <dgm:pt modelId="{F1B59174-BB7F-4280-8370-C92BCE8FC49B}" type="pres">
      <dgm:prSet presAssocID="{814CFDFC-262A-4243-8C23-3031943BBFB6}" presName="node" presStyleLbl="node1" presStyleIdx="3" presStyleCnt="6" custScaleX="163837" custScaleY="118731" custRadScaleRad="98641" custRadScaleInc="-117">
        <dgm:presLayoutVars>
          <dgm:bulletEnabled val="1"/>
        </dgm:presLayoutVars>
      </dgm:prSet>
      <dgm:spPr/>
      <dgm:t>
        <a:bodyPr/>
        <a:lstStyle/>
        <a:p>
          <a:endParaRPr lang="en-GB"/>
        </a:p>
      </dgm:t>
    </dgm:pt>
    <dgm:pt modelId="{58DE00D5-1325-4AD9-8C57-B40729155FE6}" type="pres">
      <dgm:prSet presAssocID="{814CFDFC-262A-4243-8C23-3031943BBFB6}" presName="spNode" presStyleCnt="0"/>
      <dgm:spPr/>
    </dgm:pt>
    <dgm:pt modelId="{7C67BFB3-92CC-4943-8E4E-3E26A69B70C3}" type="pres">
      <dgm:prSet presAssocID="{9BBE018E-989B-4345-BBC9-24AF1336B27E}" presName="sibTrans" presStyleLbl="sibTrans1D1" presStyleIdx="3" presStyleCnt="6"/>
      <dgm:spPr/>
      <dgm:t>
        <a:bodyPr/>
        <a:lstStyle/>
        <a:p>
          <a:endParaRPr lang="en-GB"/>
        </a:p>
      </dgm:t>
    </dgm:pt>
    <dgm:pt modelId="{52C1999B-37CC-4D8D-8F42-3B1FFA631B08}" type="pres">
      <dgm:prSet presAssocID="{1322D501-8E41-44E9-AD53-A20EDBAB530B}" presName="node" presStyleLbl="node1" presStyleIdx="4" presStyleCnt="6" custScaleX="151864" custRadScaleRad="100811" custRadScaleInc="50604">
        <dgm:presLayoutVars>
          <dgm:bulletEnabled val="1"/>
        </dgm:presLayoutVars>
      </dgm:prSet>
      <dgm:spPr/>
      <dgm:t>
        <a:bodyPr/>
        <a:lstStyle/>
        <a:p>
          <a:endParaRPr lang="en-GB"/>
        </a:p>
      </dgm:t>
    </dgm:pt>
    <dgm:pt modelId="{0A5051B8-F477-45E6-BF0C-49CF8F56881B}" type="pres">
      <dgm:prSet presAssocID="{1322D501-8E41-44E9-AD53-A20EDBAB530B}" presName="spNode" presStyleCnt="0"/>
      <dgm:spPr/>
    </dgm:pt>
    <dgm:pt modelId="{9A7FBC27-79E0-4963-8A55-9FEEAFC98D40}" type="pres">
      <dgm:prSet presAssocID="{AFF2F518-19A6-4445-910F-56C46B23D236}" presName="sibTrans" presStyleLbl="sibTrans1D1" presStyleIdx="4" presStyleCnt="6"/>
      <dgm:spPr/>
      <dgm:t>
        <a:bodyPr/>
        <a:lstStyle/>
        <a:p>
          <a:endParaRPr lang="en-GB"/>
        </a:p>
      </dgm:t>
    </dgm:pt>
    <dgm:pt modelId="{63B43598-80A3-4230-9059-7FF6ABAAA655}" type="pres">
      <dgm:prSet presAssocID="{8CBE956E-5609-4715-8D33-BE0AE2B4A413}" presName="node" presStyleLbl="node1" presStyleIdx="5" presStyleCnt="6" custScaleX="150042">
        <dgm:presLayoutVars>
          <dgm:bulletEnabled val="1"/>
        </dgm:presLayoutVars>
      </dgm:prSet>
      <dgm:spPr/>
      <dgm:t>
        <a:bodyPr/>
        <a:lstStyle/>
        <a:p>
          <a:endParaRPr lang="en-GB"/>
        </a:p>
      </dgm:t>
    </dgm:pt>
    <dgm:pt modelId="{1B83D303-29E0-4FFC-A963-627236F789EE}" type="pres">
      <dgm:prSet presAssocID="{8CBE956E-5609-4715-8D33-BE0AE2B4A413}" presName="spNode" presStyleCnt="0"/>
      <dgm:spPr/>
    </dgm:pt>
    <dgm:pt modelId="{312A0A7B-3F72-411F-82C4-930CFE90F186}" type="pres">
      <dgm:prSet presAssocID="{A956D613-26B2-4359-B815-F042744D8AD2}" presName="sibTrans" presStyleLbl="sibTrans1D1" presStyleIdx="5" presStyleCnt="6"/>
      <dgm:spPr/>
      <dgm:t>
        <a:bodyPr/>
        <a:lstStyle/>
        <a:p>
          <a:endParaRPr lang="en-GB"/>
        </a:p>
      </dgm:t>
    </dgm:pt>
  </dgm:ptLst>
  <dgm:cxnLst>
    <dgm:cxn modelId="{030B59BF-01CA-4F34-8C76-FA7B60C0F7D5}" type="presOf" srcId="{9BBE018E-989B-4345-BBC9-24AF1336B27E}" destId="{7C67BFB3-92CC-4943-8E4E-3E26A69B70C3}" srcOrd="0" destOrd="0" presId="urn:microsoft.com/office/officeart/2005/8/layout/cycle5"/>
    <dgm:cxn modelId="{FBD0284E-28C4-458A-84D8-5E36E39E7F6A}" srcId="{10CBCF0C-E0CE-4816-9EFD-79BF1A45C7CA}" destId="{94EFE850-00CB-4D84-A0AC-CCE87A94DC71}" srcOrd="0" destOrd="0" parTransId="{D0864015-ABDD-480F-9870-D6713D99352E}" sibTransId="{1D94B371-F566-463A-85CC-87B987507294}"/>
    <dgm:cxn modelId="{20240F60-9043-46FD-A9AD-460432513F61}" type="presOf" srcId="{1322D501-8E41-44E9-AD53-A20EDBAB530B}" destId="{52C1999B-37CC-4D8D-8F42-3B1FFA631B08}" srcOrd="0" destOrd="0" presId="urn:microsoft.com/office/officeart/2005/8/layout/cycle5"/>
    <dgm:cxn modelId="{1BA3471A-F77A-4E01-A8C3-42DECEC58BC6}" srcId="{10CBCF0C-E0CE-4816-9EFD-79BF1A45C7CA}" destId="{460A4A4C-917B-45BA-BC0D-2E5B9AC41DE6}" srcOrd="1" destOrd="0" parTransId="{B4AC8CE1-572A-43C1-9D48-6FB2E99930AC}" sibTransId="{9D8196F3-6EE0-4DC0-A3AB-12DE916551EF}"/>
    <dgm:cxn modelId="{240E4488-82BA-4AD2-A48A-470D855677B4}" type="presOf" srcId="{460A4A4C-917B-45BA-BC0D-2E5B9AC41DE6}" destId="{D11F0DF4-73CE-4A71-A405-93981F51BA62}" srcOrd="0" destOrd="0" presId="urn:microsoft.com/office/officeart/2005/8/layout/cycle5"/>
    <dgm:cxn modelId="{2667F573-7ACD-40B8-ADFA-30791B0F5B32}" srcId="{10CBCF0C-E0CE-4816-9EFD-79BF1A45C7CA}" destId="{8CBE956E-5609-4715-8D33-BE0AE2B4A413}" srcOrd="5" destOrd="0" parTransId="{9A1F5F27-7D14-43D6-B256-F52F185F93AD}" sibTransId="{A956D613-26B2-4359-B815-F042744D8AD2}"/>
    <dgm:cxn modelId="{B6C3963C-95C7-4967-A591-FBC7D7E1568B}" type="presOf" srcId="{9D8196F3-6EE0-4DC0-A3AB-12DE916551EF}" destId="{C40B7444-EF56-4499-863A-1E94CDE436F0}" srcOrd="0" destOrd="0" presId="urn:microsoft.com/office/officeart/2005/8/layout/cycle5"/>
    <dgm:cxn modelId="{102DFF32-3A65-4DFF-BD59-BC0612AA6C8F}" type="presOf" srcId="{94EFE850-00CB-4D84-A0AC-CCE87A94DC71}" destId="{17FFEEEE-1C89-40B9-8FF2-D476697323C9}" srcOrd="0" destOrd="0" presId="urn:microsoft.com/office/officeart/2005/8/layout/cycle5"/>
    <dgm:cxn modelId="{9DE34D6A-9274-41AF-AE25-4383812437F4}" srcId="{10CBCF0C-E0CE-4816-9EFD-79BF1A45C7CA}" destId="{755D5700-48D1-43C5-9927-F33E86F1EDF5}" srcOrd="2" destOrd="0" parTransId="{7FFE2BC6-14A9-457C-931C-E2FFFF23E557}" sibTransId="{F4D4B2B5-1334-417D-94E6-C752E23A0274}"/>
    <dgm:cxn modelId="{0E7778F1-8C64-423C-807C-ACD16872346E}" type="presOf" srcId="{AFF2F518-19A6-4445-910F-56C46B23D236}" destId="{9A7FBC27-79E0-4963-8A55-9FEEAFC98D40}" srcOrd="0" destOrd="0" presId="urn:microsoft.com/office/officeart/2005/8/layout/cycle5"/>
    <dgm:cxn modelId="{8F78DADD-9E02-4705-9891-36AE29EF869C}" type="presOf" srcId="{755D5700-48D1-43C5-9927-F33E86F1EDF5}" destId="{22F9E0D4-4AE6-439E-B532-2FF4F06CE918}" srcOrd="0" destOrd="0" presId="urn:microsoft.com/office/officeart/2005/8/layout/cycle5"/>
    <dgm:cxn modelId="{C2B7F006-3628-4B42-8D69-998F6C1CAF76}" srcId="{10CBCF0C-E0CE-4816-9EFD-79BF1A45C7CA}" destId="{814CFDFC-262A-4243-8C23-3031943BBFB6}" srcOrd="3" destOrd="0" parTransId="{3759CDDB-48CE-4734-BBCB-110D087B0B1F}" sibTransId="{9BBE018E-989B-4345-BBC9-24AF1336B27E}"/>
    <dgm:cxn modelId="{46AEA90D-3E24-490A-AAF8-6FA4DC2E3D63}" type="presOf" srcId="{1D94B371-F566-463A-85CC-87B987507294}" destId="{729AC451-7135-4E5E-A8E5-61F584175292}" srcOrd="0" destOrd="0" presId="urn:microsoft.com/office/officeart/2005/8/layout/cycle5"/>
    <dgm:cxn modelId="{C7239771-4A16-4517-BF4A-CD45D9281BED}" type="presOf" srcId="{F4D4B2B5-1334-417D-94E6-C752E23A0274}" destId="{C617B9DE-F283-4306-9A94-93AB7F71241E}" srcOrd="0" destOrd="0" presId="urn:microsoft.com/office/officeart/2005/8/layout/cycle5"/>
    <dgm:cxn modelId="{2DF39313-BEEE-4A0E-8E41-126E07B4B089}" type="presOf" srcId="{10CBCF0C-E0CE-4816-9EFD-79BF1A45C7CA}" destId="{771394E3-122C-4E8D-9BDF-DC77E087BBB6}" srcOrd="0" destOrd="0" presId="urn:microsoft.com/office/officeart/2005/8/layout/cycle5"/>
    <dgm:cxn modelId="{B4E95BA0-7299-4BBE-94A9-94C55EFF1AB7}" type="presOf" srcId="{A956D613-26B2-4359-B815-F042744D8AD2}" destId="{312A0A7B-3F72-411F-82C4-930CFE90F186}" srcOrd="0" destOrd="0" presId="urn:microsoft.com/office/officeart/2005/8/layout/cycle5"/>
    <dgm:cxn modelId="{89880ADB-0D84-4FA2-A4F9-354B5CE1270F}" type="presOf" srcId="{814CFDFC-262A-4243-8C23-3031943BBFB6}" destId="{F1B59174-BB7F-4280-8370-C92BCE8FC49B}" srcOrd="0" destOrd="0" presId="urn:microsoft.com/office/officeart/2005/8/layout/cycle5"/>
    <dgm:cxn modelId="{89448D7C-FC4A-4777-933C-5813B32864A1}" type="presOf" srcId="{8CBE956E-5609-4715-8D33-BE0AE2B4A413}" destId="{63B43598-80A3-4230-9059-7FF6ABAAA655}" srcOrd="0" destOrd="0" presId="urn:microsoft.com/office/officeart/2005/8/layout/cycle5"/>
    <dgm:cxn modelId="{97AE37E7-D3D7-48FB-8297-14C06659E863}" srcId="{10CBCF0C-E0CE-4816-9EFD-79BF1A45C7CA}" destId="{1322D501-8E41-44E9-AD53-A20EDBAB530B}" srcOrd="4" destOrd="0" parTransId="{0BE56B96-CB8B-486E-872B-AC3423288795}" sibTransId="{AFF2F518-19A6-4445-910F-56C46B23D236}"/>
    <dgm:cxn modelId="{C65A3F3E-EB1A-4144-AAEF-8E97F7A8542F}" type="presParOf" srcId="{771394E3-122C-4E8D-9BDF-DC77E087BBB6}" destId="{17FFEEEE-1C89-40B9-8FF2-D476697323C9}" srcOrd="0" destOrd="0" presId="urn:microsoft.com/office/officeart/2005/8/layout/cycle5"/>
    <dgm:cxn modelId="{BDF57DC7-B39E-42D7-8729-183A0C083CD6}" type="presParOf" srcId="{771394E3-122C-4E8D-9BDF-DC77E087BBB6}" destId="{AD14550E-2F74-44DC-98FE-190D8000F1F7}" srcOrd="1" destOrd="0" presId="urn:microsoft.com/office/officeart/2005/8/layout/cycle5"/>
    <dgm:cxn modelId="{CFC1C864-9D5B-419D-99BD-E00A0551A24A}" type="presParOf" srcId="{771394E3-122C-4E8D-9BDF-DC77E087BBB6}" destId="{729AC451-7135-4E5E-A8E5-61F584175292}" srcOrd="2" destOrd="0" presId="urn:microsoft.com/office/officeart/2005/8/layout/cycle5"/>
    <dgm:cxn modelId="{CF82BD46-4238-4DAD-8F35-91B84A530C3D}" type="presParOf" srcId="{771394E3-122C-4E8D-9BDF-DC77E087BBB6}" destId="{D11F0DF4-73CE-4A71-A405-93981F51BA62}" srcOrd="3" destOrd="0" presId="urn:microsoft.com/office/officeart/2005/8/layout/cycle5"/>
    <dgm:cxn modelId="{3E526D8E-458C-454A-8E85-3EDBFC057C53}" type="presParOf" srcId="{771394E3-122C-4E8D-9BDF-DC77E087BBB6}" destId="{8FAB066A-2465-4D90-A971-63C6A0BA8D39}" srcOrd="4" destOrd="0" presId="urn:microsoft.com/office/officeart/2005/8/layout/cycle5"/>
    <dgm:cxn modelId="{F5C8F961-0B57-4345-BBD7-956C8338D8A6}" type="presParOf" srcId="{771394E3-122C-4E8D-9BDF-DC77E087BBB6}" destId="{C40B7444-EF56-4499-863A-1E94CDE436F0}" srcOrd="5" destOrd="0" presId="urn:microsoft.com/office/officeart/2005/8/layout/cycle5"/>
    <dgm:cxn modelId="{B95A7C5B-E582-4CAA-BC0B-B42A860EAB8F}" type="presParOf" srcId="{771394E3-122C-4E8D-9BDF-DC77E087BBB6}" destId="{22F9E0D4-4AE6-439E-B532-2FF4F06CE918}" srcOrd="6" destOrd="0" presId="urn:microsoft.com/office/officeart/2005/8/layout/cycle5"/>
    <dgm:cxn modelId="{472B2912-E0C4-40C7-AAA6-2EE7E908A363}" type="presParOf" srcId="{771394E3-122C-4E8D-9BDF-DC77E087BBB6}" destId="{14DFB8C0-DC9A-496F-BE99-6A3C04F8AC57}" srcOrd="7" destOrd="0" presId="urn:microsoft.com/office/officeart/2005/8/layout/cycle5"/>
    <dgm:cxn modelId="{5B5C7E23-C76A-4C12-B78C-39731DCF05FD}" type="presParOf" srcId="{771394E3-122C-4E8D-9BDF-DC77E087BBB6}" destId="{C617B9DE-F283-4306-9A94-93AB7F71241E}" srcOrd="8" destOrd="0" presId="urn:microsoft.com/office/officeart/2005/8/layout/cycle5"/>
    <dgm:cxn modelId="{A3B7F0AF-CD88-4C30-9919-C4628239F322}" type="presParOf" srcId="{771394E3-122C-4E8D-9BDF-DC77E087BBB6}" destId="{F1B59174-BB7F-4280-8370-C92BCE8FC49B}" srcOrd="9" destOrd="0" presId="urn:microsoft.com/office/officeart/2005/8/layout/cycle5"/>
    <dgm:cxn modelId="{9D5635F7-A338-4731-871C-EAC387F465F3}" type="presParOf" srcId="{771394E3-122C-4E8D-9BDF-DC77E087BBB6}" destId="{58DE00D5-1325-4AD9-8C57-B40729155FE6}" srcOrd="10" destOrd="0" presId="urn:microsoft.com/office/officeart/2005/8/layout/cycle5"/>
    <dgm:cxn modelId="{D7DE0AE8-582E-4102-8ED3-C05ADEE67A41}" type="presParOf" srcId="{771394E3-122C-4E8D-9BDF-DC77E087BBB6}" destId="{7C67BFB3-92CC-4943-8E4E-3E26A69B70C3}" srcOrd="11" destOrd="0" presId="urn:microsoft.com/office/officeart/2005/8/layout/cycle5"/>
    <dgm:cxn modelId="{C3CDC23B-6835-45B3-A956-B0A68CEB3E91}" type="presParOf" srcId="{771394E3-122C-4E8D-9BDF-DC77E087BBB6}" destId="{52C1999B-37CC-4D8D-8F42-3B1FFA631B08}" srcOrd="12" destOrd="0" presId="urn:microsoft.com/office/officeart/2005/8/layout/cycle5"/>
    <dgm:cxn modelId="{D06A5D52-EFD5-4A1B-9629-AA3137082EF6}" type="presParOf" srcId="{771394E3-122C-4E8D-9BDF-DC77E087BBB6}" destId="{0A5051B8-F477-45E6-BF0C-49CF8F56881B}" srcOrd="13" destOrd="0" presId="urn:microsoft.com/office/officeart/2005/8/layout/cycle5"/>
    <dgm:cxn modelId="{0D74934C-3CBA-4C68-9E65-6B7751AE016E}" type="presParOf" srcId="{771394E3-122C-4E8D-9BDF-DC77E087BBB6}" destId="{9A7FBC27-79E0-4963-8A55-9FEEAFC98D40}" srcOrd="14" destOrd="0" presId="urn:microsoft.com/office/officeart/2005/8/layout/cycle5"/>
    <dgm:cxn modelId="{A68F5ADF-D5C2-4D8D-966C-5C54771C7BB4}" type="presParOf" srcId="{771394E3-122C-4E8D-9BDF-DC77E087BBB6}" destId="{63B43598-80A3-4230-9059-7FF6ABAAA655}" srcOrd="15" destOrd="0" presId="urn:microsoft.com/office/officeart/2005/8/layout/cycle5"/>
    <dgm:cxn modelId="{2B27CBA5-9B62-4B53-87AE-670751B1B5C6}" type="presParOf" srcId="{771394E3-122C-4E8D-9BDF-DC77E087BBB6}" destId="{1B83D303-29E0-4FFC-A963-627236F789EE}" srcOrd="16" destOrd="0" presId="urn:microsoft.com/office/officeart/2005/8/layout/cycle5"/>
    <dgm:cxn modelId="{C140C23C-ED60-4219-867C-8CF7E0E38BEF}" type="presParOf" srcId="{771394E3-122C-4E8D-9BDF-DC77E087BBB6}" destId="{312A0A7B-3F72-411F-82C4-930CFE90F18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EEEE-1C89-40B9-8FF2-D476697323C9}">
      <dsp:nvSpPr>
        <dsp:cNvPr id="0" name=""/>
        <dsp:cNvSpPr/>
      </dsp:nvSpPr>
      <dsp:spPr>
        <a:xfrm>
          <a:off x="3250854" y="-42269"/>
          <a:ext cx="1758517"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Ask </a:t>
          </a:r>
          <a:r>
            <a:rPr lang="en-GB" sz="2000" kern="1200" dirty="0"/>
            <a:t>questions</a:t>
          </a:r>
        </a:p>
      </dsp:txBody>
      <dsp:txXfrm>
        <a:off x="3296509" y="3386"/>
        <a:ext cx="1667207" cy="843934"/>
      </dsp:txXfrm>
    </dsp:sp>
    <dsp:sp modelId="{729AC451-7135-4E5E-A8E5-61F584175292}">
      <dsp:nvSpPr>
        <dsp:cNvPr id="0" name=""/>
        <dsp:cNvSpPr/>
      </dsp:nvSpPr>
      <dsp:spPr>
        <a:xfrm>
          <a:off x="1925969" y="425352"/>
          <a:ext cx="4408288" cy="4408288"/>
        </a:xfrm>
        <a:custGeom>
          <a:avLst/>
          <a:gdLst/>
          <a:ahLst/>
          <a:cxnLst/>
          <a:rect l="0" t="0" r="0" b="0"/>
          <a:pathLst>
            <a:path>
              <a:moveTo>
                <a:pt x="3228800" y="252649"/>
              </a:moveTo>
              <a:arcTo wR="2204144" hR="2204144" stAng="17862137"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1F0DF4-73CE-4A71-A405-93981F51BA62}">
      <dsp:nvSpPr>
        <dsp:cNvPr id="0" name=""/>
        <dsp:cNvSpPr/>
      </dsp:nvSpPr>
      <dsp:spPr>
        <a:xfrm>
          <a:off x="5319539" y="1059802"/>
          <a:ext cx="1438836"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Collect </a:t>
          </a:r>
          <a:r>
            <a:rPr lang="en-GB" sz="2000" kern="1200" dirty="0"/>
            <a:t>data</a:t>
          </a:r>
        </a:p>
      </dsp:txBody>
      <dsp:txXfrm>
        <a:off x="5365194" y="1105457"/>
        <a:ext cx="1347526" cy="843934"/>
      </dsp:txXfrm>
    </dsp:sp>
    <dsp:sp modelId="{C40B7444-EF56-4499-863A-1E94CDE436F0}">
      <dsp:nvSpPr>
        <dsp:cNvPr id="0" name=""/>
        <dsp:cNvSpPr/>
      </dsp:nvSpPr>
      <dsp:spPr>
        <a:xfrm>
          <a:off x="1928420" y="433450"/>
          <a:ext cx="4408288" cy="4408288"/>
        </a:xfrm>
        <a:custGeom>
          <a:avLst/>
          <a:gdLst/>
          <a:ahLst/>
          <a:cxnLst/>
          <a:rect l="0" t="0" r="0" b="0"/>
          <a:pathLst>
            <a:path>
              <a:moveTo>
                <a:pt x="4355209" y="1723346"/>
              </a:moveTo>
              <a:arcTo wR="2204144" hR="2204144" stAng="20844034" swAng="79086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F9E0D4-4AE6-439E-B532-2FF4F06CE918}">
      <dsp:nvSpPr>
        <dsp:cNvPr id="0" name=""/>
        <dsp:cNvSpPr/>
      </dsp:nvSpPr>
      <dsp:spPr>
        <a:xfrm>
          <a:off x="5194301" y="2827053"/>
          <a:ext cx="208098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Process </a:t>
          </a:r>
          <a:r>
            <a:rPr lang="en-GB" sz="2000" kern="1200" dirty="0"/>
            <a:t>&amp; present data</a:t>
          </a:r>
        </a:p>
      </dsp:txBody>
      <dsp:txXfrm>
        <a:off x="5239956" y="2872708"/>
        <a:ext cx="1989679" cy="843934"/>
      </dsp:txXfrm>
    </dsp:sp>
    <dsp:sp modelId="{C617B9DE-F283-4306-9A94-93AB7F71241E}">
      <dsp:nvSpPr>
        <dsp:cNvPr id="0" name=""/>
        <dsp:cNvSpPr/>
      </dsp:nvSpPr>
      <dsp:spPr>
        <a:xfrm>
          <a:off x="1967826" y="363927"/>
          <a:ext cx="4408288" cy="4408288"/>
        </a:xfrm>
        <a:custGeom>
          <a:avLst/>
          <a:gdLst/>
          <a:ahLst/>
          <a:cxnLst/>
          <a:rect l="0" t="0" r="0" b="0"/>
          <a:pathLst>
            <a:path>
              <a:moveTo>
                <a:pt x="3941380" y="3560705"/>
              </a:moveTo>
              <a:arcTo wR="2204144" hR="2204144" stAng="2279120" swAng="94564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B59174-BB7F-4280-8370-C92BCE8FC49B}">
      <dsp:nvSpPr>
        <dsp:cNvPr id="0" name=""/>
        <dsp:cNvSpPr/>
      </dsp:nvSpPr>
      <dsp:spPr>
        <a:xfrm>
          <a:off x="2952327" y="4248473"/>
          <a:ext cx="2357347" cy="11104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Analysis and application of wider understanding</a:t>
          </a:r>
          <a:endParaRPr lang="en-GB" sz="1800" kern="1200" dirty="0">
            <a:solidFill>
              <a:schemeClr val="bg1"/>
            </a:solidFill>
          </a:endParaRPr>
        </a:p>
      </dsp:txBody>
      <dsp:txXfrm>
        <a:off x="3006533" y="4302679"/>
        <a:ext cx="2248935" cy="1002012"/>
      </dsp:txXfrm>
    </dsp:sp>
    <dsp:sp modelId="{7C67BFB3-92CC-4943-8E4E-3E26A69B70C3}">
      <dsp:nvSpPr>
        <dsp:cNvPr id="0" name=""/>
        <dsp:cNvSpPr/>
      </dsp:nvSpPr>
      <dsp:spPr>
        <a:xfrm>
          <a:off x="1845647" y="341399"/>
          <a:ext cx="4408288" cy="4408288"/>
        </a:xfrm>
        <a:custGeom>
          <a:avLst/>
          <a:gdLst/>
          <a:ahLst/>
          <a:cxnLst/>
          <a:rect l="0" t="0" r="0" b="0"/>
          <a:pathLst>
            <a:path>
              <a:moveTo>
                <a:pt x="953142" y="4018874"/>
              </a:moveTo>
              <a:arcTo wR="2204144" hR="2204144" stAng="7474849" swAng="85962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C1999B-37CC-4D8D-8F42-3B1FFA631B08}">
      <dsp:nvSpPr>
        <dsp:cNvPr id="0" name=""/>
        <dsp:cNvSpPr/>
      </dsp:nvSpPr>
      <dsp:spPr>
        <a:xfrm>
          <a:off x="947962" y="2917445"/>
          <a:ext cx="2185075"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Draw </a:t>
          </a:r>
          <a:r>
            <a:rPr lang="en-GB" sz="2000" kern="1200" dirty="0"/>
            <a:t>conclusions</a:t>
          </a:r>
        </a:p>
      </dsp:txBody>
      <dsp:txXfrm>
        <a:off x="993617" y="2963100"/>
        <a:ext cx="2093765" cy="843934"/>
      </dsp:txXfrm>
    </dsp:sp>
    <dsp:sp modelId="{9A7FBC27-79E0-4963-8A55-9FEEAFC98D40}">
      <dsp:nvSpPr>
        <dsp:cNvPr id="0" name=""/>
        <dsp:cNvSpPr/>
      </dsp:nvSpPr>
      <dsp:spPr>
        <a:xfrm>
          <a:off x="1913019" y="466943"/>
          <a:ext cx="4408288" cy="4408288"/>
        </a:xfrm>
        <a:custGeom>
          <a:avLst/>
          <a:gdLst/>
          <a:ahLst/>
          <a:cxnLst/>
          <a:rect l="0" t="0" r="0" b="0"/>
          <a:pathLst>
            <a:path>
              <a:moveTo>
                <a:pt x="857" y="2265606"/>
              </a:moveTo>
              <a:arcTo wR="2204144" hR="2204144" stAng="10704125" swAng="87838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B43598-80A3-4230-9059-7FF6ABAAA655}">
      <dsp:nvSpPr>
        <dsp:cNvPr id="0" name=""/>
        <dsp:cNvSpPr/>
      </dsp:nvSpPr>
      <dsp:spPr>
        <a:xfrm>
          <a:off x="1141838" y="1059802"/>
          <a:ext cx="215885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Evaluate the process</a:t>
          </a:r>
          <a:endParaRPr lang="en-GB" sz="2000" kern="1200" dirty="0"/>
        </a:p>
      </dsp:txBody>
      <dsp:txXfrm>
        <a:off x="1187493" y="1105457"/>
        <a:ext cx="2067549" cy="843934"/>
      </dsp:txXfrm>
    </dsp:sp>
    <dsp:sp modelId="{312A0A7B-3F72-411F-82C4-930CFE90F186}">
      <dsp:nvSpPr>
        <dsp:cNvPr id="0" name=""/>
        <dsp:cNvSpPr/>
      </dsp:nvSpPr>
      <dsp:spPr>
        <a:xfrm>
          <a:off x="1925969" y="425352"/>
          <a:ext cx="4408288" cy="4408288"/>
        </a:xfrm>
        <a:custGeom>
          <a:avLst/>
          <a:gdLst/>
          <a:ahLst/>
          <a:cxnLst/>
          <a:rect l="0" t="0" r="0" b="0"/>
          <a:pathLst>
            <a:path>
              <a:moveTo>
                <a:pt x="775673" y="525536"/>
              </a:moveTo>
              <a:arcTo wR="2204144" hR="2204144" stAng="13776162"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DFA8D-FE7C-458D-A2AF-2D057EADA710}" type="datetimeFigureOut">
              <a:rPr lang="en-GB" smtClean="0"/>
              <a:t>27/05/2017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4FA8C-0C8A-421A-A1FF-EB4E8E44F2F1}" type="slidenum">
              <a:rPr lang="en-GB" smtClean="0"/>
              <a:t>‹#›</a:t>
            </a:fld>
            <a:endParaRPr lang="en-GB"/>
          </a:p>
        </p:txBody>
      </p:sp>
    </p:spTree>
    <p:extLst>
      <p:ext uri="{BB962C8B-B14F-4D97-AF65-F5344CB8AC3E}">
        <p14:creationId xmlns:p14="http://schemas.microsoft.com/office/powerpoint/2010/main" val="54360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Rural</a:t>
            </a:r>
            <a:r>
              <a:rPr lang="en-GB" baseline="0" dirty="0" smtClean="0"/>
              <a:t> Settlement – larger point size please</a:t>
            </a:r>
            <a:endParaRPr lang="en-GB" dirty="0"/>
          </a:p>
        </p:txBody>
      </p:sp>
      <p:sp>
        <p:nvSpPr>
          <p:cNvPr id="4" name="Slide Number Placeholder 3"/>
          <p:cNvSpPr>
            <a:spLocks noGrp="1"/>
          </p:cNvSpPr>
          <p:nvPr>
            <p:ph type="sldNum" sz="quarter" idx="10"/>
          </p:nvPr>
        </p:nvSpPr>
        <p:spPr/>
        <p:txBody>
          <a:bodyPr/>
          <a:lstStyle/>
          <a:p>
            <a:fld id="{BA84FA8C-0C8A-421A-A1FF-EB4E8E44F2F1}" type="slidenum">
              <a:rPr lang="en-GB" smtClean="0"/>
              <a:t>1</a:t>
            </a:fld>
            <a:endParaRPr lang="en-GB"/>
          </a:p>
        </p:txBody>
      </p:sp>
    </p:spTree>
    <p:extLst>
      <p:ext uri="{BB962C8B-B14F-4D97-AF65-F5344CB8AC3E}">
        <p14:creationId xmlns:p14="http://schemas.microsoft.com/office/powerpoint/2010/main" val="404639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A51E35-4F69-4639-92B3-513023B7FFD1}" type="slidenum">
              <a:rPr lang="en-GB" smtClean="0"/>
              <a:t>10</a:t>
            </a:fld>
            <a:endParaRPr lang="en-GB"/>
          </a:p>
        </p:txBody>
      </p:sp>
    </p:spTree>
    <p:extLst>
      <p:ext uri="{BB962C8B-B14F-4D97-AF65-F5344CB8AC3E}">
        <p14:creationId xmlns:p14="http://schemas.microsoft.com/office/powerpoint/2010/main" val="182317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we need the </a:t>
            </a:r>
            <a:r>
              <a:rPr lang="en-GB" dirty="0" err="1" smtClean="0"/>
              <a:t>weblink</a:t>
            </a:r>
            <a:r>
              <a:rPr lang="en-GB" dirty="0" smtClean="0"/>
              <a:t> reference here? It’s not on the other diagrams.</a:t>
            </a:r>
            <a:endParaRPr lang="en-GB" dirty="0"/>
          </a:p>
        </p:txBody>
      </p:sp>
      <p:sp>
        <p:nvSpPr>
          <p:cNvPr id="4" name="Slide Number Placeholder 3"/>
          <p:cNvSpPr>
            <a:spLocks noGrp="1"/>
          </p:cNvSpPr>
          <p:nvPr>
            <p:ph type="sldNum" sz="quarter" idx="10"/>
          </p:nvPr>
        </p:nvSpPr>
        <p:spPr/>
        <p:txBody>
          <a:bodyPr/>
          <a:lstStyle/>
          <a:p>
            <a:fld id="{BA84FA8C-0C8A-421A-A1FF-EB4E8E44F2F1}" type="slidenum">
              <a:rPr lang="en-GB" smtClean="0"/>
              <a:t>14</a:t>
            </a:fld>
            <a:endParaRPr lang="en-GB"/>
          </a:p>
        </p:txBody>
      </p:sp>
    </p:spTree>
    <p:extLst>
      <p:ext uri="{BB962C8B-B14F-4D97-AF65-F5344CB8AC3E}">
        <p14:creationId xmlns:p14="http://schemas.microsoft.com/office/powerpoint/2010/main" val="317457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 cannot be read – please could it be enlarged/re-drawn?</a:t>
            </a:r>
            <a:endParaRPr lang="en-GB" dirty="0"/>
          </a:p>
        </p:txBody>
      </p:sp>
      <p:sp>
        <p:nvSpPr>
          <p:cNvPr id="4" name="Slide Number Placeholder 3"/>
          <p:cNvSpPr>
            <a:spLocks noGrp="1"/>
          </p:cNvSpPr>
          <p:nvPr>
            <p:ph type="sldNum" sz="quarter" idx="10"/>
          </p:nvPr>
        </p:nvSpPr>
        <p:spPr/>
        <p:txBody>
          <a:bodyPr/>
          <a:lstStyle/>
          <a:p>
            <a:fld id="{BA84FA8C-0C8A-421A-A1FF-EB4E8E44F2F1}" type="slidenum">
              <a:rPr lang="en-GB" smtClean="0"/>
              <a:t>15</a:t>
            </a:fld>
            <a:endParaRPr lang="en-GB"/>
          </a:p>
        </p:txBody>
      </p:sp>
    </p:spTree>
    <p:extLst>
      <p:ext uri="{BB962C8B-B14F-4D97-AF65-F5344CB8AC3E}">
        <p14:creationId xmlns:p14="http://schemas.microsoft.com/office/powerpoint/2010/main" val="47636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52172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solidFill>
                  <a:prstClr val="black">
                    <a:tint val="75000"/>
                  </a:prstClr>
                </a:solidFill>
              </a:rPr>
              <a:pPr/>
              <a:t>27/05/2017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42EDFC-8987-4C93-A4BF-120A39A84E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706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solidFill>
                  <a:prstClr val="black">
                    <a:tint val="75000"/>
                  </a:prstClr>
                </a:solidFill>
              </a:rPr>
              <a:pPr/>
              <a:t>27/05/2017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42EDFC-8987-4C93-A4BF-120A39A84ECB}" type="slidenum">
              <a:rPr lang="en-GB" smtClean="0">
                <a:solidFill>
                  <a:prstClr val="black">
                    <a:tint val="75000"/>
                  </a:prstClr>
                </a:solidFill>
              </a:rPr>
              <a:pPr/>
              <a:t>‹#›</a:t>
            </a:fld>
            <a:endParaRPr lang="en-GB">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51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solidFill>
                  <a:prstClr val="black">
                    <a:tint val="75000"/>
                  </a:prstClr>
                </a:solidFill>
              </a:rPr>
              <a:pPr/>
              <a:t>27/05/2017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42EDFC-8987-4C93-A4BF-120A39A84E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834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solidFill>
                  <a:prstClr val="black">
                    <a:tint val="75000"/>
                  </a:prstClr>
                </a:solidFill>
              </a:rPr>
              <a:pPr/>
              <a:t>27/05/2017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42EDFC-8987-4C93-A4BF-120A39A84ECB}" type="slidenum">
              <a:rPr lang="en-GB" smtClean="0">
                <a:solidFill>
                  <a:prstClr val="black">
                    <a:tint val="75000"/>
                  </a:prstClr>
                </a:solidFill>
              </a:rPr>
              <a:pPr/>
              <a:t>‹#›</a:t>
            </a:fld>
            <a:endParaRPr lang="en-GB">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832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solidFill>
                  <a:prstClr val="black">
                    <a:tint val="75000"/>
                  </a:prstClr>
                </a:solidFill>
              </a:rPr>
              <a:pPr/>
              <a:t>27/05/2017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42EDFC-8987-4C93-A4BF-120A39A84E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2820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131743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99868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15321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85037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766012082"/>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3C11F2-F1FB-4209-812A-7F07D3A02D25}" type="datetimeFigureOut">
              <a:rPr lang="en-GB" smtClean="0"/>
              <a:t>27/05/2017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773553969"/>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3C11F2-F1FB-4209-812A-7F07D3A02D25}" type="datetimeFigureOut">
              <a:rPr lang="en-GB" smtClean="0"/>
              <a:t>27/05/2017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51957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C11F2-F1FB-4209-812A-7F07D3A02D25}" type="datetimeFigureOut">
              <a:rPr lang="en-GB" smtClean="0"/>
              <a:t>27/05/2017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4656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310583016"/>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58252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D796DB-5AB4-4DD8-B4A4-08CDE71AF59C}" type="datetimeFigureOut">
              <a:rPr lang="en-GB" smtClean="0">
                <a:solidFill>
                  <a:prstClr val="black">
                    <a:tint val="75000"/>
                  </a:prstClr>
                </a:solidFill>
              </a:rPr>
              <a:pPr/>
              <a:t>27/05/2017</a:t>
            </a:fld>
            <a:endParaRPr lang="en-GB">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742EDFC-8987-4C93-A4BF-120A39A84E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723683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Applied Fieldwork Enquiry</a:t>
            </a:r>
            <a:endParaRPr lang="en-GB" dirty="0"/>
          </a:p>
        </p:txBody>
      </p:sp>
      <p:sp>
        <p:nvSpPr>
          <p:cNvPr id="3" name="Subtitle 2"/>
          <p:cNvSpPr>
            <a:spLocks noGrp="1"/>
          </p:cNvSpPr>
          <p:nvPr>
            <p:ph type="subTitle" idx="1"/>
          </p:nvPr>
        </p:nvSpPr>
        <p:spPr/>
        <p:txBody>
          <a:bodyPr>
            <a:normAutofit/>
          </a:bodyPr>
          <a:lstStyle/>
          <a:p>
            <a:r>
              <a:rPr lang="en-GB" sz="3200" dirty="0" smtClean="0"/>
              <a:t>Rural Settlement</a:t>
            </a:r>
            <a:endParaRPr lang="en-GB" sz="3200" dirty="0"/>
          </a:p>
        </p:txBody>
      </p:sp>
    </p:spTree>
    <p:extLst>
      <p:ext uri="{BB962C8B-B14F-4D97-AF65-F5344CB8AC3E}">
        <p14:creationId xmlns:p14="http://schemas.microsoft.com/office/powerpoint/2010/main" val="4065466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476672"/>
            <a:ext cx="6347714" cy="1320800"/>
          </a:xfrm>
        </p:spPr>
        <p:txBody>
          <a:bodyPr/>
          <a:lstStyle/>
          <a:p>
            <a:r>
              <a:rPr lang="en-GB" dirty="0" smtClean="0"/>
              <a:t>Enquiry 2: </a:t>
            </a:r>
            <a:r>
              <a:rPr lang="en-GB" dirty="0" err="1" smtClean="0"/>
              <a:t>Blaengarw</a:t>
            </a:r>
            <a:endParaRPr lang="en-GB" dirty="0"/>
          </a:p>
        </p:txBody>
      </p:sp>
      <p:pic>
        <p:nvPicPr>
          <p:cNvPr id="6146" name="Picture 2" descr="C:\Users\Simon\Pictures\Wales 2016\786CANON\IMG_8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909" y="1380720"/>
            <a:ext cx="7176368" cy="4784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3909" y="6340678"/>
            <a:ext cx="7176368" cy="369332"/>
          </a:xfrm>
          <a:prstGeom prst="rect">
            <a:avLst/>
          </a:prstGeom>
          <a:solidFill>
            <a:schemeClr val="bg1"/>
          </a:solidFill>
          <a:ln w="15875">
            <a:solidFill>
              <a:schemeClr val="tx1"/>
            </a:solidFill>
          </a:ln>
        </p:spPr>
        <p:txBody>
          <a:bodyPr wrap="square" rtlCol="0">
            <a:spAutoFit/>
          </a:bodyPr>
          <a:lstStyle/>
          <a:p>
            <a:pPr algn="ctr"/>
            <a:r>
              <a:rPr lang="en-GB" b="1" dirty="0" smtClean="0">
                <a:solidFill>
                  <a:srgbClr val="FF0000"/>
                </a:solidFill>
              </a:rPr>
              <a:t>Consider what methodologies could be used here to collect data</a:t>
            </a:r>
            <a:endParaRPr lang="en-GB" b="1" dirty="0">
              <a:solidFill>
                <a:srgbClr val="FF0000"/>
              </a:solidFill>
            </a:endParaRPr>
          </a:p>
        </p:txBody>
      </p:sp>
    </p:spTree>
    <p:extLst>
      <p:ext uri="{BB962C8B-B14F-4D97-AF65-F5344CB8AC3E}">
        <p14:creationId xmlns:p14="http://schemas.microsoft.com/office/powerpoint/2010/main" val="392810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Enquiry 2: Collecting data</a:t>
            </a:r>
            <a:endParaRPr lang="en-GB" sz="4000" dirty="0"/>
          </a:p>
        </p:txBody>
      </p:sp>
      <p:sp>
        <p:nvSpPr>
          <p:cNvPr id="4" name="Content Placeholder 3"/>
          <p:cNvSpPr>
            <a:spLocks noGrp="1"/>
          </p:cNvSpPr>
          <p:nvPr>
            <p:ph idx="1"/>
          </p:nvPr>
        </p:nvSpPr>
        <p:spPr/>
        <p:txBody>
          <a:bodyPr/>
          <a:lstStyle/>
          <a:p>
            <a:r>
              <a:rPr lang="en-GB" dirty="0" smtClean="0"/>
              <a:t>Design appropriate fieldwork data collecting sheets</a:t>
            </a:r>
          </a:p>
          <a:p>
            <a:r>
              <a:rPr lang="en-GB" dirty="0" smtClean="0"/>
              <a:t>Select appropriate locations (safety – risk assessment - ease of access, geographically sound)</a:t>
            </a:r>
          </a:p>
          <a:p>
            <a:r>
              <a:rPr lang="en-GB" dirty="0" smtClean="0"/>
              <a:t>Select appropriate sampling techniques (random, systematic, stratified)</a:t>
            </a:r>
          </a:p>
          <a:p>
            <a:r>
              <a:rPr lang="en-GB" dirty="0" smtClean="0"/>
              <a:t>Ensure accuracy and reliability </a:t>
            </a:r>
            <a:endParaRPr lang="en-GB" dirty="0"/>
          </a:p>
        </p:txBody>
      </p:sp>
      <p:sp>
        <p:nvSpPr>
          <p:cNvPr id="5" name="TextBox 4"/>
          <p:cNvSpPr txBox="1"/>
          <p:nvPr/>
        </p:nvSpPr>
        <p:spPr>
          <a:xfrm>
            <a:off x="1259632" y="6381328"/>
            <a:ext cx="6716266" cy="369332"/>
          </a:xfrm>
          <a:prstGeom prst="rect">
            <a:avLst/>
          </a:prstGeom>
          <a:solidFill>
            <a:schemeClr val="bg1"/>
          </a:solidFill>
          <a:ln w="15875">
            <a:solidFill>
              <a:schemeClr val="tx1"/>
            </a:solidFill>
          </a:ln>
        </p:spPr>
        <p:txBody>
          <a:bodyPr wrap="square" rtlCol="0">
            <a:spAutoFit/>
          </a:bodyPr>
          <a:lstStyle/>
          <a:p>
            <a:pPr algn="ctr"/>
            <a:r>
              <a:rPr lang="en-GB" b="1" dirty="0" smtClean="0">
                <a:solidFill>
                  <a:srgbClr val="FF0000"/>
                </a:solidFill>
              </a:rPr>
              <a:t>Remember that students will need to justify methodologies</a:t>
            </a:r>
            <a:endParaRPr lang="en-GB" b="1" dirty="0">
              <a:solidFill>
                <a:srgbClr val="FF0000"/>
              </a:solidFill>
            </a:endParaRPr>
          </a:p>
        </p:txBody>
      </p:sp>
    </p:spTree>
    <p:extLst>
      <p:ext uri="{BB962C8B-B14F-4D97-AF65-F5344CB8AC3E}">
        <p14:creationId xmlns:p14="http://schemas.microsoft.com/office/powerpoint/2010/main" val="1471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Enquiry 3: Processing and presenting</a:t>
            </a:r>
            <a:endParaRPr lang="en-GB" dirty="0"/>
          </a:p>
        </p:txBody>
      </p:sp>
      <p:sp>
        <p:nvSpPr>
          <p:cNvPr id="3" name="Content Placeholder 2"/>
          <p:cNvSpPr>
            <a:spLocks noGrp="1"/>
          </p:cNvSpPr>
          <p:nvPr>
            <p:ph idx="1"/>
          </p:nvPr>
        </p:nvSpPr>
        <p:spPr/>
        <p:txBody>
          <a:bodyPr>
            <a:normAutofit/>
          </a:bodyPr>
          <a:lstStyle/>
          <a:p>
            <a:pPr marL="0" indent="0">
              <a:buNone/>
            </a:pPr>
            <a:r>
              <a:rPr lang="en-GB" sz="2200" b="1" dirty="0" smtClean="0"/>
              <a:t>Processing data</a:t>
            </a:r>
          </a:p>
          <a:p>
            <a:pPr marL="0" indent="0">
              <a:buNone/>
            </a:pPr>
            <a:r>
              <a:rPr lang="en-GB" sz="2200" dirty="0"/>
              <a:t>T</a:t>
            </a:r>
            <a:r>
              <a:rPr lang="en-GB" sz="2200" dirty="0" smtClean="0"/>
              <a:t>his involves making calculations from the data sheet and could involve:</a:t>
            </a:r>
          </a:p>
          <a:p>
            <a:r>
              <a:rPr lang="en-GB" sz="1900" dirty="0" smtClean="0"/>
              <a:t>Calculating averages (e.g. traffic or pedestrians)</a:t>
            </a:r>
          </a:p>
          <a:p>
            <a:r>
              <a:rPr lang="en-GB" sz="1900" dirty="0" smtClean="0"/>
              <a:t>Converting data into percentages or degrees for the drawing of pie charts</a:t>
            </a:r>
          </a:p>
          <a:p>
            <a:r>
              <a:rPr lang="en-GB" sz="1900" dirty="0" smtClean="0"/>
              <a:t>Comparative statistical measures (e.g. percentage change or difference between places)</a:t>
            </a:r>
          </a:p>
          <a:p>
            <a:endParaRPr lang="en-GB" sz="2800" dirty="0" smtClean="0"/>
          </a:p>
          <a:p>
            <a:endParaRPr lang="en-GB" sz="2800" dirty="0" smtClean="0"/>
          </a:p>
          <a:p>
            <a:endParaRPr lang="en-GB" sz="2800" dirty="0" smtClean="0"/>
          </a:p>
        </p:txBody>
      </p:sp>
    </p:spTree>
    <p:extLst>
      <p:ext uri="{BB962C8B-B14F-4D97-AF65-F5344CB8AC3E}">
        <p14:creationId xmlns:p14="http://schemas.microsoft.com/office/powerpoint/2010/main" val="387574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2683" y="116632"/>
            <a:ext cx="6347714" cy="1320800"/>
          </a:xfrm>
        </p:spPr>
        <p:txBody>
          <a:bodyPr>
            <a:normAutofit/>
          </a:bodyPr>
          <a:lstStyle/>
          <a:p>
            <a:r>
              <a:rPr lang="en-GB" dirty="0"/>
              <a:t>Enquiry 3: Processing and presenting</a:t>
            </a:r>
          </a:p>
        </p:txBody>
      </p:sp>
      <p:sp>
        <p:nvSpPr>
          <p:cNvPr id="7" name="TextBox 6"/>
          <p:cNvSpPr txBox="1"/>
          <p:nvPr/>
        </p:nvSpPr>
        <p:spPr>
          <a:xfrm>
            <a:off x="659531" y="1417376"/>
            <a:ext cx="8384026" cy="800219"/>
          </a:xfrm>
          <a:prstGeom prst="rect">
            <a:avLst/>
          </a:prstGeom>
          <a:noFill/>
        </p:spPr>
        <p:txBody>
          <a:bodyPr wrap="non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755577" y="2349843"/>
            <a:ext cx="5976663" cy="3970318"/>
          </a:xfrm>
          <a:prstGeom prst="rect">
            <a:avLst/>
          </a:prstGeom>
          <a:solidFill>
            <a:schemeClr val="bg1"/>
          </a:solidFill>
          <a:ln w="15875">
            <a:solidFill>
              <a:schemeClr val="tx1"/>
            </a:solidFill>
          </a:ln>
          <a:effectLst>
            <a:outerShdw blurRad="50800" dist="38100" dir="8100000" algn="tr" rotWithShape="0">
              <a:prstClr val="black">
                <a:alpha val="40000"/>
              </a:prstClr>
            </a:outerShdw>
          </a:effectLst>
        </p:spPr>
        <p:txBody>
          <a:bodyPr wrap="square" rtlCol="0">
            <a:spAutoFit/>
          </a:bodyPr>
          <a:lstStyle/>
          <a:p>
            <a:r>
              <a:rPr lang="en-GB" dirty="0"/>
              <a:t>U</a:t>
            </a:r>
            <a:r>
              <a:rPr lang="en-GB" dirty="0" smtClean="0"/>
              <a:t>se GIS to plot traffic counts as proportional circles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p>
            <a:endParaRPr lang="en-GB" dirty="0" smtClean="0"/>
          </a:p>
        </p:txBody>
      </p:sp>
      <p:pic>
        <p:nvPicPr>
          <p:cNvPr id="6" name="Picture 5" descr="https://www.geography-fieldwork.org/media/1374/edarural4.jpg?anchor=center&amp;mode=crop&amp;width=1600&amp;format=jpg&amp;quality=90&amp;slimmage=true&amp;rnd=1312066385900000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817421"/>
            <a:ext cx="5731510" cy="3312160"/>
          </a:xfrm>
          <a:prstGeom prst="rect">
            <a:avLst/>
          </a:prstGeom>
          <a:noFill/>
          <a:ln>
            <a:solidFill>
              <a:schemeClr val="tx1"/>
            </a:solidFill>
          </a:ln>
        </p:spPr>
      </p:pic>
    </p:spTree>
    <p:extLst>
      <p:ext uri="{BB962C8B-B14F-4D97-AF65-F5344CB8AC3E}">
        <p14:creationId xmlns:p14="http://schemas.microsoft.com/office/powerpoint/2010/main" val="3557972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6474" y="332656"/>
            <a:ext cx="6865846" cy="599852"/>
          </a:xfrm>
          <a:solidFill>
            <a:schemeClr val="bg1"/>
          </a:solidFill>
        </p:spPr>
        <p:txBody>
          <a:bodyPr>
            <a:normAutofit fontScale="90000"/>
          </a:bodyPr>
          <a:lstStyle/>
          <a:p>
            <a:r>
              <a:rPr lang="en-GB" dirty="0"/>
              <a:t>Enquiry 3: Processing and presenting</a:t>
            </a:r>
          </a:p>
        </p:txBody>
      </p:sp>
      <p:sp>
        <p:nvSpPr>
          <p:cNvPr id="7" name="TextBox 6"/>
          <p:cNvSpPr txBox="1"/>
          <p:nvPr/>
        </p:nvSpPr>
        <p:spPr>
          <a:xfrm>
            <a:off x="675099" y="980728"/>
            <a:ext cx="6336704" cy="1077218"/>
          </a:xfrm>
          <a:prstGeom prst="rect">
            <a:avLst/>
          </a:prstGeom>
          <a:noFill/>
        </p:spPr>
        <p:txBody>
          <a:bodyPr wrap="squar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683568" y="2285871"/>
            <a:ext cx="4968552" cy="3970318"/>
          </a:xfrm>
          <a:prstGeom prst="rect">
            <a:avLst/>
          </a:prstGeom>
          <a:noFill/>
          <a:ln>
            <a:solidFill>
              <a:schemeClr val="tx1"/>
            </a:solidFill>
          </a:ln>
        </p:spPr>
        <p:txBody>
          <a:bodyPr wrap="square" rtlCol="0">
            <a:spAutoFit/>
          </a:bodyPr>
          <a:lstStyle/>
          <a:p>
            <a:r>
              <a:rPr lang="en-GB" dirty="0">
                <a:solidFill>
                  <a:schemeClr val="tx1">
                    <a:lumMod val="75000"/>
                    <a:lumOff val="25000"/>
                  </a:schemeClr>
                </a:solidFill>
              </a:rPr>
              <a:t>U</a:t>
            </a:r>
            <a:r>
              <a:rPr lang="en-GB" dirty="0" smtClean="0">
                <a:solidFill>
                  <a:schemeClr val="tx1">
                    <a:lumMod val="75000"/>
                    <a:lumOff val="25000"/>
                  </a:schemeClr>
                </a:solidFill>
              </a:rPr>
              <a:t>se a word cloud program such as </a:t>
            </a:r>
            <a:r>
              <a:rPr lang="en-GB" dirty="0" err="1" smtClean="0">
                <a:solidFill>
                  <a:schemeClr val="tx1">
                    <a:lumMod val="75000"/>
                    <a:lumOff val="25000"/>
                  </a:schemeClr>
                </a:solidFill>
              </a:rPr>
              <a:t>Wordle</a:t>
            </a:r>
            <a:r>
              <a:rPr lang="en-GB" dirty="0" smtClean="0">
                <a:solidFill>
                  <a:schemeClr val="tx1">
                    <a:lumMod val="75000"/>
                    <a:lumOff val="25000"/>
                  </a:schemeClr>
                </a:solidFill>
              </a:rPr>
              <a:t> to present qualitative data</a:t>
            </a: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smtClean="0">
              <a:solidFill>
                <a:schemeClr val="tx1">
                  <a:lumMod val="75000"/>
                  <a:lumOff val="25000"/>
                </a:schemeClr>
              </a:solidFill>
            </a:endParaRPr>
          </a:p>
          <a:p>
            <a:endParaRPr lang="en-GB" dirty="0">
              <a:solidFill>
                <a:schemeClr val="tx1">
                  <a:lumMod val="75000"/>
                  <a:lumOff val="25000"/>
                </a:schemeClr>
              </a:solidFill>
            </a:endParaRPr>
          </a:p>
        </p:txBody>
      </p:sp>
      <p:pic>
        <p:nvPicPr>
          <p:cNvPr id="8" name="Picture 7" descr="https://www.geography-fieldwork.org/media/1375/edarural5.png?anchor=center&amp;mode=crop&amp;width=1600&amp;format=jpg&amp;quality=90&amp;slimmage=true&amp;rnd=1312065880300000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04" y="3068960"/>
            <a:ext cx="4831080" cy="3084830"/>
          </a:xfrm>
          <a:prstGeom prst="rect">
            <a:avLst/>
          </a:prstGeom>
          <a:noFill/>
          <a:ln>
            <a:solidFill>
              <a:schemeClr val="tx1"/>
            </a:solidFill>
          </a:ln>
        </p:spPr>
      </p:pic>
    </p:spTree>
    <p:extLst>
      <p:ext uri="{BB962C8B-B14F-4D97-AF65-F5344CB8AC3E}">
        <p14:creationId xmlns:p14="http://schemas.microsoft.com/office/powerpoint/2010/main" val="3062840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5653" y="260648"/>
            <a:ext cx="7691781" cy="720080"/>
          </a:xfrm>
          <a:solidFill>
            <a:schemeClr val="bg1"/>
          </a:solidFill>
        </p:spPr>
        <p:txBody>
          <a:bodyPr>
            <a:normAutofit/>
          </a:bodyPr>
          <a:lstStyle/>
          <a:p>
            <a:r>
              <a:rPr lang="en-GB" dirty="0"/>
              <a:t>Enquiry 3: Processing and presenting</a:t>
            </a:r>
          </a:p>
        </p:txBody>
      </p:sp>
      <p:sp>
        <p:nvSpPr>
          <p:cNvPr id="7" name="TextBox 6"/>
          <p:cNvSpPr txBox="1"/>
          <p:nvPr/>
        </p:nvSpPr>
        <p:spPr>
          <a:xfrm>
            <a:off x="588225" y="1044115"/>
            <a:ext cx="6395637" cy="1077218"/>
          </a:xfrm>
          <a:prstGeom prst="rect">
            <a:avLst/>
          </a:prstGeom>
          <a:noFill/>
        </p:spPr>
        <p:txBody>
          <a:bodyPr wrap="squar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683568" y="2285871"/>
            <a:ext cx="4955477" cy="3970318"/>
          </a:xfrm>
          <a:prstGeom prst="rect">
            <a:avLst/>
          </a:prstGeom>
          <a:noFill/>
          <a:ln>
            <a:solidFill>
              <a:schemeClr val="tx1"/>
            </a:solidFill>
          </a:ln>
        </p:spPr>
        <p:txBody>
          <a:bodyPr wrap="square" rtlCol="0">
            <a:spAutoFit/>
          </a:bodyPr>
          <a:lstStyle/>
          <a:p>
            <a:r>
              <a:rPr lang="en-GB" dirty="0">
                <a:solidFill>
                  <a:schemeClr val="tx1">
                    <a:lumMod val="75000"/>
                    <a:lumOff val="25000"/>
                  </a:schemeClr>
                </a:solidFill>
              </a:rPr>
              <a:t>U</a:t>
            </a:r>
            <a:r>
              <a:rPr lang="en-GB" dirty="0" smtClean="0">
                <a:solidFill>
                  <a:schemeClr val="tx1">
                    <a:lumMod val="75000"/>
                    <a:lumOff val="25000"/>
                  </a:schemeClr>
                </a:solidFill>
              </a:rPr>
              <a:t>se GIS to plot environmental assessment as a choropleth map</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8" name="Picture 7" descr="https://www.geography-fieldwork.org/media/1448/edbrural6.jpg?anchor=center&amp;mode=crop&amp;width=1600&amp;format=jpg&amp;quality=90&amp;slimmage=true&amp;rnd=1312067210500000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132" y="3030066"/>
            <a:ext cx="4798347" cy="3008076"/>
          </a:xfrm>
          <a:prstGeom prst="rect">
            <a:avLst/>
          </a:prstGeom>
          <a:noFill/>
          <a:ln>
            <a:solidFill>
              <a:schemeClr val="tx1"/>
            </a:solidFill>
          </a:ln>
        </p:spPr>
      </p:pic>
      <p:pic>
        <p:nvPicPr>
          <p:cNvPr id="1026" name="Picture 2" descr="E:\geography\assets\k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89" y="5036987"/>
            <a:ext cx="602476" cy="98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72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188640"/>
            <a:ext cx="7776864" cy="648072"/>
          </a:xfrm>
          <a:solidFill>
            <a:schemeClr val="bg1"/>
          </a:solidFill>
        </p:spPr>
        <p:txBody>
          <a:bodyPr>
            <a:normAutofit/>
          </a:bodyPr>
          <a:lstStyle/>
          <a:p>
            <a:r>
              <a:rPr lang="en-GB" dirty="0"/>
              <a:t>Enquiry 3: Processing and presenting</a:t>
            </a:r>
          </a:p>
        </p:txBody>
      </p:sp>
      <p:sp>
        <p:nvSpPr>
          <p:cNvPr id="7" name="TextBox 6"/>
          <p:cNvSpPr txBox="1"/>
          <p:nvPr/>
        </p:nvSpPr>
        <p:spPr>
          <a:xfrm>
            <a:off x="611560" y="940658"/>
            <a:ext cx="6336704" cy="1077218"/>
          </a:xfrm>
          <a:prstGeom prst="rect">
            <a:avLst/>
          </a:prstGeom>
          <a:noFill/>
        </p:spPr>
        <p:txBody>
          <a:bodyPr wrap="squar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755576" y="2132856"/>
            <a:ext cx="5243509" cy="4247317"/>
          </a:xfrm>
          <a:prstGeom prst="rect">
            <a:avLst/>
          </a:prstGeom>
          <a:noFill/>
          <a:ln>
            <a:solidFill>
              <a:schemeClr val="tx1"/>
            </a:solidFill>
          </a:ln>
        </p:spPr>
        <p:txBody>
          <a:bodyPr wrap="square" rtlCol="0">
            <a:spAutoFit/>
          </a:bodyPr>
          <a:lstStyle/>
          <a:p>
            <a:r>
              <a:rPr lang="en-GB" dirty="0" smtClean="0"/>
              <a:t>Secondary data (e.g. Consumer Data Research Centre) could be annotated with text and photos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p>
            <a:endParaRPr lang="en-GB" u="sng" dirty="0" smtClean="0"/>
          </a:p>
        </p:txBody>
      </p:sp>
      <p:pic>
        <p:nvPicPr>
          <p:cNvPr id="6" name="Picture 5" descr="https://www.geography-fieldwork.org/media/1380/edarural10.png?anchor=center&amp;mode=crop&amp;width=1600&amp;format=jpg&amp;quality=90&amp;slimmage=true&amp;rnd=1312066149300000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299" y="2852936"/>
            <a:ext cx="4896544" cy="3443028"/>
          </a:xfrm>
          <a:prstGeom prst="rect">
            <a:avLst/>
          </a:prstGeom>
          <a:noFill/>
          <a:ln>
            <a:solidFill>
              <a:schemeClr val="tx1"/>
            </a:solidFill>
          </a:ln>
        </p:spPr>
      </p:pic>
    </p:spTree>
    <p:extLst>
      <p:ext uri="{BB962C8B-B14F-4D97-AF65-F5344CB8AC3E}">
        <p14:creationId xmlns:p14="http://schemas.microsoft.com/office/powerpoint/2010/main" val="890062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639642" y="332656"/>
            <a:ext cx="6347714" cy="1320800"/>
          </a:xfrm>
        </p:spPr>
        <p:txBody>
          <a:bodyPr>
            <a:noAutofit/>
          </a:bodyPr>
          <a:lstStyle/>
          <a:p>
            <a:r>
              <a:rPr lang="en-GB" sz="3600" dirty="0" smtClean="0"/>
              <a:t>Annotated photo showing characteristics of Tal-y-</a:t>
            </a:r>
            <a:r>
              <a:rPr lang="en-GB" sz="3600" dirty="0" err="1" smtClean="0"/>
              <a:t>Bont</a:t>
            </a:r>
            <a:endParaRPr lang="en-GB" sz="3600" dirty="0"/>
          </a:p>
        </p:txBody>
      </p:sp>
      <p:grpSp>
        <p:nvGrpSpPr>
          <p:cNvPr id="17" name="Group 16"/>
          <p:cNvGrpSpPr/>
          <p:nvPr/>
        </p:nvGrpSpPr>
        <p:grpSpPr>
          <a:xfrm>
            <a:off x="319591" y="2086902"/>
            <a:ext cx="8428873" cy="3389630"/>
            <a:chOff x="0" y="0"/>
            <a:chExt cx="8429014" cy="3390181"/>
          </a:xfrm>
        </p:grpSpPr>
        <p:pic>
          <p:nvPicPr>
            <p:cNvPr id="21" name="Picture 20" descr="C:\Users\Simon\Pictures\Wales 2016\IMG_750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6385" y="854015"/>
              <a:ext cx="3752491" cy="2510287"/>
            </a:xfrm>
            <a:prstGeom prst="rect">
              <a:avLst/>
            </a:prstGeom>
            <a:noFill/>
            <a:ln>
              <a:solidFill>
                <a:schemeClr val="tx1"/>
              </a:solidFill>
            </a:ln>
            <a:extLst/>
          </p:spPr>
        </p:pic>
        <p:sp>
          <p:nvSpPr>
            <p:cNvPr id="22" name="Text Box 2"/>
            <p:cNvSpPr txBox="1">
              <a:spLocks noChangeArrowheads="1"/>
            </p:cNvSpPr>
            <p:nvPr/>
          </p:nvSpPr>
          <p:spPr bwMode="auto">
            <a:xfrm>
              <a:off x="77638" y="34506"/>
              <a:ext cx="2924355" cy="50355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200" b="1">
                  <a:solidFill>
                    <a:schemeClr val="tx1">
                      <a:lumMod val="75000"/>
                      <a:lumOff val="25000"/>
                    </a:schemeClr>
                  </a:solidFill>
                  <a:effectLst/>
                  <a:latin typeface="Trebuchet MS"/>
                  <a:ea typeface="Calibri"/>
                  <a:cs typeface="Times New Roman"/>
                </a:rPr>
                <a:t>Houses upgraded – relatively new roofing and newly painted</a:t>
              </a:r>
              <a:endParaRPr lang="en-GB" sz="1100">
                <a:solidFill>
                  <a:schemeClr val="tx1">
                    <a:lumMod val="75000"/>
                    <a:lumOff val="25000"/>
                  </a:schemeClr>
                </a:solidFill>
                <a:effectLst/>
                <a:latin typeface="Calibri"/>
                <a:ea typeface="Calibri"/>
                <a:cs typeface="Times New Roman"/>
              </a:endParaRPr>
            </a:p>
          </p:txBody>
        </p:sp>
        <p:sp>
          <p:nvSpPr>
            <p:cNvPr id="23" name="Text Box 2"/>
            <p:cNvSpPr txBox="1">
              <a:spLocks noChangeArrowheads="1"/>
            </p:cNvSpPr>
            <p:nvPr/>
          </p:nvSpPr>
          <p:spPr bwMode="auto">
            <a:xfrm>
              <a:off x="4295955" y="0"/>
              <a:ext cx="3917032" cy="29115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200" b="1">
                  <a:solidFill>
                    <a:schemeClr val="tx1">
                      <a:lumMod val="75000"/>
                      <a:lumOff val="25000"/>
                    </a:schemeClr>
                  </a:solidFill>
                  <a:effectLst/>
                  <a:latin typeface="Trebuchet MS"/>
                  <a:ea typeface="Calibri"/>
                  <a:cs typeface="Times New Roman"/>
                </a:rPr>
                <a:t>Attractive hilly landscape on the edge of the village</a:t>
              </a:r>
              <a:endParaRPr lang="en-GB" sz="1100">
                <a:solidFill>
                  <a:schemeClr val="tx1">
                    <a:lumMod val="75000"/>
                    <a:lumOff val="25000"/>
                  </a:schemeClr>
                </a:solidFill>
                <a:effectLst/>
                <a:latin typeface="Calibri"/>
                <a:ea typeface="Calibri"/>
                <a:cs typeface="Times New Roman"/>
              </a:endParaRPr>
            </a:p>
          </p:txBody>
        </p:sp>
        <p:sp>
          <p:nvSpPr>
            <p:cNvPr id="24" name="Text Box 2"/>
            <p:cNvSpPr txBox="1">
              <a:spLocks noChangeArrowheads="1"/>
            </p:cNvSpPr>
            <p:nvPr/>
          </p:nvSpPr>
          <p:spPr bwMode="auto">
            <a:xfrm>
              <a:off x="6694098" y="854015"/>
              <a:ext cx="1734916" cy="72954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200" b="1">
                  <a:solidFill>
                    <a:schemeClr val="tx1">
                      <a:lumMod val="75000"/>
                      <a:lumOff val="25000"/>
                    </a:schemeClr>
                  </a:solidFill>
                  <a:effectLst/>
                  <a:latin typeface="Trebuchet MS"/>
                  <a:ea typeface="Calibri"/>
                  <a:cs typeface="Times New Roman"/>
                </a:rPr>
                <a:t>Light traffic passing through the centre of the village</a:t>
              </a:r>
              <a:endParaRPr lang="en-GB" sz="1100">
                <a:solidFill>
                  <a:schemeClr val="tx1">
                    <a:lumMod val="75000"/>
                    <a:lumOff val="25000"/>
                  </a:schemeClr>
                </a:solidFill>
                <a:effectLst/>
                <a:latin typeface="Calibri"/>
                <a:ea typeface="Calibri"/>
                <a:cs typeface="Times New Roman"/>
              </a:endParaRPr>
            </a:p>
          </p:txBody>
        </p:sp>
        <p:sp>
          <p:nvSpPr>
            <p:cNvPr id="26" name="Text Box 2"/>
            <p:cNvSpPr txBox="1">
              <a:spLocks noChangeArrowheads="1"/>
            </p:cNvSpPr>
            <p:nvPr/>
          </p:nvSpPr>
          <p:spPr bwMode="auto">
            <a:xfrm>
              <a:off x="0" y="1992702"/>
              <a:ext cx="1630393" cy="1371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200" b="1">
                  <a:solidFill>
                    <a:schemeClr val="tx1">
                      <a:lumMod val="75000"/>
                      <a:lumOff val="25000"/>
                    </a:schemeClr>
                  </a:solidFill>
                  <a:effectLst/>
                  <a:latin typeface="Trebuchet MS"/>
                  <a:ea typeface="Calibri"/>
                  <a:cs typeface="Times New Roman"/>
                </a:rPr>
                <a:t>Traffic management – double yellow lines to restrict parking on the main road</a:t>
              </a:r>
              <a:endParaRPr lang="en-GB" sz="1100">
                <a:solidFill>
                  <a:schemeClr val="tx1">
                    <a:lumMod val="75000"/>
                    <a:lumOff val="25000"/>
                  </a:schemeClr>
                </a:solidFill>
                <a:effectLst/>
                <a:latin typeface="Calibri"/>
                <a:ea typeface="Calibri"/>
                <a:cs typeface="Times New Roman"/>
              </a:endParaRPr>
            </a:p>
            <a:p>
              <a:pPr>
                <a:lnSpc>
                  <a:spcPct val="115000"/>
                </a:lnSpc>
                <a:spcAft>
                  <a:spcPts val="1000"/>
                </a:spcAft>
              </a:pPr>
              <a:r>
                <a:rPr lang="en-GB" sz="1200" b="1">
                  <a:solidFill>
                    <a:schemeClr val="tx1">
                      <a:lumMod val="75000"/>
                      <a:lumOff val="25000"/>
                    </a:schemeClr>
                  </a:solidFill>
                  <a:effectLst/>
                  <a:latin typeface="Trebuchet MS"/>
                  <a:ea typeface="Calibri"/>
                  <a:cs typeface="Times New Roman"/>
                </a:rPr>
                <a:t> </a:t>
              </a:r>
              <a:endParaRPr lang="en-GB" sz="1100">
                <a:solidFill>
                  <a:schemeClr val="tx1">
                    <a:lumMod val="75000"/>
                    <a:lumOff val="25000"/>
                  </a:schemeClr>
                </a:solidFill>
                <a:effectLst/>
                <a:latin typeface="Calibri"/>
                <a:ea typeface="Calibri"/>
                <a:cs typeface="Times New Roman"/>
              </a:endParaRPr>
            </a:p>
          </p:txBody>
        </p:sp>
        <p:sp>
          <p:nvSpPr>
            <p:cNvPr id="27" name="Text Box 2"/>
            <p:cNvSpPr txBox="1">
              <a:spLocks noChangeArrowheads="1"/>
            </p:cNvSpPr>
            <p:nvPr/>
          </p:nvSpPr>
          <p:spPr bwMode="auto">
            <a:xfrm>
              <a:off x="6745857" y="2639683"/>
              <a:ext cx="1467130" cy="75049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200" b="1" dirty="0">
                  <a:solidFill>
                    <a:schemeClr val="tx1">
                      <a:lumMod val="75000"/>
                      <a:lumOff val="25000"/>
                    </a:schemeClr>
                  </a:solidFill>
                  <a:effectLst/>
                  <a:latin typeface="Trebuchet MS"/>
                  <a:ea typeface="Calibri"/>
                  <a:cs typeface="Times New Roman"/>
                </a:rPr>
                <a:t>Pavement on one side of the road – fairly narrow</a:t>
              </a:r>
              <a:endParaRPr lang="en-GB" sz="1100" dirty="0">
                <a:solidFill>
                  <a:schemeClr val="tx1">
                    <a:lumMod val="75000"/>
                    <a:lumOff val="25000"/>
                  </a:schemeClr>
                </a:solidFill>
                <a:effectLst/>
                <a:latin typeface="Calibri"/>
                <a:ea typeface="Calibri"/>
                <a:cs typeface="Times New Roman"/>
              </a:endParaRPr>
            </a:p>
            <a:p>
              <a:pPr>
                <a:lnSpc>
                  <a:spcPct val="115000"/>
                </a:lnSpc>
                <a:spcAft>
                  <a:spcPts val="1000"/>
                </a:spcAft>
              </a:pPr>
              <a:r>
                <a:rPr lang="en-GB" sz="1200" b="1" dirty="0">
                  <a:solidFill>
                    <a:schemeClr val="tx1">
                      <a:lumMod val="75000"/>
                      <a:lumOff val="25000"/>
                    </a:schemeClr>
                  </a:solidFill>
                  <a:effectLst/>
                  <a:latin typeface="Trebuchet MS"/>
                  <a:ea typeface="Calibri"/>
                  <a:cs typeface="Times New Roman"/>
                </a:rPr>
                <a:t> </a:t>
              </a:r>
              <a:endParaRPr lang="en-GB" sz="1100" dirty="0">
                <a:solidFill>
                  <a:schemeClr val="tx1">
                    <a:lumMod val="75000"/>
                    <a:lumOff val="25000"/>
                  </a:schemeClr>
                </a:solidFill>
                <a:effectLst/>
                <a:latin typeface="Calibri"/>
                <a:ea typeface="Calibri"/>
                <a:cs typeface="Times New Roman"/>
              </a:endParaRPr>
            </a:p>
          </p:txBody>
        </p:sp>
        <p:cxnSp>
          <p:nvCxnSpPr>
            <p:cNvPr id="28" name="Straight Arrow Connector 27"/>
            <p:cNvCxnSpPr/>
            <p:nvPr/>
          </p:nvCxnSpPr>
          <p:spPr>
            <a:xfrm>
              <a:off x="1388853" y="526211"/>
              <a:ext cx="1155940" cy="67286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30393" y="2734573"/>
              <a:ext cx="2251842" cy="44857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589917" y="2475781"/>
              <a:ext cx="1155700" cy="38798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968151" y="1199072"/>
              <a:ext cx="2725947" cy="9406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295955" y="267419"/>
              <a:ext cx="1475117" cy="8712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2600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Enquiry 4: Analysing and wider understanding</a:t>
            </a:r>
            <a:endParaRPr lang="en-GB" dirty="0"/>
          </a:p>
        </p:txBody>
      </p:sp>
      <p:sp>
        <p:nvSpPr>
          <p:cNvPr id="3" name="Content Placeholder 2"/>
          <p:cNvSpPr>
            <a:spLocks noGrp="1"/>
          </p:cNvSpPr>
          <p:nvPr>
            <p:ph idx="1"/>
          </p:nvPr>
        </p:nvSpPr>
        <p:spPr/>
        <p:txBody>
          <a:bodyPr>
            <a:normAutofit/>
          </a:bodyPr>
          <a:lstStyle/>
          <a:p>
            <a:r>
              <a:rPr lang="en-GB" dirty="0" smtClean="0"/>
              <a:t>Identify, analyse and interpret trends and patterns</a:t>
            </a:r>
          </a:p>
          <a:p>
            <a:r>
              <a:rPr lang="en-GB" dirty="0" smtClean="0"/>
              <a:t>Apply knowledge and understanding of geographical concepts and processes to specific evidence collected</a:t>
            </a:r>
          </a:p>
          <a:p>
            <a:endParaRPr lang="en-GB" dirty="0"/>
          </a:p>
          <a:p>
            <a:pPr marL="0" indent="0">
              <a:buNone/>
            </a:pPr>
            <a:r>
              <a:rPr lang="en-GB" b="1" dirty="0" smtClean="0"/>
              <a:t>Trends</a:t>
            </a:r>
            <a:r>
              <a:rPr lang="en-GB" dirty="0" smtClean="0"/>
              <a:t> – changes over time, distance, etc.</a:t>
            </a:r>
          </a:p>
          <a:p>
            <a:pPr marL="0" indent="0">
              <a:buNone/>
            </a:pPr>
            <a:r>
              <a:rPr lang="en-GB" b="1" dirty="0" smtClean="0"/>
              <a:t>Patterns</a:t>
            </a:r>
            <a:r>
              <a:rPr lang="en-GB" dirty="0" smtClean="0"/>
              <a:t> – regular repeating distributions, e.g. linear, radial, circular</a:t>
            </a:r>
            <a:endParaRPr lang="en-GB" dirty="0"/>
          </a:p>
        </p:txBody>
      </p:sp>
    </p:spTree>
    <p:extLst>
      <p:ext uri="{BB962C8B-B14F-4D97-AF65-F5344CB8AC3E}">
        <p14:creationId xmlns:p14="http://schemas.microsoft.com/office/powerpoint/2010/main" val="2149636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4: Describing data</a:t>
            </a:r>
            <a:endParaRPr lang="en-GB" sz="4000" dirty="0"/>
          </a:p>
        </p:txBody>
      </p:sp>
      <p:sp>
        <p:nvSpPr>
          <p:cNvPr id="3" name="Content Placeholder 2"/>
          <p:cNvSpPr>
            <a:spLocks noGrp="1"/>
          </p:cNvSpPr>
          <p:nvPr>
            <p:ph idx="1"/>
          </p:nvPr>
        </p:nvSpPr>
        <p:spPr/>
        <p:txBody>
          <a:bodyPr>
            <a:normAutofit/>
          </a:bodyPr>
          <a:lstStyle/>
          <a:p>
            <a:pPr marL="0" indent="0">
              <a:buNone/>
            </a:pPr>
            <a:r>
              <a:rPr lang="en-GB" dirty="0" smtClean="0"/>
              <a:t>When describing trends and patterns consider using the acronym ‘GCSE’:</a:t>
            </a:r>
          </a:p>
          <a:p>
            <a:pPr marL="0" indent="0">
              <a:buNone/>
            </a:pPr>
            <a:endParaRPr lang="en-GB" dirty="0"/>
          </a:p>
          <a:p>
            <a:pPr marL="0" indent="0">
              <a:buNone/>
            </a:pPr>
            <a:r>
              <a:rPr lang="en-GB" b="1" dirty="0" smtClean="0">
                <a:solidFill>
                  <a:srgbClr val="FF0000"/>
                </a:solidFill>
              </a:rPr>
              <a:t>GC</a:t>
            </a:r>
            <a:r>
              <a:rPr lang="en-GB" dirty="0" smtClean="0"/>
              <a:t> – </a:t>
            </a:r>
            <a:r>
              <a:rPr lang="en-GB" b="1" dirty="0">
                <a:solidFill>
                  <a:srgbClr val="FF0000"/>
                </a:solidFill>
              </a:rPr>
              <a:t>g</a:t>
            </a:r>
            <a:r>
              <a:rPr lang="en-GB" dirty="0" smtClean="0"/>
              <a:t>eneral </a:t>
            </a:r>
            <a:r>
              <a:rPr lang="en-GB" b="1" dirty="0">
                <a:solidFill>
                  <a:srgbClr val="FF0000"/>
                </a:solidFill>
              </a:rPr>
              <a:t>c</a:t>
            </a:r>
            <a:r>
              <a:rPr lang="en-GB" dirty="0" smtClean="0"/>
              <a:t>omment, describing the ‘big picture’, the overall trends and patterns</a:t>
            </a:r>
          </a:p>
          <a:p>
            <a:pPr marL="0" indent="0">
              <a:buNone/>
            </a:pPr>
            <a:r>
              <a:rPr lang="en-GB" b="1" dirty="0" smtClean="0">
                <a:solidFill>
                  <a:srgbClr val="FF0000"/>
                </a:solidFill>
              </a:rPr>
              <a:t>S</a:t>
            </a:r>
            <a:r>
              <a:rPr lang="en-GB" dirty="0" smtClean="0"/>
              <a:t> – refer to </a:t>
            </a:r>
            <a:r>
              <a:rPr lang="en-GB" b="1" dirty="0" smtClean="0">
                <a:solidFill>
                  <a:srgbClr val="FF0000"/>
                </a:solidFill>
              </a:rPr>
              <a:t>s</a:t>
            </a:r>
            <a:r>
              <a:rPr lang="en-GB" dirty="0" smtClean="0"/>
              <a:t>pecific information/data on the graphs, maps and diagrams to support your comments</a:t>
            </a:r>
          </a:p>
          <a:p>
            <a:pPr marL="0" indent="0">
              <a:buNone/>
            </a:pPr>
            <a:r>
              <a:rPr lang="en-GB" b="1" dirty="0" smtClean="0">
                <a:solidFill>
                  <a:srgbClr val="FF0000"/>
                </a:solidFill>
              </a:rPr>
              <a:t>E</a:t>
            </a:r>
            <a:r>
              <a:rPr lang="en-GB" dirty="0" smtClean="0"/>
              <a:t> – identify and comment on any </a:t>
            </a:r>
            <a:r>
              <a:rPr lang="en-GB" b="1" dirty="0" smtClean="0">
                <a:solidFill>
                  <a:srgbClr val="FF0000"/>
                </a:solidFill>
              </a:rPr>
              <a:t>e</a:t>
            </a:r>
            <a:r>
              <a:rPr lang="en-GB" dirty="0" smtClean="0"/>
              <a:t>xceptions (anomalies) to the overall trend/pattern</a:t>
            </a:r>
            <a:endParaRPr lang="en-GB" dirty="0"/>
          </a:p>
        </p:txBody>
      </p:sp>
    </p:spTree>
    <p:extLst>
      <p:ext uri="{BB962C8B-B14F-4D97-AF65-F5344CB8AC3E}">
        <p14:creationId xmlns:p14="http://schemas.microsoft.com/office/powerpoint/2010/main" val="193281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6347714" cy="1320800"/>
          </a:xfrm>
        </p:spPr>
        <p:txBody>
          <a:bodyPr>
            <a:normAutofit/>
          </a:bodyPr>
          <a:lstStyle/>
          <a:p>
            <a:r>
              <a:rPr lang="en-GB" sz="4000" dirty="0" smtClean="0"/>
              <a:t>Table A: fieldwork methodologies</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234517969"/>
              </p:ext>
            </p:extLst>
          </p:nvPr>
        </p:nvGraphicFramePr>
        <p:xfrm>
          <a:off x="755576" y="1700808"/>
          <a:ext cx="7848870" cy="4525963"/>
        </p:xfrm>
        <a:graphic>
          <a:graphicData uri="http://schemas.openxmlformats.org/drawingml/2006/table">
            <a:tbl>
              <a:tblPr firstRow="1" firstCol="1" bandRow="1"/>
              <a:tblGrid>
                <a:gridCol w="1224136"/>
                <a:gridCol w="1512168"/>
                <a:gridCol w="1763081"/>
                <a:gridCol w="1621295"/>
                <a:gridCol w="1728190"/>
              </a:tblGrid>
              <a:tr h="754327">
                <a:tc>
                  <a:txBody>
                    <a:bodyPr/>
                    <a:lstStyle/>
                    <a:p>
                      <a:pPr algn="ctr">
                        <a:lnSpc>
                          <a:spcPct val="115000"/>
                        </a:lnSpc>
                        <a:spcAft>
                          <a:spcPts val="0"/>
                        </a:spcAft>
                      </a:pPr>
                      <a:r>
                        <a:rPr lang="en-GB" sz="1100" b="1" dirty="0">
                          <a:effectLst/>
                          <a:latin typeface="Calibri"/>
                          <a:ea typeface="Calibri"/>
                          <a:cs typeface="Times New Roman"/>
                        </a:rPr>
                        <a:t>Fieldwork locality</a:t>
                      </a:r>
                      <a:endParaRPr lang="en-GB" sz="1100" dirty="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c>
                  <a:txBody>
                    <a:bodyPr/>
                    <a:lstStyle/>
                    <a:p>
                      <a:pPr algn="ctr">
                        <a:lnSpc>
                          <a:spcPct val="115000"/>
                        </a:lnSpc>
                        <a:spcAft>
                          <a:spcPts val="0"/>
                        </a:spcAft>
                      </a:pPr>
                      <a:r>
                        <a:rPr lang="en-GB" sz="1100" b="1" dirty="0">
                          <a:effectLst/>
                          <a:latin typeface="Calibri"/>
                          <a:ea typeface="Calibri"/>
                          <a:cs typeface="Times New Roman"/>
                        </a:rPr>
                        <a:t>Use of transects (across a feature)</a:t>
                      </a:r>
                      <a:endParaRPr lang="en-GB" sz="1100" dirty="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c>
                  <a:txBody>
                    <a:bodyPr/>
                    <a:lstStyle/>
                    <a:p>
                      <a:pPr algn="ctr">
                        <a:lnSpc>
                          <a:spcPct val="115000"/>
                        </a:lnSpc>
                        <a:spcAft>
                          <a:spcPts val="0"/>
                        </a:spcAft>
                      </a:pPr>
                      <a:r>
                        <a:rPr lang="en-GB" sz="1100" b="1" dirty="0">
                          <a:effectLst/>
                          <a:latin typeface="Calibri"/>
                          <a:ea typeface="Calibri"/>
                          <a:cs typeface="Times New Roman"/>
                        </a:rPr>
                        <a:t>Change over time (comparing primary data with secondary sources)</a:t>
                      </a:r>
                      <a:endParaRPr lang="en-GB" sz="1100" dirty="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c>
                  <a:txBody>
                    <a:bodyPr/>
                    <a:lstStyle/>
                    <a:p>
                      <a:pPr algn="ctr">
                        <a:lnSpc>
                          <a:spcPct val="115000"/>
                        </a:lnSpc>
                        <a:spcAft>
                          <a:spcPts val="0"/>
                        </a:spcAft>
                      </a:pPr>
                      <a:r>
                        <a:rPr lang="en-GB" sz="1100" b="1" dirty="0">
                          <a:effectLst/>
                          <a:latin typeface="Calibri"/>
                          <a:ea typeface="Calibri"/>
                          <a:cs typeface="Times New Roman"/>
                        </a:rPr>
                        <a:t>Qualitative surveys (analysing perception)</a:t>
                      </a:r>
                      <a:endParaRPr lang="en-GB" sz="1100" dirty="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c>
                  <a:txBody>
                    <a:bodyPr/>
                    <a:lstStyle/>
                    <a:p>
                      <a:pPr algn="ctr">
                        <a:lnSpc>
                          <a:spcPct val="115000"/>
                        </a:lnSpc>
                        <a:spcAft>
                          <a:spcPts val="0"/>
                        </a:spcAft>
                      </a:pPr>
                      <a:r>
                        <a:rPr lang="en-GB" sz="1100" b="1">
                          <a:effectLst/>
                          <a:latin typeface="Calibri"/>
                          <a:ea typeface="Calibri"/>
                          <a:cs typeface="Times New Roman"/>
                        </a:rPr>
                        <a:t>Geographical flows (analysing flows and patterns of movement)</a:t>
                      </a:r>
                      <a:endParaRPr lang="en-GB" sz="110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r>
              <a:tr h="3771636">
                <a:tc>
                  <a:txBody>
                    <a:bodyPr/>
                    <a:lstStyle/>
                    <a:p>
                      <a:pPr>
                        <a:lnSpc>
                          <a:spcPct val="115000"/>
                        </a:lnSpc>
                        <a:spcAft>
                          <a:spcPts val="0"/>
                        </a:spcAft>
                      </a:pPr>
                      <a:r>
                        <a:rPr lang="en-GB" sz="1100" dirty="0">
                          <a:effectLst/>
                          <a:latin typeface="Calibri"/>
                          <a:ea typeface="Calibri"/>
                          <a:cs typeface="Times New Roman"/>
                        </a:rPr>
                        <a:t>Rural settlement</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c>
                  <a:txBody>
                    <a:bodyPr/>
                    <a:lstStyle/>
                    <a:p>
                      <a:pPr>
                        <a:lnSpc>
                          <a:spcPct val="115000"/>
                        </a:lnSpc>
                        <a:spcAft>
                          <a:spcPts val="0"/>
                        </a:spcAft>
                      </a:pPr>
                      <a:r>
                        <a:rPr lang="en-GB" sz="1100" dirty="0">
                          <a:effectLst/>
                          <a:latin typeface="Calibri"/>
                          <a:ea typeface="Calibri"/>
                          <a:cs typeface="Times New Roman"/>
                        </a:rPr>
                        <a:t>Investigate land use changes (or economic land values, environmental change, </a:t>
                      </a:r>
                      <a:r>
                        <a:rPr lang="en-GB" sz="1100" dirty="0" err="1">
                          <a:effectLst/>
                          <a:latin typeface="Calibri"/>
                          <a:ea typeface="Calibri"/>
                          <a:cs typeface="Times New Roman"/>
                        </a:rPr>
                        <a:t>etc</a:t>
                      </a:r>
                      <a:r>
                        <a:rPr lang="en-GB" sz="1100" dirty="0">
                          <a:effectLst/>
                          <a:latin typeface="Calibri"/>
                          <a:ea typeface="Calibri"/>
                          <a:cs typeface="Times New Roman"/>
                        </a:rPr>
                        <a:t>) across a village</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pollution away from a motorway (or similar) using indicators such as noise, air quality and lichens</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c>
                  <a:txBody>
                    <a:bodyPr/>
                    <a:lstStyle/>
                    <a:p>
                      <a:pPr>
                        <a:lnSpc>
                          <a:spcPct val="115000"/>
                        </a:lnSpc>
                        <a:spcAft>
                          <a:spcPts val="0"/>
                        </a:spcAft>
                      </a:pPr>
                      <a:r>
                        <a:rPr lang="en-GB" sz="1100">
                          <a:effectLst/>
                          <a:latin typeface="Calibri"/>
                          <a:ea typeface="Calibri"/>
                          <a:cs typeface="Times New Roman"/>
                        </a:rPr>
                        <a:t>Consider changing land use over time in a rural environment using maps and photos for historic comparisons</a:t>
                      </a:r>
                    </a:p>
                    <a:p>
                      <a:pPr>
                        <a:lnSpc>
                          <a:spcPct val="115000"/>
                        </a:lnSpc>
                        <a:spcAft>
                          <a:spcPts val="0"/>
                        </a:spcAft>
                      </a:pPr>
                      <a:r>
                        <a:rPr lang="en-GB" sz="1100">
                          <a:effectLst/>
                          <a:latin typeface="Calibri"/>
                          <a:ea typeface="Calibri"/>
                          <a:cs typeface="Times New Roman"/>
                        </a:rPr>
                        <a:t> </a:t>
                      </a:r>
                    </a:p>
                    <a:p>
                      <a:pPr>
                        <a:lnSpc>
                          <a:spcPct val="115000"/>
                        </a:lnSpc>
                        <a:spcAft>
                          <a:spcPts val="0"/>
                        </a:spcAft>
                      </a:pPr>
                      <a:r>
                        <a:rPr lang="en-GB" sz="1100">
                          <a:effectLst/>
                          <a:latin typeface="Calibri"/>
                          <a:ea typeface="Calibri"/>
                          <a:cs typeface="Times New Roman"/>
                        </a:rPr>
                        <a:t>Investigate changing functions in a village (e.g. suburbanisation) using past maps and census data</a:t>
                      </a:r>
                    </a:p>
                    <a:p>
                      <a:pPr>
                        <a:lnSpc>
                          <a:spcPct val="115000"/>
                        </a:lnSpc>
                        <a:spcAft>
                          <a:spcPts val="0"/>
                        </a:spcAft>
                      </a:pPr>
                      <a:r>
                        <a:rPr lang="en-GB" sz="1100">
                          <a:effectLst/>
                          <a:latin typeface="Calibri"/>
                          <a:ea typeface="Calibri"/>
                          <a:cs typeface="Times New Roman"/>
                        </a:rPr>
                        <a:t> </a:t>
                      </a:r>
                    </a:p>
                    <a:p>
                      <a:pPr>
                        <a:lnSpc>
                          <a:spcPct val="115000"/>
                        </a:lnSpc>
                        <a:spcAft>
                          <a:spcPts val="0"/>
                        </a:spcAft>
                      </a:pPr>
                      <a:r>
                        <a:rPr lang="en-GB" sz="1100">
                          <a:effectLst/>
                          <a:latin typeface="Calibri"/>
                          <a:ea typeface="Calibri"/>
                          <a:cs typeface="Times New Roman"/>
                        </a:rPr>
                        <a:t>Investigate to what extent a village is growing or declining</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c>
                  <a:txBody>
                    <a:bodyPr/>
                    <a:lstStyle/>
                    <a:p>
                      <a:pPr>
                        <a:lnSpc>
                          <a:spcPct val="115000"/>
                        </a:lnSpc>
                        <a:spcAft>
                          <a:spcPts val="0"/>
                        </a:spcAft>
                      </a:pPr>
                      <a:r>
                        <a:rPr lang="en-GB" sz="1100" dirty="0">
                          <a:effectLst/>
                          <a:latin typeface="Calibri"/>
                          <a:ea typeface="Calibri"/>
                          <a:cs typeface="Times New Roman"/>
                        </a:rPr>
                        <a:t>Investigate environmental quality of rural environments</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the sense of place of a village; what makes it special</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the impact of second homes or holiday homes in a village</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Consider the advantages and disadvantages of rural living</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c>
                  <a:txBody>
                    <a:bodyPr/>
                    <a:lstStyle/>
                    <a:p>
                      <a:pPr>
                        <a:lnSpc>
                          <a:spcPct val="115000"/>
                        </a:lnSpc>
                        <a:spcAft>
                          <a:spcPts val="0"/>
                        </a:spcAft>
                      </a:pPr>
                      <a:r>
                        <a:rPr lang="en-GB" sz="1100" dirty="0">
                          <a:effectLst/>
                          <a:latin typeface="Calibri"/>
                          <a:ea typeface="Calibri"/>
                          <a:cs typeface="Times New Roman"/>
                        </a:rPr>
                        <a:t>Analyse commuter movements in a dormitory settlement</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traffic management problems/solutions in a village</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23500"/>
                            <a:satMod val="160000"/>
                          </a:schemeClr>
                        </a:gs>
                        <a:gs pos="100000">
                          <a:schemeClr val="accent1">
                            <a:tint val="66000"/>
                            <a:satMod val="160000"/>
                          </a:schemeClr>
                        </a:gs>
                        <a:gs pos="35000">
                          <a:schemeClr val="accent1">
                            <a:tint val="44500"/>
                            <a:satMod val="160000"/>
                            <a:lumMod val="4000"/>
                            <a:lumOff val="96000"/>
                          </a:schemeClr>
                        </a:gs>
                        <a:gs pos="13000">
                          <a:schemeClr val="accent1">
                            <a:tint val="23500"/>
                            <a:satMod val="160000"/>
                            <a:lumMod val="46000"/>
                            <a:lumOff val="54000"/>
                          </a:schemeClr>
                        </a:gs>
                      </a:gsLst>
                      <a:lin ang="5400000" scaled="0"/>
                    </a:gradFill>
                  </a:tcPr>
                </a:tc>
              </a:tr>
            </a:tbl>
          </a:graphicData>
        </a:graphic>
      </p:graphicFrame>
    </p:spTree>
    <p:extLst>
      <p:ext uri="{BB962C8B-B14F-4D97-AF65-F5344CB8AC3E}">
        <p14:creationId xmlns:p14="http://schemas.microsoft.com/office/powerpoint/2010/main" val="63774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0079" y="332656"/>
            <a:ext cx="8229600" cy="1143000"/>
          </a:xfrm>
        </p:spPr>
        <p:txBody>
          <a:bodyPr>
            <a:normAutofit/>
          </a:bodyPr>
          <a:lstStyle/>
          <a:p>
            <a:r>
              <a:rPr lang="en-GB" sz="4000" dirty="0" smtClean="0"/>
              <a:t>Enquiry 4: Analysing data</a:t>
            </a:r>
            <a:endParaRPr lang="en-GB" sz="4000" dirty="0"/>
          </a:p>
        </p:txBody>
      </p:sp>
      <p:sp>
        <p:nvSpPr>
          <p:cNvPr id="7" name="Content Placeholder 6"/>
          <p:cNvSpPr>
            <a:spLocks noGrp="1"/>
          </p:cNvSpPr>
          <p:nvPr>
            <p:ph idx="1"/>
          </p:nvPr>
        </p:nvSpPr>
        <p:spPr>
          <a:xfrm>
            <a:off x="467544" y="1340768"/>
            <a:ext cx="7812800" cy="4525963"/>
          </a:xfrm>
        </p:spPr>
        <p:txBody>
          <a:bodyPr>
            <a:normAutofit/>
          </a:bodyPr>
          <a:lstStyle/>
          <a:p>
            <a:pPr>
              <a:lnSpc>
                <a:spcPct val="110000"/>
              </a:lnSpc>
            </a:pPr>
            <a:r>
              <a:rPr lang="en-GB" sz="1600" dirty="0" smtClean="0"/>
              <a:t>The word cloud suggests that the village has a number of characteristics typically associated with rural settlements, such as ‘quiet’, ‘peaceful’ and ‘tranquil’. These are characteristics that are attractive to some people.</a:t>
            </a:r>
          </a:p>
          <a:p>
            <a:pPr>
              <a:lnSpc>
                <a:spcPct val="110000"/>
              </a:lnSpc>
            </a:pPr>
            <a:r>
              <a:rPr lang="en-GB" sz="1600" dirty="0" smtClean="0"/>
              <a:t>As well as the more positive words, there are some negative words such as ‘boring’, ‘dull’ and ‘lifeless’. These words may apply to different parts of the village or simply reflect different people’s opinion. </a:t>
            </a:r>
          </a:p>
        </p:txBody>
      </p:sp>
      <p:pic>
        <p:nvPicPr>
          <p:cNvPr id="8" name="Picture 7" descr="https://www.geography-fieldwork.org/media/1375/edarural5.png?anchor=center&amp;mode=crop&amp;width=1600&amp;format=jpg&amp;quality=90&amp;slimmage=true&amp;rnd=1312065880300000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576" y="3212976"/>
            <a:ext cx="5366768" cy="3301334"/>
          </a:xfrm>
          <a:prstGeom prst="rect">
            <a:avLst/>
          </a:prstGeom>
          <a:noFill/>
          <a:ln>
            <a:solidFill>
              <a:schemeClr val="tx1"/>
            </a:solidFill>
          </a:ln>
        </p:spPr>
      </p:pic>
      <p:sp>
        <p:nvSpPr>
          <p:cNvPr id="9" name="Content Placeholder 6"/>
          <p:cNvSpPr txBox="1">
            <a:spLocks/>
          </p:cNvSpPr>
          <p:nvPr/>
        </p:nvSpPr>
        <p:spPr>
          <a:xfrm>
            <a:off x="465304" y="3212976"/>
            <a:ext cx="2448272"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10000"/>
              </a:lnSpc>
            </a:pPr>
            <a:r>
              <a:rPr lang="en-GB" sz="1600" dirty="0" smtClean="0"/>
              <a:t>The presence of ‘busy’ and ‘quiet’ appear contradictory but they might apply to different parts of the village.</a:t>
            </a:r>
          </a:p>
        </p:txBody>
      </p:sp>
    </p:spTree>
    <p:extLst>
      <p:ext uri="{BB962C8B-B14F-4D97-AF65-F5344CB8AC3E}">
        <p14:creationId xmlns:p14="http://schemas.microsoft.com/office/powerpoint/2010/main" val="3195548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00800" cy="936104"/>
          </a:xfrm>
        </p:spPr>
        <p:txBody>
          <a:bodyPr>
            <a:normAutofit fontScale="90000"/>
          </a:bodyPr>
          <a:lstStyle/>
          <a:p>
            <a:r>
              <a:rPr lang="en-GB" sz="4000" dirty="0" smtClean="0"/>
              <a:t>Enquiry 5: Drawing conclusions</a:t>
            </a:r>
            <a:endParaRPr lang="en-GB" sz="4000" dirty="0"/>
          </a:p>
        </p:txBody>
      </p:sp>
      <p:sp>
        <p:nvSpPr>
          <p:cNvPr id="3" name="Content Placeholder 2"/>
          <p:cNvSpPr>
            <a:spLocks noGrp="1"/>
          </p:cNvSpPr>
          <p:nvPr>
            <p:ph idx="1"/>
          </p:nvPr>
        </p:nvSpPr>
        <p:spPr>
          <a:xfrm>
            <a:off x="467544" y="1124744"/>
            <a:ext cx="8229600" cy="1888503"/>
          </a:xfrm>
        </p:spPr>
        <p:txBody>
          <a:bodyPr>
            <a:normAutofit/>
          </a:bodyPr>
          <a:lstStyle/>
          <a:p>
            <a:pPr marL="0" indent="0">
              <a:buNone/>
            </a:pPr>
            <a:r>
              <a:rPr lang="en-GB" sz="2000" dirty="0" smtClean="0"/>
              <a:t>This involves synthesising (pulling together) findings </a:t>
            </a:r>
            <a:r>
              <a:rPr lang="en-GB" sz="2000" dirty="0"/>
              <a:t>to reach evidenced conclusions </a:t>
            </a:r>
            <a:r>
              <a:rPr lang="en-GB" sz="2000" dirty="0" smtClean="0"/>
              <a:t>that relate </a:t>
            </a:r>
            <a:r>
              <a:rPr lang="en-GB" sz="2000" dirty="0"/>
              <a:t>to the initial aim of the </a:t>
            </a:r>
            <a:r>
              <a:rPr lang="en-GB" sz="2000" dirty="0" smtClean="0"/>
              <a:t>enquiry. Here’s an example:</a:t>
            </a:r>
          </a:p>
          <a:p>
            <a:pPr marL="0" indent="0">
              <a:lnSpc>
                <a:spcPct val="110000"/>
              </a:lnSpc>
              <a:buNone/>
            </a:pPr>
            <a:r>
              <a:rPr lang="en-GB" sz="1400" dirty="0" smtClean="0">
                <a:latin typeface="+mj-lt"/>
              </a:rPr>
              <a:t>‘In conclusion, my results suggest that the village has undergone considerable change over the last hundred years or so. Throughout much of the 20th century mining dominated the landscape and the village provided homes, shops and entertainment for the mine workers and their families. </a:t>
            </a:r>
          </a:p>
        </p:txBody>
      </p:sp>
      <p:pic>
        <p:nvPicPr>
          <p:cNvPr id="2050" name="Picture 2" descr="C:\Users\Simon\Pictures\Wales 2016\IMG_76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996952"/>
            <a:ext cx="4862934" cy="3241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67544" y="2924944"/>
            <a:ext cx="3222650" cy="30858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r>
              <a:rPr lang="en-GB" sz="1400" dirty="0" smtClean="0">
                <a:latin typeface="+mj-lt"/>
              </a:rPr>
              <a:t>As the mines closed down in the second half of the 20</a:t>
            </a:r>
            <a:r>
              <a:rPr lang="en-GB" sz="1400" baseline="30000" dirty="0" smtClean="0">
                <a:latin typeface="+mj-lt"/>
              </a:rPr>
              <a:t>th</a:t>
            </a:r>
            <a:r>
              <a:rPr lang="en-GB" sz="1400" dirty="0" smtClean="0">
                <a:latin typeface="+mj-lt"/>
              </a:rPr>
              <a:t> century, decline set in. The population fell, shops closed and properties became derelict. Several buildings have changed use. Today, the village is a commuter settlement and it is thriving. Several new houses have been built, the shops and pubs are well used and the village has a high environmental quality.’ </a:t>
            </a:r>
          </a:p>
        </p:txBody>
      </p:sp>
    </p:spTree>
    <p:extLst>
      <p:ext uri="{BB962C8B-B14F-4D97-AF65-F5344CB8AC3E}">
        <p14:creationId xmlns:p14="http://schemas.microsoft.com/office/powerpoint/2010/main" val="2399422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6347713" cy="1320800"/>
          </a:xfrm>
        </p:spPr>
        <p:txBody>
          <a:bodyPr>
            <a:normAutofit/>
          </a:bodyPr>
          <a:lstStyle/>
          <a:p>
            <a:r>
              <a:rPr lang="en-GB" sz="4000" dirty="0" smtClean="0"/>
              <a:t>Enquiry 5: Drawing conclusions</a:t>
            </a:r>
            <a:endParaRPr lang="en-GB" sz="4000" dirty="0"/>
          </a:p>
        </p:txBody>
      </p:sp>
      <p:sp>
        <p:nvSpPr>
          <p:cNvPr id="3" name="Content Placeholder 2"/>
          <p:cNvSpPr>
            <a:spLocks noGrp="1"/>
          </p:cNvSpPr>
          <p:nvPr>
            <p:ph idx="1"/>
          </p:nvPr>
        </p:nvSpPr>
        <p:spPr>
          <a:xfrm>
            <a:off x="611560" y="1700808"/>
            <a:ext cx="6347714" cy="3880773"/>
          </a:xfrm>
        </p:spPr>
        <p:txBody>
          <a:bodyPr>
            <a:normAutofit fontScale="70000" lnSpcReduction="20000"/>
          </a:bodyPr>
          <a:lstStyle/>
          <a:p>
            <a:pPr marL="0" indent="0">
              <a:buNone/>
            </a:pPr>
            <a:r>
              <a:rPr lang="en-GB" sz="3400" dirty="0" smtClean="0"/>
              <a:t>Expected trends and models are not always reflected in the real world, for example:</a:t>
            </a:r>
          </a:p>
          <a:p>
            <a:r>
              <a:rPr lang="en-GB" sz="2400" dirty="0" smtClean="0"/>
              <a:t>The method of data collection (e.g. transect) can be biased and unrepresentative giving a distorted set of results</a:t>
            </a:r>
          </a:p>
          <a:p>
            <a:r>
              <a:rPr lang="en-GB" sz="2400" dirty="0" smtClean="0"/>
              <a:t>Questionnaires conducted at a certain time of day may not be representative of the population as a whole</a:t>
            </a:r>
          </a:p>
          <a:p>
            <a:r>
              <a:rPr lang="en-GB" sz="2400" dirty="0" smtClean="0"/>
              <a:t>The time of day/week will affect flows of traffic and people</a:t>
            </a:r>
          </a:p>
          <a:p>
            <a:r>
              <a:rPr lang="en-GB" sz="2400" dirty="0" smtClean="0"/>
              <a:t>EIAs can be adversely affected by the weather conditions</a:t>
            </a:r>
          </a:p>
          <a:p>
            <a:r>
              <a:rPr lang="en-GB" sz="2400" dirty="0" smtClean="0"/>
              <a:t>Villages may not fit a single type or trend – they are often multi-functional and show signs of both decline and prosperity</a:t>
            </a:r>
          </a:p>
          <a:p>
            <a:endParaRPr lang="en-GB" dirty="0"/>
          </a:p>
        </p:txBody>
      </p:sp>
    </p:spTree>
    <p:extLst>
      <p:ext uri="{BB962C8B-B14F-4D97-AF65-F5344CB8AC3E}">
        <p14:creationId xmlns:p14="http://schemas.microsoft.com/office/powerpoint/2010/main" val="5614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25" y="404664"/>
            <a:ext cx="6347714" cy="1320800"/>
          </a:xfrm>
        </p:spPr>
        <p:txBody>
          <a:bodyPr>
            <a:normAutofit/>
          </a:bodyPr>
          <a:lstStyle/>
          <a:p>
            <a:r>
              <a:rPr lang="en-GB" sz="4000" dirty="0" smtClean="0"/>
              <a:t>Enquiry 5: Drawing conclusions</a:t>
            </a:r>
            <a:endParaRPr lang="en-GB" sz="4000" dirty="0"/>
          </a:p>
        </p:txBody>
      </p:sp>
      <p:grpSp>
        <p:nvGrpSpPr>
          <p:cNvPr id="12" name="Group 11"/>
          <p:cNvGrpSpPr/>
          <p:nvPr/>
        </p:nvGrpSpPr>
        <p:grpSpPr>
          <a:xfrm>
            <a:off x="528502" y="1916832"/>
            <a:ext cx="7579076" cy="4620561"/>
            <a:chOff x="0" y="-91742"/>
            <a:chExt cx="7579688" cy="4620610"/>
          </a:xfrm>
        </p:grpSpPr>
        <p:pic>
          <p:nvPicPr>
            <p:cNvPr id="13" name="Picture 12" descr="C:\Users\Simon\Pictures\Wales 2016\IMG_762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562" y="1259457"/>
              <a:ext cx="4899804" cy="3269411"/>
            </a:xfrm>
            <a:prstGeom prst="rect">
              <a:avLst/>
            </a:prstGeom>
            <a:noFill/>
            <a:ln>
              <a:solidFill>
                <a:schemeClr val="tx1"/>
              </a:solidFill>
            </a:ln>
            <a:extLst/>
          </p:spPr>
        </p:pic>
        <p:sp>
          <p:nvSpPr>
            <p:cNvPr id="14" name="Text Box 2"/>
            <p:cNvSpPr txBox="1">
              <a:spLocks noChangeArrowheads="1"/>
            </p:cNvSpPr>
            <p:nvPr/>
          </p:nvSpPr>
          <p:spPr bwMode="auto">
            <a:xfrm>
              <a:off x="120760" y="0"/>
              <a:ext cx="3578859" cy="71584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200" b="1">
                  <a:solidFill>
                    <a:schemeClr val="tx1">
                      <a:lumMod val="75000"/>
                      <a:lumOff val="25000"/>
                    </a:schemeClr>
                  </a:solidFill>
                  <a:effectLst/>
                  <a:latin typeface="Trebuchet MS"/>
                  <a:ea typeface="Calibri"/>
                  <a:cs typeface="Times New Roman"/>
                </a:rPr>
                <a:t>Weather conditions will affect the outcome of qualitative studies and people’s behaviour in the village</a:t>
              </a:r>
              <a:endParaRPr lang="en-GB" sz="1100">
                <a:solidFill>
                  <a:schemeClr val="tx1">
                    <a:lumMod val="75000"/>
                    <a:lumOff val="25000"/>
                  </a:schemeClr>
                </a:solidFill>
                <a:effectLst/>
                <a:latin typeface="Calibri"/>
                <a:ea typeface="Calibri"/>
                <a:cs typeface="Times New Roman"/>
              </a:endParaRPr>
            </a:p>
          </p:txBody>
        </p:sp>
        <p:sp>
          <p:nvSpPr>
            <p:cNvPr id="16" name="Text Box 2"/>
            <p:cNvSpPr txBox="1">
              <a:spLocks noChangeArrowheads="1"/>
            </p:cNvSpPr>
            <p:nvPr/>
          </p:nvSpPr>
          <p:spPr bwMode="auto">
            <a:xfrm>
              <a:off x="77632" y="1199059"/>
              <a:ext cx="1586864" cy="149478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200" b="1" dirty="0">
                  <a:solidFill>
                    <a:schemeClr val="tx1">
                      <a:lumMod val="75000"/>
                      <a:lumOff val="25000"/>
                    </a:schemeClr>
                  </a:solidFill>
                  <a:effectLst/>
                  <a:latin typeface="Trebuchet MS"/>
                  <a:ea typeface="Calibri"/>
                  <a:cs typeface="Times New Roman"/>
                </a:rPr>
                <a:t>Traffic may vary greatly during the day – this may not be picked up by a traffic survey</a:t>
              </a:r>
              <a:endParaRPr lang="en-GB" sz="1100" dirty="0">
                <a:solidFill>
                  <a:schemeClr val="tx1">
                    <a:lumMod val="75000"/>
                    <a:lumOff val="25000"/>
                  </a:schemeClr>
                </a:solidFill>
                <a:effectLst/>
                <a:latin typeface="Calibri"/>
                <a:ea typeface="Calibri"/>
                <a:cs typeface="Times New Roman"/>
              </a:endParaRPr>
            </a:p>
            <a:p>
              <a:pPr>
                <a:lnSpc>
                  <a:spcPct val="115000"/>
                </a:lnSpc>
                <a:spcAft>
                  <a:spcPts val="1000"/>
                </a:spcAft>
              </a:pPr>
              <a:r>
                <a:rPr lang="en-GB" sz="1200" b="1" dirty="0">
                  <a:solidFill>
                    <a:schemeClr val="tx1">
                      <a:lumMod val="75000"/>
                      <a:lumOff val="25000"/>
                    </a:schemeClr>
                  </a:solidFill>
                  <a:effectLst/>
                  <a:latin typeface="Trebuchet MS"/>
                  <a:ea typeface="Calibri"/>
                  <a:cs typeface="Times New Roman"/>
                </a:rPr>
                <a:t> </a:t>
              </a:r>
              <a:endParaRPr lang="en-GB" sz="1100" dirty="0">
                <a:solidFill>
                  <a:schemeClr val="tx1">
                    <a:lumMod val="75000"/>
                    <a:lumOff val="25000"/>
                  </a:schemeClr>
                </a:solidFill>
                <a:effectLst/>
                <a:latin typeface="Calibri"/>
                <a:ea typeface="Calibri"/>
                <a:cs typeface="Times New Roman"/>
              </a:endParaRPr>
            </a:p>
          </p:txBody>
        </p:sp>
        <p:sp>
          <p:nvSpPr>
            <p:cNvPr id="17" name="Text Box 2"/>
            <p:cNvSpPr txBox="1">
              <a:spLocks noChangeArrowheads="1"/>
            </p:cNvSpPr>
            <p:nvPr/>
          </p:nvSpPr>
          <p:spPr bwMode="auto">
            <a:xfrm>
              <a:off x="0" y="3278003"/>
              <a:ext cx="1664334" cy="114058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200" b="1">
                  <a:solidFill>
                    <a:schemeClr val="tx1">
                      <a:lumMod val="75000"/>
                      <a:lumOff val="25000"/>
                    </a:schemeClr>
                  </a:solidFill>
                  <a:effectLst/>
                  <a:latin typeface="Trebuchet MS"/>
                  <a:ea typeface="Calibri"/>
                  <a:cs typeface="Times New Roman"/>
                </a:rPr>
                <a:t>Insufficient or biased responses to questionnaires may distort the results and conclusion</a:t>
              </a:r>
              <a:endParaRPr lang="en-GB" sz="1100">
                <a:solidFill>
                  <a:schemeClr val="tx1">
                    <a:lumMod val="75000"/>
                    <a:lumOff val="25000"/>
                  </a:schemeClr>
                </a:solidFill>
                <a:effectLst/>
                <a:latin typeface="Calibri"/>
                <a:ea typeface="Calibri"/>
                <a:cs typeface="Times New Roman"/>
              </a:endParaRPr>
            </a:p>
          </p:txBody>
        </p:sp>
        <p:sp>
          <p:nvSpPr>
            <p:cNvPr id="18" name="Text Box 2"/>
            <p:cNvSpPr txBox="1">
              <a:spLocks noChangeArrowheads="1"/>
            </p:cNvSpPr>
            <p:nvPr/>
          </p:nvSpPr>
          <p:spPr bwMode="auto">
            <a:xfrm>
              <a:off x="5061278" y="-91742"/>
              <a:ext cx="2518410" cy="72388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200" b="1" dirty="0">
                  <a:solidFill>
                    <a:schemeClr val="tx1">
                      <a:lumMod val="75000"/>
                      <a:lumOff val="25000"/>
                    </a:schemeClr>
                  </a:solidFill>
                  <a:effectLst/>
                  <a:latin typeface="Trebuchet MS"/>
                  <a:ea typeface="Calibri"/>
                  <a:cs typeface="Times New Roman"/>
                </a:rPr>
                <a:t>Time of year will affect the behaviour of residents and the number of visitors to the village</a:t>
              </a:r>
              <a:endParaRPr lang="en-GB" sz="1100" dirty="0">
                <a:solidFill>
                  <a:schemeClr val="tx1">
                    <a:lumMod val="75000"/>
                    <a:lumOff val="25000"/>
                  </a:schemeClr>
                </a:solidFill>
                <a:effectLst/>
                <a:latin typeface="Calibri"/>
                <a:ea typeface="Calibri"/>
                <a:cs typeface="Times New Roman"/>
              </a:endParaRPr>
            </a:p>
          </p:txBody>
        </p:sp>
        <p:cxnSp>
          <p:nvCxnSpPr>
            <p:cNvPr id="19" name="Straight Arrow Connector 18"/>
            <p:cNvCxnSpPr/>
            <p:nvPr/>
          </p:nvCxnSpPr>
          <p:spPr>
            <a:xfrm>
              <a:off x="1949570" y="500332"/>
              <a:ext cx="1000664" cy="7591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081623" y="638355"/>
              <a:ext cx="155275" cy="62080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95887" y="1837427"/>
              <a:ext cx="1069675" cy="24153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595887" y="3424687"/>
              <a:ext cx="1069675" cy="3364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8109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6: Evaluating the process</a:t>
            </a:r>
            <a:endParaRPr lang="en-GB" sz="4000" dirty="0"/>
          </a:p>
        </p:txBody>
      </p:sp>
      <p:sp>
        <p:nvSpPr>
          <p:cNvPr id="3" name="Content Placeholder 2"/>
          <p:cNvSpPr>
            <a:spLocks noGrp="1"/>
          </p:cNvSpPr>
          <p:nvPr>
            <p:ph idx="1"/>
          </p:nvPr>
        </p:nvSpPr>
        <p:spPr/>
        <p:txBody>
          <a:bodyPr>
            <a:normAutofit/>
          </a:bodyPr>
          <a:lstStyle/>
          <a:p>
            <a:r>
              <a:rPr lang="en-GB" dirty="0"/>
              <a:t>Identify the limitations of geographical </a:t>
            </a:r>
            <a:r>
              <a:rPr lang="en-GB" dirty="0" smtClean="0"/>
              <a:t>evidence - accuracy</a:t>
            </a:r>
            <a:r>
              <a:rPr lang="en-GB" dirty="0"/>
              <a:t>, reliability and </a:t>
            </a:r>
            <a:r>
              <a:rPr lang="en-GB" dirty="0" smtClean="0"/>
              <a:t>bias</a:t>
            </a:r>
          </a:p>
          <a:p>
            <a:r>
              <a:rPr lang="en-GB" dirty="0" smtClean="0"/>
              <a:t>Reflect </a:t>
            </a:r>
            <a:r>
              <a:rPr lang="en-GB" dirty="0"/>
              <a:t>critically on </a:t>
            </a:r>
            <a:r>
              <a:rPr lang="en-GB" dirty="0" smtClean="0"/>
              <a:t>the strengths </a:t>
            </a:r>
            <a:r>
              <a:rPr lang="en-GB" dirty="0"/>
              <a:t>and limitations of both primary and secondary </a:t>
            </a:r>
            <a:r>
              <a:rPr lang="en-GB" dirty="0" smtClean="0"/>
              <a:t>data, methods </a:t>
            </a:r>
            <a:r>
              <a:rPr lang="en-GB" dirty="0"/>
              <a:t>used, conclusions drawn and knowledge </a:t>
            </a:r>
            <a:r>
              <a:rPr lang="en-GB" dirty="0" smtClean="0"/>
              <a:t>gained</a:t>
            </a:r>
            <a:endParaRPr lang="en-GB" dirty="0"/>
          </a:p>
          <a:p>
            <a:r>
              <a:rPr lang="en-GB" dirty="0"/>
              <a:t>Appreciate that stakeholders may have vested </a:t>
            </a:r>
            <a:r>
              <a:rPr lang="en-GB" dirty="0" smtClean="0"/>
              <a:t>interests, introducing bias.</a:t>
            </a:r>
            <a:endParaRPr lang="en-GB" dirty="0"/>
          </a:p>
        </p:txBody>
      </p:sp>
    </p:spTree>
    <p:extLst>
      <p:ext uri="{BB962C8B-B14F-4D97-AF65-F5344CB8AC3E}">
        <p14:creationId xmlns:p14="http://schemas.microsoft.com/office/powerpoint/2010/main" val="38224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6: Evaluating the process</a:t>
            </a:r>
            <a:endParaRPr lang="en-GB" sz="4000" dirty="0"/>
          </a:p>
        </p:txBody>
      </p:sp>
      <p:sp>
        <p:nvSpPr>
          <p:cNvPr id="3" name="Content Placeholder 2"/>
          <p:cNvSpPr>
            <a:spLocks noGrp="1"/>
          </p:cNvSpPr>
          <p:nvPr>
            <p:ph idx="1"/>
          </p:nvPr>
        </p:nvSpPr>
        <p:spPr/>
        <p:txBody>
          <a:bodyPr>
            <a:normAutofit/>
          </a:bodyPr>
          <a:lstStyle/>
          <a:p>
            <a:r>
              <a:rPr lang="en-GB" dirty="0" smtClean="0"/>
              <a:t>How might your results be different on another day or at a different time of year?</a:t>
            </a:r>
          </a:p>
          <a:p>
            <a:r>
              <a:rPr lang="en-GB" dirty="0" smtClean="0"/>
              <a:t>How might an increase in the sample size or the number of sites have improved reliability?</a:t>
            </a:r>
          </a:p>
          <a:p>
            <a:r>
              <a:rPr lang="en-GB" dirty="0" smtClean="0"/>
              <a:t>With practice, might data collection techniques have been more accurate?</a:t>
            </a:r>
          </a:p>
          <a:p>
            <a:r>
              <a:rPr lang="en-GB" dirty="0" smtClean="0"/>
              <a:t>Was the sampling strategy appropriate?</a:t>
            </a:r>
          </a:p>
          <a:p>
            <a:r>
              <a:rPr lang="en-GB" dirty="0" smtClean="0"/>
              <a:t>Could inaccurate diagram construction have affected your conclusions?</a:t>
            </a:r>
          </a:p>
          <a:p>
            <a:endParaRPr lang="en-GB" dirty="0"/>
          </a:p>
        </p:txBody>
      </p:sp>
    </p:spTree>
    <p:extLst>
      <p:ext uri="{BB962C8B-B14F-4D97-AF65-F5344CB8AC3E}">
        <p14:creationId xmlns:p14="http://schemas.microsoft.com/office/powerpoint/2010/main" val="35655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sz="4000" dirty="0" smtClean="0"/>
              <a:t>Table B: conceptual frameworks</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3476676396"/>
              </p:ext>
            </p:extLst>
          </p:nvPr>
        </p:nvGraphicFramePr>
        <p:xfrm>
          <a:off x="611560" y="1196752"/>
          <a:ext cx="8208912" cy="4929905"/>
        </p:xfrm>
        <a:graphic>
          <a:graphicData uri="http://schemas.openxmlformats.org/drawingml/2006/table">
            <a:tbl>
              <a:tblPr firstRow="1" firstCol="1" bandRow="1"/>
              <a:tblGrid>
                <a:gridCol w="792088"/>
                <a:gridCol w="936104"/>
                <a:gridCol w="1152128"/>
                <a:gridCol w="1512168"/>
                <a:gridCol w="1512168"/>
                <a:gridCol w="1152128"/>
                <a:gridCol w="1152128"/>
              </a:tblGrid>
              <a:tr h="1173398">
                <a:tc>
                  <a:txBody>
                    <a:bodyPr/>
                    <a:lstStyle/>
                    <a:p>
                      <a:pPr algn="ctr">
                        <a:lnSpc>
                          <a:spcPct val="115000"/>
                        </a:lnSpc>
                        <a:spcAft>
                          <a:spcPts val="0"/>
                        </a:spcAft>
                      </a:pPr>
                      <a:r>
                        <a:rPr lang="en-GB" sz="900" b="1" dirty="0">
                          <a:effectLst/>
                          <a:latin typeface="Calibri"/>
                          <a:ea typeface="Calibri"/>
                          <a:cs typeface="Times New Roman"/>
                        </a:rPr>
                        <a:t>Geographical theme</a:t>
                      </a:r>
                      <a:endParaRPr lang="en-GB" sz="900" dirty="0">
                        <a:effectLst/>
                        <a:latin typeface="Calibri"/>
                        <a:ea typeface="Calibri"/>
                        <a:cs typeface="Times New Roman"/>
                      </a:endParaRP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900" b="1" dirty="0">
                          <a:effectLst/>
                          <a:latin typeface="Calibri"/>
                          <a:ea typeface="Calibri"/>
                          <a:cs typeface="Times New Roman"/>
                        </a:rPr>
                        <a:t>Place </a:t>
                      </a:r>
                      <a:endParaRPr lang="en-GB" sz="900" dirty="0">
                        <a:effectLst/>
                        <a:latin typeface="Calibri"/>
                        <a:ea typeface="Calibri"/>
                        <a:cs typeface="Times New Roman"/>
                      </a:endParaRP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endParaRPr lang="en-GB" sz="900" dirty="0" smtClean="0">
                        <a:effectLst/>
                        <a:latin typeface="Calibri"/>
                        <a:ea typeface="Calibri"/>
                        <a:cs typeface="Times New Roman"/>
                      </a:endParaRPr>
                    </a:p>
                    <a:p>
                      <a:pPr>
                        <a:lnSpc>
                          <a:spcPct val="115000"/>
                        </a:lnSpc>
                        <a:spcAft>
                          <a:spcPts val="0"/>
                        </a:spcAft>
                      </a:pPr>
                      <a:r>
                        <a:rPr lang="en-GB" sz="900" dirty="0" smtClean="0">
                          <a:effectLst/>
                          <a:latin typeface="Calibri"/>
                          <a:ea typeface="Calibri"/>
                          <a:cs typeface="Times New Roman"/>
                        </a:rPr>
                        <a:t>Applying </a:t>
                      </a:r>
                      <a:r>
                        <a:rPr lang="en-GB" sz="900" dirty="0">
                          <a:effectLst/>
                          <a:latin typeface="Calibri"/>
                          <a:ea typeface="Calibri"/>
                          <a:cs typeface="Times New Roman"/>
                        </a:rPr>
                        <a:t>understanding of uniqueness / identity</a:t>
                      </a:r>
                    </a:p>
                    <a:p>
                      <a:pPr algn="ctr">
                        <a:lnSpc>
                          <a:spcPct val="115000"/>
                        </a:lnSpc>
                        <a:spcAft>
                          <a:spcPts val="0"/>
                        </a:spcAft>
                      </a:pPr>
                      <a:r>
                        <a:rPr lang="en-GB" sz="900" b="1" dirty="0">
                          <a:effectLst/>
                          <a:latin typeface="Calibri"/>
                          <a:ea typeface="Calibri"/>
                          <a:cs typeface="Times New Roman"/>
                        </a:rPr>
                        <a:t> </a:t>
                      </a:r>
                      <a:endParaRPr lang="en-GB" sz="900" dirty="0">
                        <a:effectLst/>
                        <a:latin typeface="Calibri"/>
                        <a:ea typeface="Calibri"/>
                        <a:cs typeface="Times New Roman"/>
                      </a:endParaRP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900" b="1" dirty="0">
                          <a:effectLst/>
                          <a:latin typeface="Calibri"/>
                          <a:ea typeface="Calibri"/>
                          <a:cs typeface="Times New Roman"/>
                        </a:rPr>
                        <a:t>Sphere of influence </a:t>
                      </a:r>
                      <a:endParaRPr lang="en-GB" sz="900" dirty="0">
                        <a:effectLst/>
                        <a:latin typeface="Calibri"/>
                        <a:ea typeface="Calibri"/>
                        <a:cs typeface="Times New Roman"/>
                      </a:endParaRPr>
                    </a:p>
                    <a:p>
                      <a:pPr>
                        <a:lnSpc>
                          <a:spcPct val="115000"/>
                        </a:lnSpc>
                        <a:spcAft>
                          <a:spcPts val="0"/>
                        </a:spcAft>
                      </a:pPr>
                      <a:endParaRPr lang="en-GB" sz="900" dirty="0" smtClean="0">
                        <a:effectLst/>
                        <a:latin typeface="Calibri"/>
                        <a:ea typeface="Calibri"/>
                        <a:cs typeface="Times New Roman"/>
                      </a:endParaRPr>
                    </a:p>
                    <a:p>
                      <a:pPr>
                        <a:lnSpc>
                          <a:spcPct val="115000"/>
                        </a:lnSpc>
                        <a:spcAft>
                          <a:spcPts val="0"/>
                        </a:spcAft>
                      </a:pPr>
                      <a:endParaRPr lang="en-GB" sz="900" dirty="0" smtClean="0">
                        <a:effectLst/>
                        <a:latin typeface="Calibri"/>
                        <a:ea typeface="Calibri"/>
                        <a:cs typeface="Times New Roman"/>
                      </a:endParaRPr>
                    </a:p>
                    <a:p>
                      <a:pPr>
                        <a:lnSpc>
                          <a:spcPct val="115000"/>
                        </a:lnSpc>
                        <a:spcAft>
                          <a:spcPts val="0"/>
                        </a:spcAft>
                      </a:pPr>
                      <a:r>
                        <a:rPr lang="en-GB" sz="900" dirty="0" smtClean="0">
                          <a:effectLst/>
                          <a:latin typeface="Calibri"/>
                          <a:ea typeface="Calibri"/>
                          <a:cs typeface="Times New Roman"/>
                        </a:rPr>
                        <a:t>Applying </a:t>
                      </a:r>
                      <a:r>
                        <a:rPr lang="en-GB" sz="900" dirty="0">
                          <a:effectLst/>
                          <a:latin typeface="Calibri"/>
                          <a:ea typeface="Calibri"/>
                          <a:cs typeface="Times New Roman"/>
                        </a:rPr>
                        <a:t>understanding</a:t>
                      </a:r>
                    </a:p>
                    <a:p>
                      <a:pPr>
                        <a:lnSpc>
                          <a:spcPct val="115000"/>
                        </a:lnSpc>
                        <a:spcAft>
                          <a:spcPts val="0"/>
                        </a:spcAft>
                      </a:pPr>
                      <a:r>
                        <a:rPr lang="en-GB" sz="900" dirty="0">
                          <a:effectLst/>
                          <a:latin typeface="Calibri"/>
                          <a:ea typeface="Calibri"/>
                          <a:cs typeface="Times New Roman"/>
                        </a:rPr>
                        <a:t>of sphere of influence /</a:t>
                      </a:r>
                    </a:p>
                    <a:p>
                      <a:pPr>
                        <a:lnSpc>
                          <a:spcPct val="115000"/>
                        </a:lnSpc>
                        <a:spcAft>
                          <a:spcPts val="0"/>
                        </a:spcAft>
                      </a:pPr>
                      <a:r>
                        <a:rPr lang="en-GB" sz="900" dirty="0">
                          <a:effectLst/>
                          <a:latin typeface="Calibri"/>
                          <a:ea typeface="Calibri"/>
                          <a:cs typeface="Times New Roman"/>
                        </a:rPr>
                        <a:t>catchment and how it impacts on places</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b="1" dirty="0">
                          <a:effectLst/>
                          <a:latin typeface="Calibri"/>
                          <a:ea typeface="Calibri"/>
                          <a:cs typeface="Times New Roman"/>
                        </a:rPr>
                        <a:t>Cycles and flows </a:t>
                      </a:r>
                      <a:endParaRPr lang="en-GB" sz="900" dirty="0">
                        <a:effectLst/>
                        <a:latin typeface="Calibri"/>
                        <a:ea typeface="Calibri"/>
                        <a:cs typeface="Times New Roman"/>
                      </a:endParaRPr>
                    </a:p>
                    <a:p>
                      <a:pPr>
                        <a:lnSpc>
                          <a:spcPct val="115000"/>
                        </a:lnSpc>
                        <a:spcAft>
                          <a:spcPts val="0"/>
                        </a:spcAft>
                      </a:pPr>
                      <a:r>
                        <a:rPr lang="en-GB" sz="900" b="1" dirty="0">
                          <a:effectLst/>
                          <a:latin typeface="Calibri"/>
                          <a:ea typeface="Calibri"/>
                          <a:cs typeface="Times New Roman"/>
                        </a:rPr>
                        <a:t> </a:t>
                      </a:r>
                      <a:endParaRPr lang="en-GB" sz="900" dirty="0">
                        <a:effectLst/>
                        <a:latin typeface="Calibri"/>
                        <a:ea typeface="Calibri"/>
                        <a:cs typeface="Times New Roman"/>
                      </a:endParaRPr>
                    </a:p>
                    <a:p>
                      <a:pPr>
                        <a:lnSpc>
                          <a:spcPct val="115000"/>
                        </a:lnSpc>
                        <a:spcAft>
                          <a:spcPts val="0"/>
                        </a:spcAft>
                      </a:pPr>
                      <a:endParaRPr lang="en-GB" sz="900" dirty="0" smtClean="0">
                        <a:effectLst/>
                        <a:latin typeface="Calibri"/>
                        <a:ea typeface="Calibri"/>
                        <a:cs typeface="Times New Roman"/>
                      </a:endParaRPr>
                    </a:p>
                    <a:p>
                      <a:pPr>
                        <a:lnSpc>
                          <a:spcPct val="115000"/>
                        </a:lnSpc>
                        <a:spcAft>
                          <a:spcPts val="0"/>
                        </a:spcAft>
                      </a:pPr>
                      <a:r>
                        <a:rPr lang="en-GB" sz="900" dirty="0" smtClean="0">
                          <a:effectLst/>
                          <a:latin typeface="Calibri"/>
                          <a:ea typeface="Calibri"/>
                          <a:cs typeface="Times New Roman"/>
                        </a:rPr>
                        <a:t>Applying </a:t>
                      </a:r>
                      <a:r>
                        <a:rPr lang="en-GB" sz="900" dirty="0">
                          <a:effectLst/>
                          <a:latin typeface="Calibri"/>
                          <a:ea typeface="Calibri"/>
                          <a:cs typeface="Times New Roman"/>
                        </a:rPr>
                        <a:t>understanding of change and movement in relation to place</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b="1" dirty="0">
                          <a:effectLst/>
                          <a:latin typeface="Calibri"/>
                          <a:ea typeface="Calibri"/>
                          <a:cs typeface="Times New Roman"/>
                        </a:rPr>
                        <a:t>Mitigating risk</a:t>
                      </a: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endParaRPr lang="en-GB" sz="900" dirty="0" smtClean="0">
                        <a:effectLst/>
                        <a:latin typeface="Calibri"/>
                        <a:ea typeface="Calibri"/>
                        <a:cs typeface="Times New Roman"/>
                      </a:endParaRPr>
                    </a:p>
                    <a:p>
                      <a:pPr>
                        <a:lnSpc>
                          <a:spcPct val="115000"/>
                        </a:lnSpc>
                        <a:spcAft>
                          <a:spcPts val="0"/>
                        </a:spcAft>
                      </a:pPr>
                      <a:r>
                        <a:rPr lang="en-GB" sz="900" dirty="0" smtClean="0">
                          <a:effectLst/>
                          <a:latin typeface="Calibri"/>
                          <a:ea typeface="Calibri"/>
                          <a:cs typeface="Times New Roman"/>
                        </a:rPr>
                        <a:t>Applying </a:t>
                      </a:r>
                      <a:r>
                        <a:rPr lang="en-GB" sz="900" dirty="0">
                          <a:effectLst/>
                          <a:latin typeface="Calibri"/>
                          <a:ea typeface="Calibri"/>
                          <a:cs typeface="Times New Roman"/>
                        </a:rPr>
                        <a:t>understanding of hazard perception / risk and </a:t>
                      </a:r>
                      <a:r>
                        <a:rPr lang="en-GB" sz="900" dirty="0" smtClean="0">
                          <a:effectLst/>
                          <a:latin typeface="Calibri"/>
                          <a:ea typeface="Calibri"/>
                          <a:cs typeface="Times New Roman"/>
                        </a:rPr>
                        <a:t>analysing  management </a:t>
                      </a:r>
                      <a:r>
                        <a:rPr lang="en-GB" sz="900" dirty="0">
                          <a:effectLst/>
                          <a:latin typeface="Calibri"/>
                          <a:ea typeface="Calibri"/>
                          <a:cs typeface="Times New Roman"/>
                        </a:rPr>
                        <a:t>strategies / future actions</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b="1" dirty="0">
                          <a:effectLst/>
                          <a:latin typeface="Calibri"/>
                          <a:ea typeface="Calibri"/>
                          <a:cs typeface="Times New Roman"/>
                        </a:rPr>
                        <a:t>Sustainability</a:t>
                      </a: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endParaRPr lang="en-GB" sz="900" dirty="0" smtClean="0">
                        <a:effectLst/>
                        <a:latin typeface="Calibri"/>
                        <a:ea typeface="Calibri"/>
                        <a:cs typeface="Times New Roman"/>
                      </a:endParaRPr>
                    </a:p>
                    <a:p>
                      <a:pPr>
                        <a:lnSpc>
                          <a:spcPct val="115000"/>
                        </a:lnSpc>
                        <a:spcAft>
                          <a:spcPts val="0"/>
                        </a:spcAft>
                      </a:pPr>
                      <a:r>
                        <a:rPr lang="en-GB" sz="900" dirty="0" smtClean="0">
                          <a:effectLst/>
                          <a:latin typeface="Calibri"/>
                          <a:ea typeface="Calibri"/>
                          <a:cs typeface="Times New Roman"/>
                        </a:rPr>
                        <a:t>Applying </a:t>
                      </a:r>
                      <a:r>
                        <a:rPr lang="en-GB" sz="900" dirty="0">
                          <a:effectLst/>
                          <a:latin typeface="Calibri"/>
                          <a:ea typeface="Calibri"/>
                          <a:cs typeface="Times New Roman"/>
                        </a:rPr>
                        <a:t>understanding of sustainable</a:t>
                      </a:r>
                    </a:p>
                    <a:p>
                      <a:pPr>
                        <a:lnSpc>
                          <a:spcPct val="115000"/>
                        </a:lnSpc>
                        <a:spcAft>
                          <a:spcPts val="0"/>
                        </a:spcAft>
                      </a:pPr>
                      <a:r>
                        <a:rPr lang="en-GB" sz="900" dirty="0">
                          <a:effectLst/>
                          <a:latin typeface="Calibri"/>
                          <a:ea typeface="Calibri"/>
                          <a:cs typeface="Times New Roman"/>
                        </a:rPr>
                        <a:t>communities</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b="1" dirty="0">
                          <a:effectLst/>
                          <a:latin typeface="Calibri"/>
                          <a:ea typeface="Calibri"/>
                          <a:cs typeface="Times New Roman"/>
                        </a:rPr>
                        <a:t>Inequality</a:t>
                      </a: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endParaRPr lang="en-GB" sz="900" dirty="0" smtClean="0">
                        <a:effectLst/>
                        <a:latin typeface="Calibri"/>
                        <a:ea typeface="Calibri"/>
                        <a:cs typeface="Times New Roman"/>
                      </a:endParaRPr>
                    </a:p>
                    <a:p>
                      <a:pPr>
                        <a:lnSpc>
                          <a:spcPct val="115000"/>
                        </a:lnSpc>
                        <a:spcAft>
                          <a:spcPts val="0"/>
                        </a:spcAft>
                      </a:pPr>
                      <a:r>
                        <a:rPr lang="en-GB" sz="900" dirty="0" smtClean="0">
                          <a:effectLst/>
                          <a:latin typeface="Calibri"/>
                          <a:ea typeface="Calibri"/>
                          <a:cs typeface="Times New Roman"/>
                        </a:rPr>
                        <a:t>Applying </a:t>
                      </a:r>
                      <a:r>
                        <a:rPr lang="en-GB" sz="900" dirty="0">
                          <a:effectLst/>
                          <a:latin typeface="Calibri"/>
                          <a:ea typeface="Calibri"/>
                          <a:cs typeface="Times New Roman"/>
                        </a:rPr>
                        <a:t>understanding</a:t>
                      </a:r>
                    </a:p>
                    <a:p>
                      <a:pPr>
                        <a:lnSpc>
                          <a:spcPct val="115000"/>
                        </a:lnSpc>
                        <a:spcAft>
                          <a:spcPts val="0"/>
                        </a:spcAft>
                      </a:pPr>
                      <a:r>
                        <a:rPr lang="en-GB" sz="900" dirty="0">
                          <a:effectLst/>
                          <a:latin typeface="Calibri"/>
                          <a:ea typeface="Calibri"/>
                          <a:cs typeface="Times New Roman"/>
                        </a:rPr>
                        <a:t>of inequality and</a:t>
                      </a:r>
                    </a:p>
                    <a:p>
                      <a:pPr>
                        <a:lnSpc>
                          <a:spcPct val="115000"/>
                        </a:lnSpc>
                        <a:spcAft>
                          <a:spcPts val="0"/>
                        </a:spcAft>
                      </a:pPr>
                      <a:r>
                        <a:rPr lang="en-GB" sz="900" dirty="0">
                          <a:effectLst/>
                          <a:latin typeface="Calibri"/>
                          <a:ea typeface="Calibri"/>
                          <a:cs typeface="Times New Roman"/>
                        </a:rPr>
                        <a:t>associated concepts such as deprivation or equality of access to services</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352565">
                <a:tc>
                  <a:txBody>
                    <a:bodyPr/>
                    <a:lstStyle/>
                    <a:p>
                      <a:pPr>
                        <a:lnSpc>
                          <a:spcPct val="115000"/>
                        </a:lnSpc>
                        <a:spcAft>
                          <a:spcPts val="0"/>
                        </a:spcAft>
                      </a:pPr>
                      <a:r>
                        <a:rPr lang="en-GB" sz="900">
                          <a:effectLst/>
                          <a:latin typeface="Calibri"/>
                          <a:ea typeface="Calibri"/>
                          <a:cs typeface="Times New Roman"/>
                        </a:rPr>
                        <a:t>Rural/village</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Comparing  two villages  (environmental quality, sense of place, growth and decline, </a:t>
                      </a:r>
                      <a:r>
                        <a:rPr lang="en-GB" sz="900" dirty="0" err="1">
                          <a:effectLst/>
                          <a:latin typeface="Calibri"/>
                          <a:ea typeface="Calibri"/>
                          <a:cs typeface="Times New Roman"/>
                        </a:rPr>
                        <a:t>etc</a:t>
                      </a:r>
                      <a:r>
                        <a:rPr lang="en-GB" sz="900" dirty="0">
                          <a:effectLst/>
                          <a:latin typeface="Calibri"/>
                          <a:ea typeface="Calibri"/>
                          <a:cs typeface="Times New Roman"/>
                        </a:rPr>
                        <a:t>)</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Identifying the sphere of influence of a village (tourism, historic</a:t>
                      </a:r>
                      <a:r>
                        <a:rPr lang="en-GB" sz="900" dirty="0" smtClean="0">
                          <a:effectLst/>
                          <a:latin typeface="Calibri"/>
                          <a:ea typeface="Calibri"/>
                          <a:cs typeface="Times New Roman"/>
                        </a:rPr>
                        <a:t>/ cultural </a:t>
                      </a:r>
                      <a:r>
                        <a:rPr lang="en-GB" sz="900" dirty="0">
                          <a:effectLst/>
                          <a:latin typeface="Calibri"/>
                          <a:ea typeface="Calibri"/>
                          <a:cs typeface="Times New Roman"/>
                        </a:rPr>
                        <a:t>attractions, </a:t>
                      </a:r>
                      <a:r>
                        <a:rPr lang="en-GB" sz="900" dirty="0" err="1">
                          <a:effectLst/>
                          <a:latin typeface="Calibri"/>
                          <a:ea typeface="Calibri"/>
                          <a:cs typeface="Times New Roman"/>
                        </a:rPr>
                        <a:t>etc</a:t>
                      </a:r>
                      <a:r>
                        <a:rPr lang="en-GB" sz="900" dirty="0">
                          <a:effectLst/>
                          <a:latin typeface="Calibri"/>
                          <a:ea typeface="Calibri"/>
                          <a:cs typeface="Times New Roman"/>
                        </a:rPr>
                        <a:t>) and assessing its impacts on</a:t>
                      </a:r>
                    </a:p>
                    <a:p>
                      <a:pPr>
                        <a:lnSpc>
                          <a:spcPct val="115000"/>
                        </a:lnSpc>
                        <a:spcAft>
                          <a:spcPts val="0"/>
                        </a:spcAft>
                      </a:pPr>
                      <a:r>
                        <a:rPr lang="en-GB" sz="900" dirty="0">
                          <a:effectLst/>
                          <a:latin typeface="Calibri"/>
                          <a:ea typeface="Calibri"/>
                          <a:cs typeface="Times New Roman"/>
                        </a:rPr>
                        <a:t>the hinterland</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Migration survey which focuses on push-pull factors and </a:t>
                      </a:r>
                      <a:r>
                        <a:rPr lang="en-GB" sz="900" dirty="0" smtClean="0">
                          <a:effectLst/>
                          <a:latin typeface="Calibri"/>
                          <a:ea typeface="Calibri"/>
                          <a:cs typeface="Times New Roman"/>
                        </a:rPr>
                        <a:t>their impacts </a:t>
                      </a:r>
                      <a:r>
                        <a:rPr lang="en-GB" sz="900" dirty="0">
                          <a:effectLst/>
                          <a:latin typeface="Calibri"/>
                          <a:ea typeface="Calibri"/>
                          <a:cs typeface="Times New Roman"/>
                        </a:rPr>
                        <a:t>in rural locations</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Study </a:t>
                      </a:r>
                      <a:r>
                        <a:rPr lang="en-GB" sz="900" dirty="0">
                          <a:effectLst/>
                          <a:latin typeface="Calibri"/>
                          <a:ea typeface="Calibri"/>
                          <a:cs typeface="Times New Roman"/>
                        </a:rPr>
                        <a:t>of commuter flows between an urban and neighbouring</a:t>
                      </a:r>
                    </a:p>
                    <a:p>
                      <a:pPr>
                        <a:lnSpc>
                          <a:spcPct val="115000"/>
                        </a:lnSpc>
                        <a:spcAft>
                          <a:spcPts val="0"/>
                        </a:spcAft>
                      </a:pPr>
                      <a:r>
                        <a:rPr lang="en-GB" sz="900" dirty="0">
                          <a:effectLst/>
                          <a:latin typeface="Calibri"/>
                          <a:ea typeface="Calibri"/>
                          <a:cs typeface="Times New Roman"/>
                        </a:rPr>
                        <a:t>rural location</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Investigating </a:t>
                      </a:r>
                      <a:r>
                        <a:rPr lang="en-GB" sz="900" dirty="0">
                          <a:effectLst/>
                          <a:latin typeface="Calibri"/>
                          <a:ea typeface="Calibri"/>
                          <a:cs typeface="Times New Roman"/>
                        </a:rPr>
                        <a:t>traffic management issues in a village </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Investigating </a:t>
                      </a:r>
                      <a:r>
                        <a:rPr lang="en-GB" sz="900" dirty="0">
                          <a:effectLst/>
                          <a:latin typeface="Calibri"/>
                          <a:ea typeface="Calibri"/>
                          <a:cs typeface="Times New Roman"/>
                        </a:rPr>
                        <a:t>the impacts of newcomers (e.g. commuters, migrants) on the socio-economic characteristics of a village </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Studying rural land use and its impact on infiltration </a:t>
                      </a:r>
                      <a:r>
                        <a:rPr lang="en-GB" sz="900" dirty="0" smtClean="0">
                          <a:effectLst/>
                          <a:latin typeface="Calibri"/>
                          <a:ea typeface="Calibri"/>
                          <a:cs typeface="Times New Roman"/>
                        </a:rPr>
                        <a:t>/ interception/flood </a:t>
                      </a:r>
                      <a:r>
                        <a:rPr lang="en-GB" sz="900" dirty="0">
                          <a:effectLst/>
                          <a:latin typeface="Calibri"/>
                          <a:ea typeface="Calibri"/>
                          <a:cs typeface="Times New Roman"/>
                        </a:rPr>
                        <a:t>risk</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Investigating environmental risk and its management for example, location of a new wind farm</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Investigating </a:t>
                      </a:r>
                      <a:r>
                        <a:rPr lang="en-GB" sz="900" dirty="0">
                          <a:effectLst/>
                          <a:latin typeface="Calibri"/>
                          <a:ea typeface="Calibri"/>
                          <a:cs typeface="Times New Roman"/>
                        </a:rPr>
                        <a:t>the socio-economic risks associated with a declining village</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Investigating the effectiveness of an existing or planned community </a:t>
                      </a:r>
                    </a:p>
                    <a:p>
                      <a:pPr>
                        <a:lnSpc>
                          <a:spcPct val="115000"/>
                        </a:lnSpc>
                        <a:spcAft>
                          <a:spcPts val="0"/>
                        </a:spcAft>
                      </a:pPr>
                      <a:r>
                        <a:rPr lang="en-GB" sz="900" dirty="0">
                          <a:effectLst/>
                          <a:latin typeface="Calibri"/>
                          <a:ea typeface="Calibri"/>
                          <a:cs typeface="Times New Roman"/>
                        </a:rPr>
                        <a:t>to meet requirements of Egan’s wheel</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smtClean="0">
                          <a:effectLst/>
                          <a:latin typeface="Calibri"/>
                          <a:ea typeface="Calibri"/>
                          <a:cs typeface="Times New Roman"/>
                        </a:rPr>
                        <a:t>Investigating the </a:t>
                      </a:r>
                      <a:r>
                        <a:rPr lang="en-GB" sz="900" dirty="0">
                          <a:effectLst/>
                          <a:latin typeface="Calibri"/>
                          <a:ea typeface="Calibri"/>
                          <a:cs typeface="Times New Roman"/>
                        </a:rPr>
                        <a:t>extent to which a village is embracing sustainable principles  (e.g. energy, transport, recycling, </a:t>
                      </a:r>
                      <a:r>
                        <a:rPr lang="en-GB" sz="900" dirty="0" err="1">
                          <a:effectLst/>
                          <a:latin typeface="Calibri"/>
                          <a:ea typeface="Calibri"/>
                          <a:cs typeface="Times New Roman"/>
                        </a:rPr>
                        <a:t>etc</a:t>
                      </a:r>
                      <a:r>
                        <a:rPr lang="en-GB" sz="900" dirty="0">
                          <a:effectLst/>
                          <a:latin typeface="Calibri"/>
                          <a:ea typeface="Calibri"/>
                          <a:cs typeface="Times New Roman"/>
                        </a:rPr>
                        <a:t>)</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 </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900" dirty="0">
                          <a:effectLst/>
                          <a:latin typeface="Calibri"/>
                          <a:ea typeface="Calibri"/>
                          <a:cs typeface="Times New Roman"/>
                        </a:rPr>
                        <a:t>Investigating how positive and negative externalities impact on standard of</a:t>
                      </a:r>
                    </a:p>
                    <a:p>
                      <a:pPr>
                        <a:lnSpc>
                          <a:spcPct val="115000"/>
                        </a:lnSpc>
                        <a:spcAft>
                          <a:spcPts val="0"/>
                        </a:spcAft>
                      </a:pPr>
                      <a:r>
                        <a:rPr lang="en-GB" sz="900" dirty="0">
                          <a:effectLst/>
                          <a:latin typeface="Calibri"/>
                          <a:ea typeface="Calibri"/>
                          <a:cs typeface="Times New Roman"/>
                        </a:rPr>
                        <a:t>living in urban or rural environments</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Comparing access to services in rural and urban communities</a:t>
                      </a:r>
                    </a:p>
                    <a:p>
                      <a:pPr>
                        <a:lnSpc>
                          <a:spcPct val="115000"/>
                        </a:lnSpc>
                        <a:spcAft>
                          <a:spcPts val="0"/>
                        </a:spcAft>
                      </a:pPr>
                      <a:r>
                        <a:rPr lang="en-GB" sz="900" dirty="0">
                          <a:effectLst/>
                          <a:latin typeface="Calibri"/>
                          <a:ea typeface="Calibri"/>
                          <a:cs typeface="Times New Roman"/>
                        </a:rPr>
                        <a:t>within the hinterland of one large urban area</a:t>
                      </a:r>
                    </a:p>
                    <a:p>
                      <a:pPr>
                        <a:lnSpc>
                          <a:spcPct val="115000"/>
                        </a:lnSpc>
                        <a:spcAft>
                          <a:spcPts val="0"/>
                        </a:spcAft>
                      </a:pPr>
                      <a:r>
                        <a:rPr lang="en-GB" sz="900" dirty="0">
                          <a:effectLst/>
                          <a:latin typeface="Calibri"/>
                          <a:ea typeface="Calibri"/>
                          <a:cs typeface="Times New Roman"/>
                        </a:rPr>
                        <a:t> </a:t>
                      </a:r>
                    </a:p>
                    <a:p>
                      <a:pPr>
                        <a:lnSpc>
                          <a:spcPct val="115000"/>
                        </a:lnSpc>
                        <a:spcAft>
                          <a:spcPts val="0"/>
                        </a:spcAft>
                      </a:pPr>
                      <a:r>
                        <a:rPr lang="en-GB" sz="900" dirty="0">
                          <a:effectLst/>
                          <a:latin typeface="Calibri"/>
                          <a:ea typeface="Calibri"/>
                          <a:cs typeface="Times New Roman"/>
                        </a:rPr>
                        <a:t>Evaluating quality of life for a named socio-economic group (for</a:t>
                      </a:r>
                    </a:p>
                    <a:p>
                      <a:pPr>
                        <a:lnSpc>
                          <a:spcPct val="115000"/>
                        </a:lnSpc>
                        <a:spcAft>
                          <a:spcPts val="0"/>
                        </a:spcAft>
                      </a:pPr>
                      <a:r>
                        <a:rPr lang="en-GB" sz="900" dirty="0">
                          <a:effectLst/>
                          <a:latin typeface="Calibri"/>
                          <a:ea typeface="Calibri"/>
                          <a:cs typeface="Times New Roman"/>
                        </a:rPr>
                        <a:t>example, young families) in one community</a:t>
                      </a:r>
                    </a:p>
                  </a:txBody>
                  <a:tcPr marL="32797" marR="3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01117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smtClean="0"/>
              <a:t>WJEC nominated criteria</a:t>
            </a:r>
            <a:endParaRPr lang="en-GB" sz="4000" dirty="0"/>
          </a:p>
        </p:txBody>
      </p:sp>
      <p:sp>
        <p:nvSpPr>
          <p:cNvPr id="5" name="Content Placeholder 4"/>
          <p:cNvSpPr>
            <a:spLocks noGrp="1"/>
          </p:cNvSpPr>
          <p:nvPr>
            <p:ph sz="half" idx="1"/>
          </p:nvPr>
        </p:nvSpPr>
        <p:spPr/>
        <p:txBody>
          <a:bodyPr>
            <a:normAutofit/>
          </a:bodyPr>
          <a:lstStyle/>
          <a:p>
            <a:pPr marL="0" indent="0">
              <a:buNone/>
            </a:pPr>
            <a:r>
              <a:rPr lang="en-GB" sz="2000" b="1" dirty="0" smtClean="0">
                <a:solidFill>
                  <a:schemeClr val="tx1"/>
                </a:solidFill>
              </a:rPr>
              <a:t>Table A: Methodologies</a:t>
            </a:r>
          </a:p>
          <a:p>
            <a:pPr marL="0" indent="0">
              <a:buNone/>
            </a:pPr>
            <a:endParaRPr lang="en-GB" dirty="0" smtClean="0"/>
          </a:p>
          <a:p>
            <a:pPr marL="0" indent="0">
              <a:buNone/>
            </a:pPr>
            <a:r>
              <a:rPr lang="en-GB" dirty="0" smtClean="0"/>
              <a:t>2018: Geographical flows</a:t>
            </a:r>
          </a:p>
          <a:p>
            <a:pPr marL="0" indent="0">
              <a:buNone/>
            </a:pPr>
            <a:r>
              <a:rPr lang="en-GB" dirty="0" smtClean="0"/>
              <a:t>2019: Qualitative surveys</a:t>
            </a:r>
          </a:p>
          <a:p>
            <a:pPr marL="0" indent="0">
              <a:buNone/>
            </a:pPr>
            <a:r>
              <a:rPr lang="en-GB" dirty="0" smtClean="0"/>
              <a:t>2020: Use of transects</a:t>
            </a:r>
            <a:endParaRPr lang="en-GB" dirty="0"/>
          </a:p>
        </p:txBody>
      </p:sp>
      <p:sp>
        <p:nvSpPr>
          <p:cNvPr id="6" name="Content Placeholder 5"/>
          <p:cNvSpPr>
            <a:spLocks noGrp="1"/>
          </p:cNvSpPr>
          <p:nvPr>
            <p:ph sz="half" idx="2"/>
          </p:nvPr>
        </p:nvSpPr>
        <p:spPr>
          <a:xfrm>
            <a:off x="3869204" y="2160590"/>
            <a:ext cx="3943156" cy="3880773"/>
          </a:xfrm>
        </p:spPr>
        <p:txBody>
          <a:bodyPr>
            <a:normAutofit/>
          </a:bodyPr>
          <a:lstStyle/>
          <a:p>
            <a:pPr marL="0" indent="0">
              <a:buNone/>
            </a:pPr>
            <a:r>
              <a:rPr lang="en-GB" sz="2000" b="1" dirty="0" smtClean="0">
                <a:solidFill>
                  <a:schemeClr val="tx1"/>
                </a:solidFill>
              </a:rPr>
              <a:t>Table B: Conceptual framework</a:t>
            </a:r>
          </a:p>
          <a:p>
            <a:pPr marL="0" indent="0">
              <a:buNone/>
            </a:pPr>
            <a:endParaRPr lang="en-GB" dirty="0"/>
          </a:p>
          <a:p>
            <a:pPr marL="0" indent="0">
              <a:buNone/>
            </a:pPr>
            <a:r>
              <a:rPr lang="en-GB" dirty="0" smtClean="0"/>
              <a:t>2018: Cycles and flows</a:t>
            </a:r>
          </a:p>
          <a:p>
            <a:pPr marL="0" indent="0">
              <a:buNone/>
            </a:pPr>
            <a:r>
              <a:rPr lang="en-GB" dirty="0" smtClean="0"/>
              <a:t>2019: Place</a:t>
            </a:r>
          </a:p>
          <a:p>
            <a:pPr marL="0" indent="0">
              <a:buNone/>
            </a:pPr>
            <a:r>
              <a:rPr lang="en-GB" dirty="0" smtClean="0"/>
              <a:t>2020: Sphere of Influence</a:t>
            </a:r>
            <a:endParaRPr lang="en-GB" dirty="0"/>
          </a:p>
        </p:txBody>
      </p:sp>
    </p:spTree>
    <p:extLst>
      <p:ext uri="{BB962C8B-B14F-4D97-AF65-F5344CB8AC3E}">
        <p14:creationId xmlns:p14="http://schemas.microsoft.com/office/powerpoint/2010/main" val="90323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6013728"/>
              </p:ext>
            </p:extLst>
          </p:nvPr>
        </p:nvGraphicFramePr>
        <p:xfrm>
          <a:off x="-108520" y="1124744"/>
          <a:ext cx="8208184" cy="534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4" y="44369"/>
            <a:ext cx="838225" cy="838225"/>
          </a:xfrm>
          <a:prstGeom prst="rect">
            <a:avLst/>
          </a:prstGeom>
        </p:spPr>
      </p:pic>
      <p:sp>
        <p:nvSpPr>
          <p:cNvPr id="9" name="Title 1"/>
          <p:cNvSpPr txBox="1">
            <a:spLocks/>
          </p:cNvSpPr>
          <p:nvPr/>
        </p:nvSpPr>
        <p:spPr>
          <a:xfrm>
            <a:off x="1403648" y="222194"/>
            <a:ext cx="6347714"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t>The six stages of the enquiry process</a:t>
            </a:r>
            <a:endParaRPr lang="en-GB" sz="2400" dirty="0"/>
          </a:p>
        </p:txBody>
      </p:sp>
    </p:spTree>
    <p:extLst>
      <p:ext uri="{BB962C8B-B14F-4D97-AF65-F5344CB8AC3E}">
        <p14:creationId xmlns:p14="http://schemas.microsoft.com/office/powerpoint/2010/main" val="104524309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Enquiry 1: Ask questions</a:t>
            </a:r>
            <a:endParaRPr lang="en-GB" dirty="0"/>
          </a:p>
        </p:txBody>
      </p:sp>
      <p:sp>
        <p:nvSpPr>
          <p:cNvPr id="4" name="Content Placeholder 3"/>
          <p:cNvSpPr>
            <a:spLocks noGrp="1"/>
          </p:cNvSpPr>
          <p:nvPr>
            <p:ph sz="half" idx="1"/>
          </p:nvPr>
        </p:nvSpPr>
        <p:spPr>
          <a:xfrm>
            <a:off x="611560" y="1509243"/>
            <a:ext cx="4610472" cy="3880772"/>
          </a:xfrm>
        </p:spPr>
        <p:txBody>
          <a:bodyPr>
            <a:normAutofit/>
          </a:bodyPr>
          <a:lstStyle/>
          <a:p>
            <a:r>
              <a:rPr lang="en-GB" dirty="0" smtClean="0"/>
              <a:t>Has the function of the village changed over time?</a:t>
            </a:r>
          </a:p>
          <a:p>
            <a:r>
              <a:rPr lang="en-GB" dirty="0" smtClean="0"/>
              <a:t>Why are new houses being built here?</a:t>
            </a:r>
          </a:p>
          <a:p>
            <a:r>
              <a:rPr lang="en-GB" dirty="0" smtClean="0"/>
              <a:t>Is there a problem of flooding in the village?</a:t>
            </a:r>
          </a:p>
          <a:p>
            <a:r>
              <a:rPr lang="en-GB" dirty="0" smtClean="0"/>
              <a:t>What economic activities take place in the village?</a:t>
            </a:r>
          </a:p>
          <a:p>
            <a:r>
              <a:rPr lang="en-GB" dirty="0" smtClean="0"/>
              <a:t>Is the village economically sustainable?</a:t>
            </a:r>
          </a:p>
          <a:p>
            <a:r>
              <a:rPr lang="en-GB" dirty="0" smtClean="0"/>
              <a:t>How is traffic managed in the village?</a:t>
            </a:r>
          </a:p>
        </p:txBody>
      </p:sp>
      <p:pic>
        <p:nvPicPr>
          <p:cNvPr id="5122" name="Picture 2" descr="C:\Users\Simon\Pictures\Wales 2016\IMG_7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587" y="1524364"/>
            <a:ext cx="3059832" cy="2039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Users\Simon\Pictures\Wales 2016\IMG_76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586" y="3788459"/>
            <a:ext cx="3059833" cy="2039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2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Enquiry 2: Collecting data </a:t>
            </a:r>
            <a:endParaRPr lang="en-GB" dirty="0"/>
          </a:p>
        </p:txBody>
      </p:sp>
      <p:sp>
        <p:nvSpPr>
          <p:cNvPr id="3" name="Content Placeholder 2"/>
          <p:cNvSpPr>
            <a:spLocks noGrp="1"/>
          </p:cNvSpPr>
          <p:nvPr>
            <p:ph idx="1"/>
          </p:nvPr>
        </p:nvSpPr>
        <p:spPr/>
        <p:txBody>
          <a:bodyPr>
            <a:normAutofit/>
          </a:bodyPr>
          <a:lstStyle/>
          <a:p>
            <a:r>
              <a:rPr lang="en-GB" dirty="0" smtClean="0"/>
              <a:t>Remember that for </a:t>
            </a:r>
            <a:r>
              <a:rPr lang="en-GB" b="1" dirty="0" smtClean="0"/>
              <a:t>one</a:t>
            </a:r>
            <a:r>
              <a:rPr lang="en-GB" dirty="0" smtClean="0"/>
              <a:t> of your two investigations, </a:t>
            </a:r>
            <a:r>
              <a:rPr lang="en-GB" b="1" dirty="0" smtClean="0"/>
              <a:t>one</a:t>
            </a:r>
            <a:r>
              <a:rPr lang="en-GB" dirty="0" smtClean="0"/>
              <a:t> of your data collection methods must be that nominated by WJEC from Table A</a:t>
            </a:r>
          </a:p>
          <a:p>
            <a:r>
              <a:rPr lang="en-GB" dirty="0" smtClean="0"/>
              <a:t>The second investigation must be underpinned by the nominated conceptual framework (Table B)</a:t>
            </a:r>
          </a:p>
          <a:p>
            <a:r>
              <a:rPr lang="en-GB" dirty="0" smtClean="0"/>
              <a:t>You can use additional methods of data collection as you wish</a:t>
            </a:r>
          </a:p>
          <a:p>
            <a:r>
              <a:rPr lang="en-GB" dirty="0" smtClean="0"/>
              <a:t>Remember that fieldwork is an excellent way to practice geographical skills</a:t>
            </a:r>
            <a:endParaRPr lang="en-GB" dirty="0"/>
          </a:p>
        </p:txBody>
      </p:sp>
    </p:spTree>
    <p:extLst>
      <p:ext uri="{BB962C8B-B14F-4D97-AF65-F5344CB8AC3E}">
        <p14:creationId xmlns:p14="http://schemas.microsoft.com/office/powerpoint/2010/main" val="33805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336704" cy="1143000"/>
          </a:xfrm>
        </p:spPr>
        <p:txBody>
          <a:bodyPr>
            <a:normAutofit fontScale="90000"/>
          </a:bodyPr>
          <a:lstStyle/>
          <a:p>
            <a:r>
              <a:rPr lang="en-GB" sz="3600" dirty="0"/>
              <a:t>Enquiry 2: </a:t>
            </a:r>
            <a:r>
              <a:rPr lang="en-GB" sz="3600" dirty="0" smtClean="0"/>
              <a:t>Rural settlement </a:t>
            </a:r>
            <a:r>
              <a:rPr lang="en-GB" sz="3600" dirty="0"/>
              <a:t>methodologies</a:t>
            </a:r>
          </a:p>
        </p:txBody>
      </p:sp>
      <p:graphicFrame>
        <p:nvGraphicFramePr>
          <p:cNvPr id="5" name="Table 4"/>
          <p:cNvGraphicFramePr>
            <a:graphicFrameLocks noGrp="1"/>
          </p:cNvGraphicFramePr>
          <p:nvPr>
            <p:extLst>
              <p:ext uri="{D42A27DB-BD31-4B8C-83A1-F6EECF244321}">
                <p14:modId xmlns:p14="http://schemas.microsoft.com/office/powerpoint/2010/main" val="2619426367"/>
              </p:ext>
            </p:extLst>
          </p:nvPr>
        </p:nvGraphicFramePr>
        <p:xfrm>
          <a:off x="611560" y="1484784"/>
          <a:ext cx="7848870" cy="4753092"/>
        </p:xfrm>
        <a:graphic>
          <a:graphicData uri="http://schemas.openxmlformats.org/drawingml/2006/table">
            <a:tbl>
              <a:tblPr firstRow="1" firstCol="1" bandRow="1"/>
              <a:tblGrid>
                <a:gridCol w="1152128"/>
                <a:gridCol w="1512168"/>
                <a:gridCol w="1728192"/>
                <a:gridCol w="1800200"/>
                <a:gridCol w="1656182"/>
              </a:tblGrid>
              <a:tr h="754327">
                <a:tc>
                  <a:txBody>
                    <a:bodyPr/>
                    <a:lstStyle/>
                    <a:p>
                      <a:pPr algn="ctr">
                        <a:lnSpc>
                          <a:spcPct val="115000"/>
                        </a:lnSpc>
                        <a:spcAft>
                          <a:spcPts val="0"/>
                        </a:spcAft>
                      </a:pPr>
                      <a:r>
                        <a:rPr lang="en-GB" sz="1100" b="1" dirty="0">
                          <a:effectLst/>
                          <a:latin typeface="Calibri"/>
                          <a:ea typeface="Calibri"/>
                          <a:cs typeface="Times New Roman"/>
                        </a:rPr>
                        <a:t>Fieldwork locality</a:t>
                      </a:r>
                      <a:endParaRPr lang="en-GB" sz="1100" dirty="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100" b="1" dirty="0">
                          <a:effectLst/>
                          <a:latin typeface="Calibri"/>
                          <a:ea typeface="Calibri"/>
                          <a:cs typeface="Times New Roman"/>
                        </a:rPr>
                        <a:t>Use of transects (across a feature</a:t>
                      </a:r>
                      <a:r>
                        <a:rPr lang="en-GB" sz="11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C00000"/>
                          </a:solidFill>
                          <a:effectLst/>
                          <a:uLnTx/>
                          <a:uFillTx/>
                          <a:latin typeface="+mn-lt"/>
                          <a:ea typeface="Calibri"/>
                          <a:cs typeface="Times New Roman"/>
                        </a:rPr>
                        <a:t>(2020 exam)</a:t>
                      </a:r>
                      <a:endParaRPr kumimoji="0" lang="en-GB" sz="1200" b="0" i="0" u="none" strike="noStrike" kern="1200" cap="none" spc="0" normalizeH="0" baseline="0" noProof="0" dirty="0" smtClean="0">
                        <a:ln>
                          <a:noFill/>
                        </a:ln>
                        <a:solidFill>
                          <a:srgbClr val="C00000"/>
                        </a:solidFill>
                        <a:effectLst/>
                        <a:uLnTx/>
                        <a:uFillTx/>
                        <a:latin typeface="+mn-lt"/>
                        <a:ea typeface="Calibri"/>
                        <a:cs typeface="Times New Roman"/>
                      </a:endParaRPr>
                    </a:p>
                    <a:p>
                      <a:pPr algn="ctr">
                        <a:lnSpc>
                          <a:spcPct val="115000"/>
                        </a:lnSpc>
                        <a:spcAft>
                          <a:spcPts val="0"/>
                        </a:spcAft>
                      </a:pPr>
                      <a:endParaRPr lang="en-GB" sz="1100" dirty="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100" b="1">
                          <a:effectLst/>
                          <a:latin typeface="Calibri"/>
                          <a:ea typeface="Calibri"/>
                          <a:cs typeface="Times New Roman"/>
                        </a:rPr>
                        <a:t>Change over time (comparing primary data with secondary sources)</a:t>
                      </a:r>
                      <a:endParaRPr lang="en-GB" sz="110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100" b="1" dirty="0">
                          <a:effectLst/>
                          <a:latin typeface="Calibri"/>
                          <a:ea typeface="Calibri"/>
                          <a:cs typeface="Times New Roman"/>
                        </a:rPr>
                        <a:t>Qualitative surveys (analysing perception</a:t>
                      </a:r>
                      <a:r>
                        <a:rPr lang="en-GB" sz="11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C00000"/>
                          </a:solidFill>
                          <a:effectLst/>
                          <a:uLnTx/>
                          <a:uFillTx/>
                          <a:latin typeface="+mn-lt"/>
                          <a:ea typeface="Calibri"/>
                          <a:cs typeface="Times New Roman"/>
                        </a:rPr>
                        <a:t>(2019 exam)</a:t>
                      </a:r>
                      <a:endParaRPr kumimoji="0" lang="en-GB" sz="1200" b="0" i="0" u="none" strike="noStrike" kern="1200" cap="none" spc="0" normalizeH="0" baseline="0" noProof="0" dirty="0" smtClean="0">
                        <a:ln>
                          <a:noFill/>
                        </a:ln>
                        <a:solidFill>
                          <a:srgbClr val="C00000"/>
                        </a:solidFill>
                        <a:effectLst/>
                        <a:uLnTx/>
                        <a:uFillTx/>
                        <a:latin typeface="+mn-lt"/>
                        <a:ea typeface="Calibri"/>
                        <a:cs typeface="Times New Roman"/>
                      </a:endParaRPr>
                    </a:p>
                    <a:p>
                      <a:pPr algn="ctr">
                        <a:lnSpc>
                          <a:spcPct val="115000"/>
                        </a:lnSpc>
                        <a:spcAft>
                          <a:spcPts val="0"/>
                        </a:spcAft>
                      </a:pPr>
                      <a:endParaRPr lang="en-GB" sz="1100" dirty="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100" b="1" dirty="0">
                          <a:effectLst/>
                          <a:latin typeface="Calibri"/>
                          <a:ea typeface="Calibri"/>
                          <a:cs typeface="Times New Roman"/>
                        </a:rPr>
                        <a:t>Geographical flows (analysing flows and patterns of movement</a:t>
                      </a:r>
                      <a:r>
                        <a:rPr lang="en-GB" sz="11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C00000"/>
                          </a:solidFill>
                          <a:effectLst/>
                          <a:uLnTx/>
                          <a:uFillTx/>
                          <a:latin typeface="+mn-lt"/>
                          <a:ea typeface="Calibri"/>
                          <a:cs typeface="Times New Roman"/>
                        </a:rPr>
                        <a:t>(2018 exam)</a:t>
                      </a:r>
                      <a:endParaRPr kumimoji="0" lang="en-GB" sz="1200" b="0" i="0" u="none" strike="noStrike" kern="1200" cap="none" spc="0" normalizeH="0" baseline="0" noProof="0" dirty="0" smtClean="0">
                        <a:ln>
                          <a:noFill/>
                        </a:ln>
                        <a:solidFill>
                          <a:srgbClr val="C00000"/>
                        </a:solidFill>
                        <a:effectLst/>
                        <a:uLnTx/>
                        <a:uFillTx/>
                        <a:latin typeface="+mn-lt"/>
                        <a:ea typeface="Calibri"/>
                        <a:cs typeface="Times New Roman"/>
                      </a:endParaRPr>
                    </a:p>
                    <a:p>
                      <a:pPr algn="ctr">
                        <a:lnSpc>
                          <a:spcPct val="115000"/>
                        </a:lnSpc>
                        <a:spcAft>
                          <a:spcPts val="0"/>
                        </a:spcAft>
                      </a:pPr>
                      <a:endParaRPr lang="en-GB" sz="1100" dirty="0">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771636">
                <a:tc>
                  <a:txBody>
                    <a:bodyPr/>
                    <a:lstStyle/>
                    <a:p>
                      <a:pPr>
                        <a:lnSpc>
                          <a:spcPct val="115000"/>
                        </a:lnSpc>
                        <a:spcAft>
                          <a:spcPts val="0"/>
                        </a:spcAft>
                      </a:pPr>
                      <a:r>
                        <a:rPr lang="en-GB" sz="1100" dirty="0">
                          <a:effectLst/>
                          <a:latin typeface="Calibri"/>
                          <a:ea typeface="Calibri"/>
                          <a:cs typeface="Times New Roman"/>
                        </a:rPr>
                        <a:t>Rural settlement</a:t>
                      </a: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100" dirty="0">
                          <a:effectLst/>
                          <a:latin typeface="Calibri"/>
                          <a:ea typeface="Calibri"/>
                          <a:cs typeface="Times New Roman"/>
                        </a:rPr>
                        <a:t>Investigate land use changes (or economic land values, environmental change, </a:t>
                      </a:r>
                      <a:r>
                        <a:rPr lang="en-GB" sz="1100" dirty="0" err="1">
                          <a:effectLst/>
                          <a:latin typeface="Calibri"/>
                          <a:ea typeface="Calibri"/>
                          <a:cs typeface="Times New Roman"/>
                        </a:rPr>
                        <a:t>etc</a:t>
                      </a:r>
                      <a:r>
                        <a:rPr lang="en-GB" sz="1100" dirty="0">
                          <a:effectLst/>
                          <a:latin typeface="Calibri"/>
                          <a:ea typeface="Calibri"/>
                          <a:cs typeface="Times New Roman"/>
                        </a:rPr>
                        <a:t>) across a </a:t>
                      </a:r>
                      <a:r>
                        <a:rPr lang="en-GB" sz="1100" dirty="0" smtClean="0">
                          <a:effectLst/>
                          <a:latin typeface="Calibri"/>
                          <a:ea typeface="Calibri"/>
                          <a:cs typeface="Times New Roman"/>
                        </a:rPr>
                        <a:t>village</a:t>
                      </a:r>
                    </a:p>
                    <a:p>
                      <a:pPr>
                        <a:lnSpc>
                          <a:spcPct val="115000"/>
                        </a:lnSpc>
                        <a:spcAft>
                          <a:spcPts val="0"/>
                        </a:spcAft>
                      </a:pPr>
                      <a:r>
                        <a:rPr lang="en-GB" sz="1100" b="1" dirty="0" smtClean="0">
                          <a:solidFill>
                            <a:schemeClr val="tx1"/>
                          </a:solidFill>
                          <a:effectLst/>
                          <a:latin typeface="Calibri"/>
                          <a:ea typeface="Calibri"/>
                          <a:cs typeface="Times New Roman"/>
                        </a:rPr>
                        <a:t>(plot land uses on a base map or transect line)</a:t>
                      </a:r>
                      <a:endParaRPr lang="en-GB" sz="1100" b="1" dirty="0">
                        <a:solidFill>
                          <a:schemeClr val="tx1"/>
                        </a:solidFill>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pollution away from a motorway (or similar) using indicators such as noise, air quality and </a:t>
                      </a:r>
                      <a:r>
                        <a:rPr lang="en-GB" sz="1100" dirty="0" smtClean="0">
                          <a:effectLst/>
                          <a:latin typeface="Calibri"/>
                          <a:ea typeface="Calibri"/>
                          <a:cs typeface="Times New Roman"/>
                        </a:rPr>
                        <a:t>lichens</a:t>
                      </a:r>
                    </a:p>
                    <a:p>
                      <a:pPr>
                        <a:lnSpc>
                          <a:spcPct val="115000"/>
                        </a:lnSpc>
                        <a:spcAft>
                          <a:spcPts val="0"/>
                        </a:spcAft>
                      </a:pPr>
                      <a:r>
                        <a:rPr lang="en-GB" sz="1100" b="1" dirty="0" smtClean="0">
                          <a:solidFill>
                            <a:schemeClr val="tx1"/>
                          </a:solidFill>
                          <a:effectLst/>
                          <a:latin typeface="Calibri"/>
                          <a:ea typeface="Calibri"/>
                          <a:cs typeface="Times New Roman"/>
                        </a:rPr>
                        <a:t>(use air pollution instruments, mobile phone apps or lichen identification chart)</a:t>
                      </a:r>
                      <a:endParaRPr lang="en-GB" sz="1100" b="1" dirty="0">
                        <a:solidFill>
                          <a:schemeClr val="tx1"/>
                        </a:solidFill>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100" dirty="0">
                          <a:effectLst/>
                          <a:latin typeface="Calibri"/>
                          <a:ea typeface="Calibri"/>
                          <a:cs typeface="Times New Roman"/>
                        </a:rPr>
                        <a:t>Consider changing land use over time in a rural environment using maps and photos for historic </a:t>
                      </a:r>
                      <a:r>
                        <a:rPr lang="en-GB" sz="1100" dirty="0" smtClean="0">
                          <a:effectLst/>
                          <a:latin typeface="Calibri"/>
                          <a:ea typeface="Calibri"/>
                          <a:cs typeface="Times New Roman"/>
                        </a:rPr>
                        <a:t>comparisons</a:t>
                      </a:r>
                    </a:p>
                    <a:p>
                      <a:pPr>
                        <a:lnSpc>
                          <a:spcPct val="115000"/>
                        </a:lnSpc>
                        <a:spcAft>
                          <a:spcPts val="0"/>
                        </a:spcAft>
                      </a:pPr>
                      <a:r>
                        <a:rPr lang="en-GB" sz="1100" b="1" dirty="0" smtClean="0">
                          <a:solidFill>
                            <a:schemeClr val="tx1"/>
                          </a:solidFill>
                          <a:effectLst/>
                          <a:latin typeface="Calibri"/>
                          <a:ea typeface="Calibri"/>
                          <a:cs typeface="Times New Roman"/>
                        </a:rPr>
                        <a:t>(compare modern land</a:t>
                      </a:r>
                      <a:r>
                        <a:rPr lang="en-GB" sz="1100" b="1" baseline="0" dirty="0" smtClean="0">
                          <a:solidFill>
                            <a:schemeClr val="tx1"/>
                          </a:solidFill>
                          <a:effectLst/>
                          <a:latin typeface="Calibri"/>
                          <a:ea typeface="Calibri"/>
                          <a:cs typeface="Times New Roman"/>
                        </a:rPr>
                        <a:t> use maps/photos with historic)</a:t>
                      </a:r>
                      <a:endParaRPr lang="en-GB" sz="1100" b="1" dirty="0">
                        <a:solidFill>
                          <a:schemeClr val="tx1"/>
                        </a:solidFill>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changing functions in a village (e.g. suburbanisation) using past maps and census </a:t>
                      </a:r>
                      <a:r>
                        <a:rPr lang="en-GB" sz="1100" dirty="0" smtClean="0">
                          <a:effectLst/>
                          <a:latin typeface="Calibri"/>
                          <a:ea typeface="Calibri"/>
                          <a:cs typeface="Times New Roman"/>
                        </a:rPr>
                        <a:t>data</a:t>
                      </a:r>
                    </a:p>
                    <a:p>
                      <a:pPr>
                        <a:lnSpc>
                          <a:spcPct val="115000"/>
                        </a:lnSpc>
                        <a:spcAft>
                          <a:spcPts val="0"/>
                        </a:spcAft>
                      </a:pPr>
                      <a:r>
                        <a:rPr lang="en-GB" sz="1100" b="1" dirty="0" smtClean="0">
                          <a:solidFill>
                            <a:schemeClr val="tx1"/>
                          </a:solidFill>
                          <a:effectLst/>
                          <a:latin typeface="Calibri"/>
                          <a:ea typeface="Calibri"/>
                          <a:cs typeface="Times New Roman"/>
                        </a:rPr>
                        <a:t>(use old maps and census)</a:t>
                      </a:r>
                      <a:endParaRPr lang="en-GB" sz="1100" b="1" dirty="0">
                        <a:solidFill>
                          <a:schemeClr val="tx1"/>
                        </a:solidFill>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to what extent a village is growing or </a:t>
                      </a:r>
                      <a:r>
                        <a:rPr lang="en-GB" sz="1100" dirty="0" smtClean="0">
                          <a:effectLst/>
                          <a:latin typeface="Calibri"/>
                          <a:ea typeface="Calibri"/>
                          <a:cs typeface="Times New Roman"/>
                        </a:rPr>
                        <a:t>declining </a:t>
                      </a:r>
                    </a:p>
                    <a:p>
                      <a:pPr>
                        <a:lnSpc>
                          <a:spcPct val="115000"/>
                        </a:lnSpc>
                        <a:spcAft>
                          <a:spcPts val="0"/>
                        </a:spcAft>
                      </a:pPr>
                      <a:r>
                        <a:rPr lang="en-GB" sz="1100" b="1" dirty="0" smtClean="0">
                          <a:solidFill>
                            <a:schemeClr val="tx1"/>
                          </a:solidFill>
                          <a:effectLst/>
                          <a:latin typeface="Calibri"/>
                          <a:ea typeface="Calibri"/>
                          <a:cs typeface="Times New Roman"/>
                        </a:rPr>
                        <a:t>(use observations, photos, questionnaires)</a:t>
                      </a:r>
                      <a:endParaRPr lang="en-GB" sz="1100" b="1" dirty="0">
                        <a:solidFill>
                          <a:schemeClr val="tx1"/>
                        </a:solidFill>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100" dirty="0">
                          <a:effectLst/>
                          <a:latin typeface="Calibri"/>
                          <a:ea typeface="Calibri"/>
                          <a:cs typeface="Times New Roman"/>
                        </a:rPr>
                        <a:t>Investigate environmental quality of rural environments</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the sense of place of a village; what makes it special</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the impact of second homes or holiday homes in a village</a:t>
                      </a: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Consider the advantages and disadvantages of rural </a:t>
                      </a:r>
                      <a:r>
                        <a:rPr lang="en-GB" sz="1100" dirty="0" smtClean="0">
                          <a:effectLst/>
                          <a:latin typeface="Calibri"/>
                          <a:ea typeface="Calibri"/>
                          <a:cs typeface="Times New Roman"/>
                        </a:rPr>
                        <a:t>living</a:t>
                      </a:r>
                    </a:p>
                    <a:p>
                      <a:pPr>
                        <a:lnSpc>
                          <a:spcPct val="115000"/>
                        </a:lnSpc>
                        <a:spcAft>
                          <a:spcPts val="0"/>
                        </a:spcAft>
                      </a:pPr>
                      <a:r>
                        <a:rPr lang="en-GB" sz="1100" b="1" dirty="0" smtClean="0">
                          <a:solidFill>
                            <a:schemeClr val="tx1"/>
                          </a:solidFill>
                          <a:effectLst/>
                          <a:latin typeface="Calibri"/>
                          <a:ea typeface="Calibri"/>
                          <a:cs typeface="Times New Roman"/>
                        </a:rPr>
                        <a:t>(use EIAs, bi-polar</a:t>
                      </a:r>
                      <a:r>
                        <a:rPr lang="en-GB" sz="1100" b="1" baseline="0" dirty="0" smtClean="0">
                          <a:solidFill>
                            <a:schemeClr val="tx1"/>
                          </a:solidFill>
                          <a:effectLst/>
                          <a:latin typeface="Calibri"/>
                          <a:ea typeface="Calibri"/>
                          <a:cs typeface="Times New Roman"/>
                        </a:rPr>
                        <a:t> charts, questionnaires, sketches and photos)</a:t>
                      </a:r>
                      <a:endParaRPr lang="en-GB" sz="1100" b="1" dirty="0">
                        <a:solidFill>
                          <a:schemeClr val="tx1"/>
                        </a:solidFill>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100" dirty="0">
                          <a:effectLst/>
                          <a:latin typeface="Calibri"/>
                          <a:ea typeface="Calibri"/>
                          <a:cs typeface="Times New Roman"/>
                        </a:rPr>
                        <a:t>Analyse commuter movements in a dormitory </a:t>
                      </a:r>
                      <a:r>
                        <a:rPr lang="en-GB" sz="1100" dirty="0" smtClean="0">
                          <a:effectLst/>
                          <a:latin typeface="Calibri"/>
                          <a:ea typeface="Calibri"/>
                          <a:cs typeface="Times New Roman"/>
                        </a:rPr>
                        <a:t>settlement</a:t>
                      </a:r>
                    </a:p>
                    <a:p>
                      <a:pPr>
                        <a:lnSpc>
                          <a:spcPct val="115000"/>
                        </a:lnSpc>
                        <a:spcAft>
                          <a:spcPts val="0"/>
                        </a:spcAft>
                      </a:pPr>
                      <a:r>
                        <a:rPr lang="en-GB" sz="1100" b="1" dirty="0" smtClean="0">
                          <a:solidFill>
                            <a:schemeClr val="tx1"/>
                          </a:solidFill>
                          <a:effectLst/>
                          <a:latin typeface="Calibri"/>
                          <a:ea typeface="Calibri"/>
                          <a:cs typeface="Times New Roman"/>
                        </a:rPr>
                        <a:t>(conduct traffic counts, questionnaires)</a:t>
                      </a:r>
                      <a:endParaRPr lang="en-GB" sz="1100" b="1" dirty="0">
                        <a:solidFill>
                          <a:schemeClr val="tx1"/>
                        </a:solidFill>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 </a:t>
                      </a:r>
                    </a:p>
                    <a:p>
                      <a:pPr>
                        <a:lnSpc>
                          <a:spcPct val="115000"/>
                        </a:lnSpc>
                        <a:spcAft>
                          <a:spcPts val="0"/>
                        </a:spcAft>
                      </a:pPr>
                      <a:r>
                        <a:rPr lang="en-GB" sz="1100" dirty="0">
                          <a:effectLst/>
                          <a:latin typeface="Calibri"/>
                          <a:ea typeface="Calibri"/>
                          <a:cs typeface="Times New Roman"/>
                        </a:rPr>
                        <a:t>Investigate traffic management problems</a:t>
                      </a:r>
                      <a:r>
                        <a:rPr lang="en-GB" sz="1100" dirty="0" smtClean="0">
                          <a:effectLst/>
                          <a:latin typeface="Calibri"/>
                          <a:ea typeface="Calibri"/>
                          <a:cs typeface="Times New Roman"/>
                        </a:rPr>
                        <a:t>/ solutions </a:t>
                      </a:r>
                      <a:r>
                        <a:rPr lang="en-GB" sz="1100" dirty="0">
                          <a:effectLst/>
                          <a:latin typeface="Calibri"/>
                          <a:ea typeface="Calibri"/>
                          <a:cs typeface="Times New Roman"/>
                        </a:rPr>
                        <a:t>in a </a:t>
                      </a:r>
                      <a:r>
                        <a:rPr lang="en-GB" sz="1100" dirty="0" smtClean="0">
                          <a:effectLst/>
                          <a:latin typeface="Calibri"/>
                          <a:ea typeface="Calibri"/>
                          <a:cs typeface="Times New Roman"/>
                        </a:rPr>
                        <a:t>village</a:t>
                      </a:r>
                    </a:p>
                    <a:p>
                      <a:pPr>
                        <a:lnSpc>
                          <a:spcPct val="115000"/>
                        </a:lnSpc>
                        <a:spcAft>
                          <a:spcPts val="0"/>
                        </a:spcAft>
                      </a:pPr>
                      <a:r>
                        <a:rPr lang="en-GB" sz="1100" b="1" dirty="0" smtClean="0">
                          <a:solidFill>
                            <a:schemeClr val="tx1"/>
                          </a:solidFill>
                          <a:effectLst/>
                          <a:latin typeface="Calibri"/>
                          <a:ea typeface="Calibri"/>
                          <a:cs typeface="Times New Roman"/>
                        </a:rPr>
                        <a:t>(plot traffic management, questionnaires, local council information)</a:t>
                      </a:r>
                      <a:endParaRPr lang="en-GB" sz="1100" b="1" dirty="0">
                        <a:solidFill>
                          <a:schemeClr val="tx1"/>
                        </a:solidFill>
                        <a:effectLst/>
                        <a:latin typeface="Calibri"/>
                        <a:ea typeface="Calibri"/>
                        <a:cs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155490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476672"/>
            <a:ext cx="6347714" cy="1320800"/>
          </a:xfrm>
        </p:spPr>
        <p:txBody>
          <a:bodyPr/>
          <a:lstStyle/>
          <a:p>
            <a:r>
              <a:rPr lang="en-GB" dirty="0" smtClean="0"/>
              <a:t>Enquiry 2: Tal-y-</a:t>
            </a:r>
            <a:r>
              <a:rPr lang="en-GB" dirty="0" err="1" smtClean="0"/>
              <a:t>Bont</a:t>
            </a:r>
            <a:r>
              <a:rPr lang="en-GB" dirty="0" smtClean="0"/>
              <a:t> </a:t>
            </a:r>
            <a:endParaRPr lang="en-GB" dirty="0"/>
          </a:p>
        </p:txBody>
      </p:sp>
      <p:sp>
        <p:nvSpPr>
          <p:cNvPr id="5" name="TextBox 4"/>
          <p:cNvSpPr txBox="1"/>
          <p:nvPr/>
        </p:nvSpPr>
        <p:spPr>
          <a:xfrm>
            <a:off x="963909" y="6340678"/>
            <a:ext cx="7176368" cy="369332"/>
          </a:xfrm>
          <a:prstGeom prst="rect">
            <a:avLst/>
          </a:prstGeom>
          <a:solidFill>
            <a:schemeClr val="bg1"/>
          </a:solidFill>
          <a:ln w="15875">
            <a:solidFill>
              <a:schemeClr val="tx1"/>
            </a:solidFill>
          </a:ln>
        </p:spPr>
        <p:txBody>
          <a:bodyPr wrap="square" rtlCol="0">
            <a:spAutoFit/>
          </a:bodyPr>
          <a:lstStyle/>
          <a:p>
            <a:pPr algn="ctr"/>
            <a:r>
              <a:rPr lang="en-GB" b="1" dirty="0" smtClean="0">
                <a:solidFill>
                  <a:srgbClr val="FF0000"/>
                </a:solidFill>
              </a:rPr>
              <a:t>Consider what methodologies could be used here to collect data</a:t>
            </a:r>
            <a:endParaRPr lang="en-GB" b="1" dirty="0">
              <a:solidFill>
                <a:srgbClr val="FF0000"/>
              </a:solidFill>
            </a:endParaRPr>
          </a:p>
        </p:txBody>
      </p:sp>
      <p:pic>
        <p:nvPicPr>
          <p:cNvPr id="1026" name="Picture 2" descr="C:\Users\Simon\Pictures\Wales 2016\IMG_75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909" y="1360103"/>
            <a:ext cx="7176368" cy="47842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65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1525</TotalTime>
  <Words>1565</Words>
  <Application>Microsoft Office PowerPoint</Application>
  <PresentationFormat>On-screen Show (4:3)</PresentationFormat>
  <Paragraphs>289</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Facet</vt:lpstr>
      <vt:lpstr>Applied Fieldwork Enquiry</vt:lpstr>
      <vt:lpstr>Table A: fieldwork methodologies</vt:lpstr>
      <vt:lpstr>Table B: conceptual frameworks</vt:lpstr>
      <vt:lpstr>WJEC nominated criteria</vt:lpstr>
      <vt:lpstr>PowerPoint Presentation</vt:lpstr>
      <vt:lpstr>Enquiry 1: Ask questions</vt:lpstr>
      <vt:lpstr>Enquiry 2: Collecting data </vt:lpstr>
      <vt:lpstr>Enquiry 2: Rural settlement methodologies</vt:lpstr>
      <vt:lpstr>Enquiry 2: Tal-y-Bont </vt:lpstr>
      <vt:lpstr>Enquiry 2: Blaengarw</vt:lpstr>
      <vt:lpstr>Enquiry 2: Collecting data</vt:lpstr>
      <vt:lpstr>Enquiry 3: Processing and presenting</vt:lpstr>
      <vt:lpstr>Enquiry 3: Processing and presenting</vt:lpstr>
      <vt:lpstr>Enquiry 3: Processing and presenting</vt:lpstr>
      <vt:lpstr>Enquiry 3: Processing and presenting</vt:lpstr>
      <vt:lpstr>Enquiry 3: Processing and presenting</vt:lpstr>
      <vt:lpstr>Annotated photo showing characteristics of Tal-y-Bont</vt:lpstr>
      <vt:lpstr>Enquiry 4: Analysing and wider understanding</vt:lpstr>
      <vt:lpstr>Enquiry 4: Describing data</vt:lpstr>
      <vt:lpstr>Enquiry 4: Analysing data</vt:lpstr>
      <vt:lpstr>Enquiry 5: Drawing conclusions</vt:lpstr>
      <vt:lpstr>Enquiry 5: Drawing conclusions</vt:lpstr>
      <vt:lpstr>Enquiry 5: Drawing conclusions</vt:lpstr>
      <vt:lpstr>Enquiry 6: Evaluating the process</vt:lpstr>
      <vt:lpstr>Enquiry 6: Evaluating the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Fieldwork Enquiry</dc:title>
  <dc:creator>Simon</dc:creator>
  <cp:lastModifiedBy>Random Guy A</cp:lastModifiedBy>
  <cp:revision>98</cp:revision>
  <dcterms:created xsi:type="dcterms:W3CDTF">2016-11-05T09:38:39Z</dcterms:created>
  <dcterms:modified xsi:type="dcterms:W3CDTF">2017-05-27T14:13:01Z</dcterms:modified>
</cp:coreProperties>
</file>