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sldIdLst>
    <p:sldId id="256" r:id="rId2"/>
    <p:sldId id="281" r:id="rId3"/>
    <p:sldId id="282" r:id="rId4"/>
    <p:sldId id="283" r:id="rId5"/>
    <p:sldId id="301" r:id="rId6"/>
    <p:sldId id="259" r:id="rId7"/>
    <p:sldId id="262" r:id="rId8"/>
    <p:sldId id="298" r:id="rId9"/>
    <p:sldId id="265" r:id="rId10"/>
    <p:sldId id="289" r:id="rId11"/>
    <p:sldId id="267" r:id="rId12"/>
    <p:sldId id="266" r:id="rId13"/>
    <p:sldId id="285" r:id="rId14"/>
    <p:sldId id="299" r:id="rId15"/>
    <p:sldId id="293" r:id="rId16"/>
    <p:sldId id="291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LS-WXL462\share\IT\INTERACTIVE\projects\active%20projects\Geography%20fieldwork\assets\excel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LS-WXL462\share\IT\INTERACTIVE\projects\active%20projects\Geography%20fieldwork\assets\excel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LS-WXL462\share\IT\INTERACTIVE\projects\active%20projects\Geography%20fieldwork\assets\excel%20graph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LS-WXL462\share\IT\INTERACTIVE\projects\active%20projects\Geography%20fieldwork\assets\excel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dirty="0" err="1" smtClean="0"/>
              <a:t>Nifer</a:t>
            </a:r>
            <a:r>
              <a:rPr lang="es-ES" dirty="0" smtClean="0"/>
              <a:t> y </a:t>
            </a:r>
            <a:r>
              <a:rPr lang="es-ES" dirty="0" err="1" smtClean="0"/>
              <a:t>ceir</a:t>
            </a:r>
            <a:r>
              <a:rPr lang="es-ES" dirty="0" smtClean="0"/>
              <a:t> a </a:t>
            </a:r>
            <a:r>
              <a:rPr lang="es-ES" dirty="0" err="1" smtClean="0"/>
              <a:t>gofnodwyd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'horizontal bar'!$B$3:$B$5</c:f>
              <c:strCache>
                <c:ptCount val="3"/>
                <c:pt idx="0">
                  <c:v>7:00 - 7:15am</c:v>
                </c:pt>
                <c:pt idx="1">
                  <c:v>8:00 - 8:15am</c:v>
                </c:pt>
                <c:pt idx="2">
                  <c:v>9:00 - 9:15am</c:v>
                </c:pt>
              </c:strCache>
            </c:strRef>
          </c:cat>
          <c:val>
            <c:numRef>
              <c:f>'horizontal bar'!$C$3:$C$5</c:f>
              <c:numCache>
                <c:formatCode>General</c:formatCode>
                <c:ptCount val="3"/>
                <c:pt idx="0">
                  <c:v>54</c:v>
                </c:pt>
                <c:pt idx="1">
                  <c:v>54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845888"/>
        <c:axId val="167848192"/>
        <c:axId val="0"/>
      </c:bar3DChart>
      <c:catAx>
        <c:axId val="16784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effectLst/>
                  </a:rPr>
                  <a:t>Amser y dydd</a:t>
                </a:r>
                <a:endParaRPr lang="en-GB" sz="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48192"/>
        <c:crosses val="autoZero"/>
        <c:auto val="1"/>
        <c:lblAlgn val="ctr"/>
        <c:lblOffset val="100"/>
        <c:noMultiLvlLbl val="0"/>
      </c:catAx>
      <c:valAx>
        <c:axId val="16784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effectLst/>
                  </a:rPr>
                  <a:t>Nifer y ceir</a:t>
                </a:r>
                <a:endParaRPr lang="en-GB" sz="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 err="1" smtClean="0">
                <a:effectLst/>
              </a:rPr>
              <a:t>Nifer</a:t>
            </a:r>
            <a:r>
              <a:rPr lang="en-GB" sz="1400" b="0" i="0" u="none" strike="noStrike" baseline="0" dirty="0" smtClean="0">
                <a:effectLst/>
              </a:rPr>
              <a:t> y </a:t>
            </a:r>
            <a:r>
              <a:rPr lang="en-GB" sz="1400" b="0" i="0" u="none" strike="noStrike" baseline="0" dirty="0" err="1" smtClean="0">
                <a:effectLst/>
              </a:rPr>
              <a:t>cerbydau</a:t>
            </a:r>
            <a:r>
              <a:rPr lang="en-GB" sz="1400" b="0" i="0" u="none" strike="noStrike" baseline="0" dirty="0" smtClean="0">
                <a:effectLst/>
              </a:rPr>
              <a:t>/</a:t>
            </a:r>
            <a:r>
              <a:rPr lang="en-GB" sz="1400" b="0" i="0" u="none" strike="noStrike" baseline="0" dirty="0" err="1" smtClean="0">
                <a:effectLst/>
              </a:rPr>
              <a:t>cerddwyr</a:t>
            </a:r>
            <a:r>
              <a:rPr lang="en-GB" sz="1400" b="0" i="0" u="none" strike="noStrike" baseline="0" dirty="0" smtClean="0">
                <a:effectLst/>
              </a:rPr>
              <a:t> a </a:t>
            </a:r>
            <a:r>
              <a:rPr lang="en-GB" sz="1400" b="0" i="0" u="none" strike="noStrike" baseline="0" dirty="0" err="1" smtClean="0">
                <a:effectLst/>
              </a:rPr>
              <a:t>gyfrwyd</a:t>
            </a:r>
            <a:r>
              <a:rPr lang="en-GB" sz="1400" b="0" i="0" u="none" strike="noStrike" baseline="0" dirty="0" smtClean="0">
                <a:effectLst/>
              </a:rPr>
              <a:t> </a:t>
            </a:r>
            <a:r>
              <a:rPr lang="en-GB" sz="1400" b="0" i="0" u="none" strike="noStrike" baseline="0" dirty="0" err="1" smtClean="0">
                <a:effectLst/>
              </a:rPr>
              <a:t>mewn</a:t>
            </a:r>
            <a:r>
              <a:rPr lang="en-GB" sz="1400" b="0" i="0" u="none" strike="noStrike" baseline="0" dirty="0" smtClean="0">
                <a:effectLst/>
              </a:rPr>
              <a:t> </a:t>
            </a:r>
            <a:r>
              <a:rPr lang="en-GB" sz="1400" b="0" i="0" u="none" strike="noStrike" baseline="0" dirty="0" err="1" smtClean="0">
                <a:effectLst/>
              </a:rPr>
              <a:t>cyfnod</a:t>
            </a:r>
            <a:r>
              <a:rPr lang="en-GB" sz="1400" b="0" i="0" u="none" strike="noStrike" baseline="0" dirty="0" smtClean="0">
                <a:effectLst/>
              </a:rPr>
              <a:t> o 10 </a:t>
            </a:r>
            <a:r>
              <a:rPr lang="en-GB" sz="1400" b="0" i="0" u="none" strike="noStrike" baseline="0" dirty="0" err="1" smtClean="0">
                <a:effectLst/>
              </a:rPr>
              <a:t>munud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'vertical bar'!$B$3:$B$8</c:f>
              <c:strCache>
                <c:ptCount val="6"/>
                <c:pt idx="0">
                  <c:v>car </c:v>
                </c:pt>
                <c:pt idx="1">
                  <c:v>beic</c:v>
                </c:pt>
                <c:pt idx="2">
                  <c:v>bws</c:v>
                </c:pt>
                <c:pt idx="3">
                  <c:v>lori</c:v>
                </c:pt>
                <c:pt idx="4">
                  <c:v>fan</c:v>
                </c:pt>
                <c:pt idx="5">
                  <c:v>cerddwr</c:v>
                </c:pt>
              </c:strCache>
            </c:strRef>
          </c:cat>
          <c:val>
            <c:numRef>
              <c:f>'vertical bar'!$C$3:$C$8</c:f>
              <c:numCache>
                <c:formatCode>General</c:formatCode>
                <c:ptCount val="6"/>
                <c:pt idx="0">
                  <c:v>67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20</c:v>
                </c:pt>
                <c:pt idx="5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540800"/>
        <c:axId val="168546688"/>
        <c:axId val="0"/>
      </c:bar3DChart>
      <c:catAx>
        <c:axId val="1685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46688"/>
        <c:crosses val="autoZero"/>
        <c:auto val="1"/>
        <c:lblAlgn val="ctr"/>
        <c:lblOffset val="100"/>
        <c:noMultiLvlLbl val="0"/>
      </c:catAx>
      <c:valAx>
        <c:axId val="1685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 smtClean="0"/>
                  <a:t>Nifer</a:t>
                </a:r>
                <a:r>
                  <a:rPr lang="en-GB" dirty="0" smtClean="0"/>
                  <a:t> y </a:t>
                </a:r>
                <a:r>
                  <a:rPr lang="en-GB" dirty="0" err="1" smtClean="0"/>
                  <a:t>cerbydau</a:t>
                </a:r>
                <a:r>
                  <a:rPr lang="en-GB" dirty="0" smtClean="0"/>
                  <a:t>/</a:t>
                </a:r>
                <a:r>
                  <a:rPr lang="en-GB" dirty="0" err="1" smtClean="0"/>
                  <a:t>cerddwyr</a:t>
                </a:r>
                <a:r>
                  <a:rPr lang="en-GB" dirty="0" smtClean="0"/>
                  <a:t> a </a:t>
                </a:r>
                <a:r>
                  <a:rPr lang="en-GB" dirty="0" err="1" smtClean="0"/>
                  <a:t>gyfrwyd</a:t>
                </a:r>
                <a:r>
                  <a:rPr lang="en-GB" dirty="0" smtClean="0"/>
                  <a:t> 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4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Ydych chi’n meddwl bod gan</a:t>
            </a:r>
            <a:r>
              <a:rPr lang="en-GB" sz="1800" b="1" i="0" baseline="0">
                <a:effectLst/>
              </a:rPr>
              <a:t> </a:t>
            </a:r>
            <a:r>
              <a:rPr lang="en-US" sz="1800" b="1" i="0" baseline="0">
                <a:effectLst/>
              </a:rPr>
              <a:t>dwristiaeth effaith bositif</a:t>
            </a:r>
            <a:r>
              <a:rPr lang="en-GB" sz="1800" b="1" i="0" baseline="0">
                <a:effectLst/>
              </a:rPr>
              <a:t> </a:t>
            </a:r>
            <a:r>
              <a:rPr lang="en-US" sz="1800" b="1" i="0" baseline="0">
                <a:effectLst/>
              </a:rPr>
              <a:t>neu negyddol ar y dref hon?</a:t>
            </a:r>
            <a:endParaRPr lang="en-GB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pie!$C$3:$C$6</c:f>
              <c:strCache>
                <c:ptCount val="4"/>
                <c:pt idx="0">
                  <c:v>Positif</c:v>
                </c:pt>
                <c:pt idx="1">
                  <c:v>Negyddol</c:v>
                </c:pt>
                <c:pt idx="2">
                  <c:v>Y ddau</c:v>
                </c:pt>
                <c:pt idx="3">
                  <c:v>Ddim yn gwybod</c:v>
                </c:pt>
              </c:strCache>
            </c:strRef>
          </c:cat>
          <c:val>
            <c:numRef>
              <c:f>pie!$D$3:$D$6</c:f>
              <c:numCache>
                <c:formatCode>General</c:formatCode>
                <c:ptCount val="4"/>
                <c:pt idx="0">
                  <c:v>67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smtClean="0">
                <a:effectLst/>
              </a:rPr>
              <a:t>Graff radar </a:t>
            </a:r>
            <a:r>
              <a:rPr lang="en-GB" sz="1800" dirty="0" err="1" smtClean="0">
                <a:effectLst/>
              </a:rPr>
              <a:t>yn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err="1" smtClean="0">
                <a:effectLst/>
              </a:rPr>
              <a:t>dangos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err="1" smtClean="0">
                <a:effectLst/>
              </a:rPr>
              <a:t>asesiadau</a:t>
            </a:r>
            <a:r>
              <a:rPr lang="en-GB" sz="1800" dirty="0" smtClean="0">
                <a:effectLst/>
              </a:rPr>
              <a:t> </a:t>
            </a:r>
            <a:r>
              <a:rPr lang="en-GB" sz="1800" dirty="0" err="1" smtClean="0">
                <a:effectLst/>
              </a:rPr>
              <a:t>amgylcheddol</a:t>
            </a:r>
            <a:endParaRPr lang="en-GB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radar!$B$3:$B$8</c:f>
              <c:strCache>
                <c:ptCount val="6"/>
                <c:pt idx="0">
                  <c:v>Sbwriel</c:v>
                </c:pt>
                <c:pt idx="1">
                  <c:v>Sŵn</c:v>
                </c:pt>
                <c:pt idx="2">
                  <c:v>Fandaliaeth</c:v>
                </c:pt>
                <c:pt idx="3">
                  <c:v>Gorlenwi</c:v>
                </c:pt>
                <c:pt idx="4">
                  <c:v>Golygfeydd</c:v>
                </c:pt>
                <c:pt idx="5">
                  <c:v>Diogelwch</c:v>
                </c:pt>
              </c:strCache>
            </c:strRef>
          </c:cat>
          <c:val>
            <c:numRef>
              <c:f>radar!$C$3:$C$8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-2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11808"/>
        <c:axId val="168313600"/>
      </c:radarChart>
      <c:catAx>
        <c:axId val="1683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13600"/>
        <c:crosses val="autoZero"/>
        <c:auto val="1"/>
        <c:lblAlgn val="ctr"/>
        <c:lblOffset val="100"/>
        <c:noMultiLvlLbl val="0"/>
      </c:catAx>
      <c:valAx>
        <c:axId val="16831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15A71264-89F2-4E4C-96A6-ECF32CE7F3A6}" type="presOf" srcId="{755D5700-48D1-43C5-9927-F33E86F1EDF5}" destId="{22F9E0D4-4AE6-439E-B532-2FF4F06CE918}" srcOrd="0" destOrd="0" presId="urn:microsoft.com/office/officeart/2005/8/layout/cycle5"/>
    <dgm:cxn modelId="{D7CD4A7B-C2BE-41E4-B96D-E549CA5642EB}" type="presOf" srcId="{94EFE850-00CB-4D84-A0AC-CCE87A94DC71}" destId="{17FFEEEE-1C89-40B9-8FF2-D476697323C9}" srcOrd="0" destOrd="0" presId="urn:microsoft.com/office/officeart/2005/8/layout/cycle5"/>
    <dgm:cxn modelId="{119ABBBE-4CD0-4C61-95EE-33EDA741374F}" type="presOf" srcId="{1322D501-8E41-44E9-AD53-A20EDBAB530B}" destId="{52C1999B-37CC-4D8D-8F42-3B1FFA631B08}" srcOrd="0" destOrd="0" presId="urn:microsoft.com/office/officeart/2005/8/layout/cycle5"/>
    <dgm:cxn modelId="{9C045779-2762-4BA2-BF66-18E902860F61}" type="presOf" srcId="{814CFDFC-262A-4243-8C23-3031943BBFB6}" destId="{F1B59174-BB7F-4280-8370-C92BCE8FC49B}" srcOrd="0" destOrd="0" presId="urn:microsoft.com/office/officeart/2005/8/layout/cycle5"/>
    <dgm:cxn modelId="{EBCDE99F-4FC7-42B8-9AEC-31F2C1758487}" type="presOf" srcId="{460A4A4C-917B-45BA-BC0D-2E5B9AC41DE6}" destId="{D11F0DF4-73CE-4A71-A405-93981F51BA62}" srcOrd="0" destOrd="0" presId="urn:microsoft.com/office/officeart/2005/8/layout/cycle5"/>
    <dgm:cxn modelId="{FD8E1EE8-716E-468F-81CC-22ECEA285BAC}" type="presOf" srcId="{9BBE018E-989B-4345-BBC9-24AF1336B27E}" destId="{7C67BFB3-92CC-4943-8E4E-3E26A69B70C3}" srcOrd="0" destOrd="0" presId="urn:microsoft.com/office/officeart/2005/8/layout/cycle5"/>
    <dgm:cxn modelId="{50F0DF58-8ABD-45CF-967D-00F0C3E1560D}" type="presOf" srcId="{AFF2F518-19A6-4445-910F-56C46B23D236}" destId="{9A7FBC27-79E0-4963-8A55-9FEEAFC98D40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519635D3-5F4B-43AB-ABBF-9682F8B3A9F1}" type="presOf" srcId="{10CBCF0C-E0CE-4816-9EFD-79BF1A45C7CA}" destId="{771394E3-122C-4E8D-9BDF-DC77E087BBB6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8038FF05-0330-499F-9237-2C2F57C84C35}" type="presOf" srcId="{9D8196F3-6EE0-4DC0-A3AB-12DE916551EF}" destId="{C40B7444-EF56-4499-863A-1E94CDE436F0}" srcOrd="0" destOrd="0" presId="urn:microsoft.com/office/officeart/2005/8/layout/cycle5"/>
    <dgm:cxn modelId="{A8037353-830C-4EFC-9DC3-0512473C2217}" type="presOf" srcId="{1D94B371-F566-463A-85CC-87B987507294}" destId="{729AC451-7135-4E5E-A8E5-61F584175292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F7FB1DC7-D403-4DC2-9E51-A8B9041FB5CB}" type="presOf" srcId="{A956D613-26B2-4359-B815-F042744D8AD2}" destId="{312A0A7B-3F72-411F-82C4-930CFE90F186}" srcOrd="0" destOrd="0" presId="urn:microsoft.com/office/officeart/2005/8/layout/cycle5"/>
    <dgm:cxn modelId="{CA13E35F-0719-4DD3-83D2-DA3F3E9D2650}" type="presOf" srcId="{F4D4B2B5-1334-417D-94E6-C752E23A0274}" destId="{C617B9DE-F283-4306-9A94-93AB7F71241E}" srcOrd="0" destOrd="0" presId="urn:microsoft.com/office/officeart/2005/8/layout/cycle5"/>
    <dgm:cxn modelId="{CE927F32-5C38-4968-A971-2EA26FF362DE}" type="presOf" srcId="{8CBE956E-5609-4715-8D33-BE0AE2B4A413}" destId="{63B43598-80A3-4230-9059-7FF6ABAAA655}" srcOrd="0" destOrd="0" presId="urn:microsoft.com/office/officeart/2005/8/layout/cycle5"/>
    <dgm:cxn modelId="{E31E9858-6ECE-4636-9347-BFC5F81F6083}" type="presParOf" srcId="{771394E3-122C-4E8D-9BDF-DC77E087BBB6}" destId="{17FFEEEE-1C89-40B9-8FF2-D476697323C9}" srcOrd="0" destOrd="0" presId="urn:microsoft.com/office/officeart/2005/8/layout/cycle5"/>
    <dgm:cxn modelId="{4F88A4DE-393E-40DF-B5A6-28CD7CCAC4EF}" type="presParOf" srcId="{771394E3-122C-4E8D-9BDF-DC77E087BBB6}" destId="{AD14550E-2F74-44DC-98FE-190D8000F1F7}" srcOrd="1" destOrd="0" presId="urn:microsoft.com/office/officeart/2005/8/layout/cycle5"/>
    <dgm:cxn modelId="{F9DDC827-397D-4A71-B5FF-D3FAC3B4FC52}" type="presParOf" srcId="{771394E3-122C-4E8D-9BDF-DC77E087BBB6}" destId="{729AC451-7135-4E5E-A8E5-61F584175292}" srcOrd="2" destOrd="0" presId="urn:microsoft.com/office/officeart/2005/8/layout/cycle5"/>
    <dgm:cxn modelId="{B2DC9902-DF73-4B77-91A1-FC47A3CB1BD0}" type="presParOf" srcId="{771394E3-122C-4E8D-9BDF-DC77E087BBB6}" destId="{D11F0DF4-73CE-4A71-A405-93981F51BA62}" srcOrd="3" destOrd="0" presId="urn:microsoft.com/office/officeart/2005/8/layout/cycle5"/>
    <dgm:cxn modelId="{5982E784-20A3-4169-A483-D35DDEB7A580}" type="presParOf" srcId="{771394E3-122C-4E8D-9BDF-DC77E087BBB6}" destId="{8FAB066A-2465-4D90-A971-63C6A0BA8D39}" srcOrd="4" destOrd="0" presId="urn:microsoft.com/office/officeart/2005/8/layout/cycle5"/>
    <dgm:cxn modelId="{74B558CA-672C-48E6-BBC0-DC76677D1FE3}" type="presParOf" srcId="{771394E3-122C-4E8D-9BDF-DC77E087BBB6}" destId="{C40B7444-EF56-4499-863A-1E94CDE436F0}" srcOrd="5" destOrd="0" presId="urn:microsoft.com/office/officeart/2005/8/layout/cycle5"/>
    <dgm:cxn modelId="{925DCD23-EEF0-4AD6-B52C-124375D00D52}" type="presParOf" srcId="{771394E3-122C-4E8D-9BDF-DC77E087BBB6}" destId="{22F9E0D4-4AE6-439E-B532-2FF4F06CE918}" srcOrd="6" destOrd="0" presId="urn:microsoft.com/office/officeart/2005/8/layout/cycle5"/>
    <dgm:cxn modelId="{14D12C26-B8CE-45A9-99CC-648D0DB398D3}" type="presParOf" srcId="{771394E3-122C-4E8D-9BDF-DC77E087BBB6}" destId="{14DFB8C0-DC9A-496F-BE99-6A3C04F8AC57}" srcOrd="7" destOrd="0" presId="urn:microsoft.com/office/officeart/2005/8/layout/cycle5"/>
    <dgm:cxn modelId="{86346417-558B-47D4-B255-1D2CCB791641}" type="presParOf" srcId="{771394E3-122C-4E8D-9BDF-DC77E087BBB6}" destId="{C617B9DE-F283-4306-9A94-93AB7F71241E}" srcOrd="8" destOrd="0" presId="urn:microsoft.com/office/officeart/2005/8/layout/cycle5"/>
    <dgm:cxn modelId="{A1A8F5DE-281A-4112-8202-C6E80780A383}" type="presParOf" srcId="{771394E3-122C-4E8D-9BDF-DC77E087BBB6}" destId="{F1B59174-BB7F-4280-8370-C92BCE8FC49B}" srcOrd="9" destOrd="0" presId="urn:microsoft.com/office/officeart/2005/8/layout/cycle5"/>
    <dgm:cxn modelId="{30BDDE0E-245A-43BD-852A-324AA26EE67E}" type="presParOf" srcId="{771394E3-122C-4E8D-9BDF-DC77E087BBB6}" destId="{58DE00D5-1325-4AD9-8C57-B40729155FE6}" srcOrd="10" destOrd="0" presId="urn:microsoft.com/office/officeart/2005/8/layout/cycle5"/>
    <dgm:cxn modelId="{92D30C24-499D-4323-8947-17E80833AE37}" type="presParOf" srcId="{771394E3-122C-4E8D-9BDF-DC77E087BBB6}" destId="{7C67BFB3-92CC-4943-8E4E-3E26A69B70C3}" srcOrd="11" destOrd="0" presId="urn:microsoft.com/office/officeart/2005/8/layout/cycle5"/>
    <dgm:cxn modelId="{10B5ECFB-CE83-4C46-B9C6-6B4662517D71}" type="presParOf" srcId="{771394E3-122C-4E8D-9BDF-DC77E087BBB6}" destId="{52C1999B-37CC-4D8D-8F42-3B1FFA631B08}" srcOrd="12" destOrd="0" presId="urn:microsoft.com/office/officeart/2005/8/layout/cycle5"/>
    <dgm:cxn modelId="{CC72CE60-497F-4BE5-8FF3-367D14D1E432}" type="presParOf" srcId="{771394E3-122C-4E8D-9BDF-DC77E087BBB6}" destId="{0A5051B8-F477-45E6-BF0C-49CF8F56881B}" srcOrd="13" destOrd="0" presId="urn:microsoft.com/office/officeart/2005/8/layout/cycle5"/>
    <dgm:cxn modelId="{78211152-5DD2-4C1B-A75B-60B33CC7ECBC}" type="presParOf" srcId="{771394E3-122C-4E8D-9BDF-DC77E087BBB6}" destId="{9A7FBC27-79E0-4963-8A55-9FEEAFC98D40}" srcOrd="14" destOrd="0" presId="urn:microsoft.com/office/officeart/2005/8/layout/cycle5"/>
    <dgm:cxn modelId="{10F7FC6E-5D22-458F-B3E7-FE3A8B4A9DAD}" type="presParOf" srcId="{771394E3-122C-4E8D-9BDF-DC77E087BBB6}" destId="{63B43598-80A3-4230-9059-7FF6ABAAA655}" srcOrd="15" destOrd="0" presId="urn:microsoft.com/office/officeart/2005/8/layout/cycle5"/>
    <dgm:cxn modelId="{ECFA1504-A834-4286-A913-95783CA9510B}" type="presParOf" srcId="{771394E3-122C-4E8D-9BDF-DC77E087BBB6}" destId="{1B83D303-29E0-4FFC-A963-627236F789EE}" srcOrd="16" destOrd="0" presId="urn:microsoft.com/office/officeart/2005/8/layout/cycle5"/>
    <dgm:cxn modelId="{47B16592-F452-4455-A23C-26B8C1160AF0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265B-A5DC-4CB6-BC18-ACF9DE621DB2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1E35-4F69-4639-92B3-513023B7F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1E35-4F69-4639-92B3-513023B7FF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5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9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3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5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5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2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9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5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1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0689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0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494289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/>
                <a:gridCol w="2879725"/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Bliss-Light"/>
                        </a:rPr>
                        <a:t>Table Heading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 smtClean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385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8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0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5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5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661" r:id="rId17"/>
    <p:sldLayoutId id="2147483662" r:id="rId18"/>
    <p:sldLayoutId id="2147483663" r:id="rId19"/>
    <p:sldLayoutId id="214748366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Twristiaeth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47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6067" y="188640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Bae Langland, </a:t>
            </a:r>
            <a:r>
              <a:rPr lang="en-GB" dirty="0" err="1"/>
              <a:t>Abertawe</a:t>
            </a:r>
            <a:endParaRPr lang="en-GB" dirty="0"/>
          </a:p>
        </p:txBody>
      </p:sp>
      <p:pic>
        <p:nvPicPr>
          <p:cNvPr id="5123" name="Picture 3" descr="C:\Users\Simon\Pictures\Wales 2016\785CANON\IMG_8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3" y="1416162"/>
            <a:ext cx="7092280" cy="4728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3261" y="6309320"/>
            <a:ext cx="7127296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326998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Dylunio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</a:t>
            </a:r>
            <a:r>
              <a:rPr lang="en-GB" dirty="0" err="1"/>
              <a:t>hygyrchedd</a:t>
            </a:r>
            <a:r>
              <a:rPr lang="en-GB" dirty="0"/>
              <a:t>,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gadarn</a:t>
            </a:r>
            <a:r>
              <a:rPr lang="en-GB" dirty="0"/>
              <a:t>)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 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8384" y="6251717"/>
            <a:ext cx="662996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Cofiwch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rhaid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fyfyrwyr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gyfiawnhau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methodolegau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err="1"/>
              <a:t>Prosesu</a:t>
            </a:r>
            <a:r>
              <a:rPr lang="en-GB" sz="2200" b="1" dirty="0"/>
              <a:t> data</a:t>
            </a:r>
          </a:p>
          <a:p>
            <a:pPr marL="0" indent="0">
              <a:buNone/>
            </a:pPr>
            <a:r>
              <a:rPr lang="en-GB" sz="2200" dirty="0"/>
              <a:t>Mae </a:t>
            </a:r>
            <a:r>
              <a:rPr lang="en-GB" sz="2200" dirty="0" err="1"/>
              <a:t>hyn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golygu</a:t>
            </a:r>
            <a:r>
              <a:rPr lang="en-GB" sz="2200" dirty="0"/>
              <a:t> </a:t>
            </a:r>
            <a:r>
              <a:rPr lang="en-GB" sz="2200" dirty="0" err="1"/>
              <a:t>gwneud</a:t>
            </a:r>
            <a:r>
              <a:rPr lang="en-GB" sz="2200" dirty="0"/>
              <a:t> </a:t>
            </a:r>
            <a:r>
              <a:rPr lang="en-GB" sz="2200" dirty="0" err="1"/>
              <a:t>gwaith</a:t>
            </a:r>
            <a:r>
              <a:rPr lang="en-GB" sz="2200" dirty="0"/>
              <a:t> </a:t>
            </a:r>
            <a:r>
              <a:rPr lang="en-GB" sz="2200" dirty="0" err="1"/>
              <a:t>cyfrifo</a:t>
            </a:r>
            <a:r>
              <a:rPr lang="en-GB" sz="2200" dirty="0"/>
              <a:t> </a:t>
            </a:r>
            <a:r>
              <a:rPr lang="en-GB" sz="2200" dirty="0" err="1"/>
              <a:t>o’r</a:t>
            </a:r>
            <a:r>
              <a:rPr lang="en-GB" sz="2200" dirty="0"/>
              <a:t> </a:t>
            </a:r>
            <a:r>
              <a:rPr lang="en-GB" sz="2200" dirty="0" err="1"/>
              <a:t>daflen</a:t>
            </a:r>
            <a:r>
              <a:rPr lang="en-GB" sz="2200" dirty="0"/>
              <a:t> </a:t>
            </a:r>
            <a:r>
              <a:rPr lang="en-GB" sz="2200" dirty="0" err="1"/>
              <a:t>ddata</a:t>
            </a:r>
            <a:r>
              <a:rPr lang="en-GB" sz="2200" dirty="0"/>
              <a:t> a </a:t>
            </a:r>
            <a:r>
              <a:rPr lang="en-GB" sz="2200" dirty="0" err="1"/>
              <a:t>gallai</a:t>
            </a:r>
            <a:r>
              <a:rPr lang="en-GB" sz="2200" dirty="0"/>
              <a:t> </a:t>
            </a:r>
            <a:r>
              <a:rPr lang="en-GB" sz="2200" dirty="0" err="1"/>
              <a:t>gynnwys</a:t>
            </a:r>
            <a:r>
              <a:rPr lang="en-GB" sz="2200" dirty="0"/>
              <a:t>: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cyfraddau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gerddwyr</a:t>
            </a:r>
            <a:r>
              <a:rPr lang="en-GB" dirty="0"/>
              <a:t>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sgoriau</a:t>
            </a:r>
            <a:r>
              <a:rPr lang="en-GB" dirty="0"/>
              <a:t> AEA </a:t>
            </a:r>
          </a:p>
          <a:p>
            <a:r>
              <a:rPr lang="en-GB" dirty="0" err="1"/>
              <a:t>Trosi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ganrannau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holiaduron</a:t>
            </a:r>
            <a:r>
              <a:rPr lang="en-GB" dirty="0"/>
              <a:t>)</a:t>
            </a:r>
          </a:p>
          <a:p>
            <a:r>
              <a:rPr lang="en-GB" dirty="0" err="1"/>
              <a:t>Mesurau</a:t>
            </a:r>
            <a:r>
              <a:rPr lang="en-GB" dirty="0"/>
              <a:t> </a:t>
            </a:r>
            <a:r>
              <a:rPr lang="en-GB" dirty="0" err="1"/>
              <a:t>ystadegol</a:t>
            </a:r>
            <a:r>
              <a:rPr lang="en-GB" dirty="0"/>
              <a:t> </a:t>
            </a:r>
            <a:r>
              <a:rPr lang="en-GB" dirty="0" err="1"/>
              <a:t>cymharol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canrannol</a:t>
            </a:r>
            <a:r>
              <a:rPr lang="en-GB" dirty="0"/>
              <a:t> )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data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gyfrifiad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782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435" y="229123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1928" y="840679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28" y="1772816"/>
            <a:ext cx="7759889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Siartiau</a:t>
            </a:r>
            <a:r>
              <a:rPr lang="en-GB" dirty="0"/>
              <a:t> bar –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â </a:t>
            </a:r>
            <a:r>
              <a:rPr lang="en-GB" dirty="0" err="1"/>
              <a:t>llaw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o </a:t>
            </a:r>
            <a:r>
              <a:rPr lang="en-GB" dirty="0" err="1"/>
              <a:t>daenlen</a:t>
            </a:r>
            <a:r>
              <a:rPr lang="en-GB" dirty="0"/>
              <a:t> (Excel</a:t>
            </a:r>
            <a:r>
              <a:rPr lang="en-GB" dirty="0" smtClean="0"/>
              <a:t>):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161140"/>
            <a:ext cx="7471917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Pan </a:t>
            </a:r>
            <a:r>
              <a:rPr lang="en-GB" sz="1600" dirty="0" err="1">
                <a:solidFill>
                  <a:srgbClr val="FF0000"/>
                </a:solidFill>
              </a:rPr>
              <a:t>yn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defnyddio</a:t>
            </a:r>
            <a:r>
              <a:rPr lang="en-GB" sz="1600" dirty="0">
                <a:solidFill>
                  <a:srgbClr val="FF0000"/>
                </a:solidFill>
              </a:rPr>
              <a:t> Excel, </a:t>
            </a:r>
            <a:r>
              <a:rPr lang="en-GB" sz="1600" dirty="0" err="1">
                <a:solidFill>
                  <a:srgbClr val="FF0000"/>
                </a:solidFill>
              </a:rPr>
              <a:t>gwnewch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siwr</a:t>
            </a:r>
            <a:r>
              <a:rPr lang="en-GB" sz="1600" dirty="0">
                <a:solidFill>
                  <a:srgbClr val="FF0000"/>
                </a:solidFill>
              </a:rPr>
              <a:t> bod </a:t>
            </a:r>
            <a:r>
              <a:rPr lang="en-GB" sz="1600" dirty="0" err="1">
                <a:solidFill>
                  <a:srgbClr val="FF0000"/>
                </a:solidFill>
              </a:rPr>
              <a:t>yr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echelinau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wedi’u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labelu’n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glir</a:t>
            </a:r>
            <a:endParaRPr lang="en-GB" sz="1600" dirty="0">
              <a:solidFill>
                <a:srgbClr val="FF0000"/>
              </a:solidFill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a bod </a:t>
            </a:r>
            <a:r>
              <a:rPr lang="en-GB" sz="1600" dirty="0" err="1">
                <a:solidFill>
                  <a:srgbClr val="FF0000"/>
                </a:solidFill>
              </a:rPr>
              <a:t>gan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graffiau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cymharol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yr</a:t>
            </a:r>
            <a:r>
              <a:rPr lang="en-GB" sz="1600" dirty="0">
                <a:solidFill>
                  <a:srgbClr val="FF0000"/>
                </a:solidFill>
              </a:rPr>
              <a:t> un </a:t>
            </a:r>
            <a:r>
              <a:rPr lang="en-GB" sz="1600" dirty="0" err="1">
                <a:solidFill>
                  <a:srgbClr val="FF0000"/>
                </a:solidFill>
              </a:rPr>
              <a:t>raddfa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65037"/>
              </p:ext>
            </p:extLst>
          </p:nvPr>
        </p:nvGraphicFramePr>
        <p:xfrm>
          <a:off x="4491462" y="2161479"/>
          <a:ext cx="3736031" cy="37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904188"/>
              </p:ext>
            </p:extLst>
          </p:nvPr>
        </p:nvGraphicFramePr>
        <p:xfrm>
          <a:off x="658872" y="2161479"/>
          <a:ext cx="3725647" cy="37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914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627" y="220429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2627" y="1142166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136" y="2091181"/>
            <a:ext cx="8049775" cy="3939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err="1"/>
              <a:t>Graffiau</a:t>
            </a:r>
            <a:r>
              <a:rPr lang="en-GB" sz="1600" dirty="0"/>
              <a:t> radar a </a:t>
            </a:r>
            <a:r>
              <a:rPr lang="en-GB" sz="1600" dirty="0" err="1"/>
              <a:t>siartiau</a:t>
            </a:r>
            <a:r>
              <a:rPr lang="en-GB" sz="1600" dirty="0"/>
              <a:t> </a:t>
            </a:r>
            <a:r>
              <a:rPr lang="en-GB" sz="1600" dirty="0" err="1"/>
              <a:t>cylch</a:t>
            </a:r>
            <a:r>
              <a:rPr lang="en-GB" sz="1600" dirty="0"/>
              <a:t> – </a:t>
            </a:r>
            <a:r>
              <a:rPr lang="en-GB" sz="1600" dirty="0" err="1"/>
              <a:t>gellir</a:t>
            </a:r>
            <a:r>
              <a:rPr lang="en-GB" sz="1600" dirty="0"/>
              <a:t>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tynnu</a:t>
            </a:r>
            <a:r>
              <a:rPr lang="en-GB" sz="1600" dirty="0"/>
              <a:t> â </a:t>
            </a:r>
            <a:r>
              <a:rPr lang="en-GB" sz="1600" dirty="0" err="1"/>
              <a:t>llaw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o </a:t>
            </a:r>
            <a:r>
              <a:rPr lang="en-GB" sz="1600" dirty="0" err="1"/>
              <a:t>daenlen</a:t>
            </a:r>
            <a:r>
              <a:rPr lang="en-GB" sz="1600" dirty="0"/>
              <a:t> (Excel):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96336" y="4263112"/>
            <a:ext cx="576064" cy="146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161140"/>
            <a:ext cx="7471917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Pan </a:t>
            </a:r>
            <a:r>
              <a:rPr lang="en-GB" sz="1600" dirty="0" err="1">
                <a:solidFill>
                  <a:srgbClr val="FF0000"/>
                </a:solidFill>
              </a:rPr>
              <a:t>yn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defnyddio</a:t>
            </a:r>
            <a:r>
              <a:rPr lang="en-GB" sz="1600" dirty="0">
                <a:solidFill>
                  <a:srgbClr val="FF0000"/>
                </a:solidFill>
              </a:rPr>
              <a:t> Excel, </a:t>
            </a:r>
            <a:r>
              <a:rPr lang="en-GB" sz="1600" dirty="0" err="1">
                <a:solidFill>
                  <a:srgbClr val="FF0000"/>
                </a:solidFill>
              </a:rPr>
              <a:t>gwnewch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siwr</a:t>
            </a:r>
            <a:r>
              <a:rPr lang="en-GB" sz="1600" dirty="0">
                <a:solidFill>
                  <a:srgbClr val="FF0000"/>
                </a:solidFill>
              </a:rPr>
              <a:t> bod </a:t>
            </a:r>
            <a:r>
              <a:rPr lang="en-GB" sz="1600" dirty="0" err="1">
                <a:solidFill>
                  <a:srgbClr val="FF0000"/>
                </a:solidFill>
              </a:rPr>
              <a:t>yr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echelinau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wedi’u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labelu’n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glir</a:t>
            </a:r>
            <a:endParaRPr lang="en-GB" sz="1600" dirty="0">
              <a:solidFill>
                <a:srgbClr val="FF0000"/>
              </a:solidFill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a bod </a:t>
            </a:r>
            <a:r>
              <a:rPr lang="en-GB" sz="1600" dirty="0" err="1">
                <a:solidFill>
                  <a:srgbClr val="FF0000"/>
                </a:solidFill>
              </a:rPr>
              <a:t>gan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graffiau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cymharol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yr</a:t>
            </a:r>
            <a:r>
              <a:rPr lang="en-GB" sz="1600" dirty="0">
                <a:solidFill>
                  <a:srgbClr val="FF0000"/>
                </a:solidFill>
              </a:rPr>
              <a:t> un </a:t>
            </a:r>
            <a:r>
              <a:rPr lang="en-GB" sz="1600" dirty="0" err="1">
                <a:solidFill>
                  <a:srgbClr val="FF0000"/>
                </a:solidFill>
              </a:rPr>
              <a:t>raddfa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621061"/>
              </p:ext>
            </p:extLst>
          </p:nvPr>
        </p:nvGraphicFramePr>
        <p:xfrm>
          <a:off x="4427984" y="2557061"/>
          <a:ext cx="4283968" cy="329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495109"/>
              </p:ext>
            </p:extLst>
          </p:nvPr>
        </p:nvGraphicFramePr>
        <p:xfrm>
          <a:off x="899592" y="2522306"/>
          <a:ext cx="3427433" cy="332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52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971" y="212896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2627" y="1418182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71" y="2348880"/>
            <a:ext cx="6035597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Defnyddio</a:t>
            </a:r>
            <a:r>
              <a:rPr lang="en-GB" dirty="0"/>
              <a:t> SGD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blotio</a:t>
            </a:r>
            <a:r>
              <a:rPr lang="en-GB" dirty="0"/>
              <a:t> </a:t>
            </a:r>
            <a:r>
              <a:rPr lang="en-GB" dirty="0" err="1"/>
              <a:t>cyfrifon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fap</a:t>
            </a:r>
            <a:r>
              <a:rPr lang="en-GB" dirty="0"/>
              <a:t> </a:t>
            </a:r>
            <a:r>
              <a:rPr lang="en-GB" dirty="0" err="1"/>
              <a:t>sylfaen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1" name="Picture 10" descr="https://www.geography-fieldwork.org/media/1374/edarural4.jpg?anchor=center&amp;mode=crop&amp;width=1600&amp;format=jpg&amp;quality=90&amp;slimmage=true&amp;rnd=13120663859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5032"/>
            <a:ext cx="5731510" cy="331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767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2988" y="172695"/>
            <a:ext cx="8422710" cy="1232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anodedig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agweddau</a:t>
            </a:r>
            <a:r>
              <a:rPr lang="en-GB" dirty="0"/>
              <a:t> o </a:t>
            </a:r>
            <a:r>
              <a:rPr lang="en-GB" dirty="0" err="1"/>
              <a:t>dwristiaeth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Mae Langland, </a:t>
            </a:r>
            <a:r>
              <a:rPr lang="en-GB" dirty="0" err="1"/>
              <a:t>Abertawe</a:t>
            </a:r>
            <a:endParaRPr lang="en-GB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3528" y="1628800"/>
            <a:ext cx="8710428" cy="4060554"/>
            <a:chOff x="0" y="0"/>
            <a:chExt cx="9576655" cy="4464563"/>
          </a:xfrm>
        </p:grpSpPr>
        <p:pic>
          <p:nvPicPr>
            <p:cNvPr id="20" name="Picture 19" descr="C:\Users\Simon\Pictures\Wales 2016\785CANON\IMG_858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879" y="1105786"/>
              <a:ext cx="4631055" cy="30873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4987646" cy="3549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Cyfleusterau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cynnwys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cabanau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meinciau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5604018" y="10633"/>
              <a:ext cx="3831624" cy="3549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leol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elwa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dwristiaeth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7408100" y="1046995"/>
              <a:ext cx="2168555" cy="8618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Dim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sbwriel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iwed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amgylcheddol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7400260" y="3349256"/>
              <a:ext cx="1924701" cy="1115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Gwybodaeth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diogelwch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dystiolaeth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reolaeth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0" y="1039600"/>
              <a:ext cx="1605516" cy="8618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Mynediad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gyfer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cerddwyr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unig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0" y="3104707"/>
              <a:ext cx="1796415" cy="10928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Biniau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gwastraff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barbeciw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leihau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llygredd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690577" y="361507"/>
              <a:ext cx="946120" cy="10105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2"/>
            </p:cNvCxnSpPr>
            <p:nvPr/>
          </p:nvCxnSpPr>
          <p:spPr>
            <a:xfrm flipH="1">
              <a:off x="5284381" y="365600"/>
              <a:ext cx="2235449" cy="11654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5274" y="1722474"/>
              <a:ext cx="1073889" cy="49973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605516" y="3519377"/>
              <a:ext cx="914400" cy="1169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869172" y="3125972"/>
              <a:ext cx="1499191" cy="4784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251944" y="1477926"/>
              <a:ext cx="1190847" cy="11908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73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770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 </a:t>
            </a:r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 </a:t>
            </a:r>
            <a:r>
              <a:rPr lang="en-GB" dirty="0" err="1"/>
              <a:t>gasglwyd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dirty="0"/>
              <a:t> 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‘</a:t>
            </a:r>
            <a:r>
              <a:rPr lang="en-GB" dirty="0" err="1"/>
              <a:t>darlun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’, y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/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9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3551" y="309787"/>
            <a:ext cx="6898769" cy="660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ffotograff</a:t>
            </a:r>
            <a:r>
              <a:rPr lang="en-GB" sz="1600" dirty="0"/>
              <a:t> </a:t>
            </a:r>
            <a:r>
              <a:rPr lang="en-GB" sz="1600" dirty="0" err="1"/>
              <a:t>anodedig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dangos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glir</a:t>
            </a:r>
            <a:r>
              <a:rPr lang="en-GB" sz="1600" dirty="0"/>
              <a:t> bod </a:t>
            </a:r>
            <a:r>
              <a:rPr lang="en-GB" sz="1600" dirty="0" err="1"/>
              <a:t>rheolaeth</a:t>
            </a:r>
            <a:r>
              <a:rPr lang="en-GB" sz="1600" dirty="0"/>
              <a:t> </a:t>
            </a:r>
            <a:r>
              <a:rPr lang="en-GB" sz="1600" dirty="0" err="1"/>
              <a:t>twristiaeth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lle</a:t>
            </a:r>
            <a:r>
              <a:rPr lang="en-GB" sz="1600" dirty="0"/>
              <a:t> </a:t>
            </a:r>
            <a:r>
              <a:rPr lang="en-GB" sz="1600" dirty="0" err="1"/>
              <a:t>ym</a:t>
            </a:r>
            <a:r>
              <a:rPr lang="en-GB" sz="1600" dirty="0"/>
              <a:t> Mae Langland. </a:t>
            </a:r>
          </a:p>
          <a:p>
            <a:pPr>
              <a:lnSpc>
                <a:spcPct val="110000"/>
              </a:lnSpc>
            </a:pPr>
            <a:r>
              <a:rPr lang="en-GB" sz="1600" dirty="0" err="1"/>
              <a:t>Caiff</a:t>
            </a:r>
            <a:r>
              <a:rPr lang="en-GB" sz="1600" dirty="0"/>
              <a:t>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ofal</a:t>
            </a:r>
            <a:r>
              <a:rPr lang="en-GB" sz="1600" dirty="0"/>
              <a:t> da ac </a:t>
            </a:r>
            <a:r>
              <a:rPr lang="en-GB" sz="1600" dirty="0" err="1"/>
              <a:t>mae</a:t>
            </a:r>
            <a:r>
              <a:rPr lang="en-GB" sz="1600" dirty="0"/>
              <a:t> </a:t>
            </a:r>
            <a:r>
              <a:rPr lang="en-GB" sz="1600" dirty="0" err="1"/>
              <a:t>digon</a:t>
            </a:r>
            <a:r>
              <a:rPr lang="en-GB" sz="1600" dirty="0"/>
              <a:t> o </a:t>
            </a:r>
            <a:r>
              <a:rPr lang="en-GB" sz="1600" dirty="0" err="1"/>
              <a:t>finiau</a:t>
            </a:r>
            <a:r>
              <a:rPr lang="en-GB" sz="1600" dirty="0"/>
              <a:t> </a:t>
            </a:r>
            <a:r>
              <a:rPr lang="en-GB" sz="1600" dirty="0" err="1"/>
              <a:t>sbwriel</a:t>
            </a:r>
            <a:r>
              <a:rPr lang="en-GB" sz="1600" dirty="0"/>
              <a:t> a </a:t>
            </a:r>
            <a:r>
              <a:rPr lang="en-GB" sz="1600" dirty="0" err="1"/>
              <a:t>biniau</a:t>
            </a:r>
            <a:r>
              <a:rPr lang="en-GB" sz="1600" dirty="0"/>
              <a:t> </a:t>
            </a:r>
            <a:r>
              <a:rPr lang="en-GB" sz="1600" dirty="0" err="1"/>
              <a:t>gwastraff</a:t>
            </a:r>
            <a:r>
              <a:rPr lang="en-GB" sz="1600" dirty="0"/>
              <a:t> </a:t>
            </a:r>
            <a:r>
              <a:rPr lang="en-GB" sz="1600" dirty="0" err="1"/>
              <a:t>wedi</a:t>
            </a:r>
            <a:r>
              <a:rPr lang="en-GB" sz="1600" dirty="0"/>
              <a:t>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cynllunio’n</a:t>
            </a:r>
            <a:r>
              <a:rPr lang="en-GB" sz="1600" dirty="0"/>
              <a:t> </a:t>
            </a:r>
            <a:r>
              <a:rPr lang="en-GB" sz="1600" dirty="0" err="1"/>
              <a:t>arbennig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</a:t>
            </a:r>
            <a:r>
              <a:rPr lang="en-GB" sz="1600" dirty="0" err="1"/>
              <a:t>barbeciw</a:t>
            </a:r>
            <a:r>
              <a:rPr lang="en-GB" sz="1600" dirty="0"/>
              <a:t> (</a:t>
            </a:r>
            <a:r>
              <a:rPr lang="en-GB" sz="1600" dirty="0" err="1"/>
              <a:t>mae</a:t>
            </a:r>
            <a:r>
              <a:rPr lang="en-GB" sz="1600" dirty="0"/>
              <a:t> tri </a:t>
            </a:r>
            <a:r>
              <a:rPr lang="en-GB" sz="1600" dirty="0" err="1"/>
              <a:t>o‘r</a:t>
            </a:r>
            <a:r>
              <a:rPr lang="en-GB" sz="1600" dirty="0"/>
              <a:t> </a:t>
            </a:r>
            <a:r>
              <a:rPr lang="en-GB" sz="1600" dirty="0" err="1"/>
              <a:t>biniau</a:t>
            </a:r>
            <a:r>
              <a:rPr lang="en-GB" sz="1600" dirty="0"/>
              <a:t> </a:t>
            </a:r>
            <a:r>
              <a:rPr lang="en-GB" sz="1600" dirty="0" err="1"/>
              <a:t>hyn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y bae). </a:t>
            </a: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553550" y="2445543"/>
            <a:ext cx="2362265" cy="320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dirty="0"/>
              <a:t>Mae </a:t>
            </a:r>
            <a:r>
              <a:rPr lang="en-GB" sz="1600" dirty="0" err="1"/>
              <a:t>rheiliau</a:t>
            </a:r>
            <a:r>
              <a:rPr lang="en-GB" sz="1600" dirty="0"/>
              <a:t> </a:t>
            </a:r>
            <a:r>
              <a:rPr lang="en-GB" sz="1600" dirty="0" err="1"/>
              <a:t>wrth</a:t>
            </a:r>
            <a:r>
              <a:rPr lang="en-GB" sz="1600" dirty="0"/>
              <a:t> </a:t>
            </a:r>
            <a:r>
              <a:rPr lang="en-GB" sz="1600" dirty="0" err="1"/>
              <a:t>ochr</a:t>
            </a:r>
            <a:r>
              <a:rPr lang="en-GB" sz="1600" dirty="0"/>
              <a:t> y </a:t>
            </a:r>
            <a:r>
              <a:rPr lang="en-GB" sz="1600" dirty="0" err="1"/>
              <a:t>llwybr</a:t>
            </a:r>
            <a:r>
              <a:rPr lang="en-GB" sz="1600" dirty="0"/>
              <a:t> a </a:t>
            </a:r>
            <a:r>
              <a:rPr lang="en-GB" sz="1600" dirty="0" err="1"/>
              <a:t>hefyd</a:t>
            </a:r>
            <a:r>
              <a:rPr lang="en-GB" sz="1600" dirty="0"/>
              <a:t> </a:t>
            </a:r>
            <a:r>
              <a:rPr lang="en-GB" sz="1600" dirty="0" err="1"/>
              <a:t>ger</a:t>
            </a:r>
            <a:r>
              <a:rPr lang="en-GB" sz="1600" dirty="0"/>
              <a:t> y </a:t>
            </a:r>
            <a:r>
              <a:rPr lang="en-GB" sz="1600" dirty="0" err="1"/>
              <a:t>grisiau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helpu</a:t>
            </a:r>
            <a:r>
              <a:rPr lang="en-GB" sz="1600" dirty="0"/>
              <a:t> </a:t>
            </a:r>
            <a:r>
              <a:rPr lang="en-GB" sz="1600" dirty="0" err="1"/>
              <a:t>pobl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fynd</a:t>
            </a:r>
            <a:r>
              <a:rPr lang="en-GB" sz="1600" dirty="0"/>
              <a:t> at y </a:t>
            </a:r>
            <a:r>
              <a:rPr lang="en-GB" sz="1600" dirty="0" err="1"/>
              <a:t>traeth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ddiogel</a:t>
            </a:r>
            <a:r>
              <a:rPr lang="en-GB" sz="1600" dirty="0"/>
              <a:t>. Mae </a:t>
            </a:r>
            <a:r>
              <a:rPr lang="en-GB" sz="1600" dirty="0" err="1"/>
              <a:t>hyn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awgrymu</a:t>
            </a:r>
            <a:r>
              <a:rPr lang="en-GB" sz="1600" dirty="0"/>
              <a:t> y </a:t>
            </a:r>
            <a:r>
              <a:rPr lang="en-GB" sz="1600" dirty="0" err="1"/>
              <a:t>gallai’r</a:t>
            </a:r>
            <a:r>
              <a:rPr lang="en-GB" sz="1600" dirty="0"/>
              <a:t> </a:t>
            </a:r>
            <a:r>
              <a:rPr lang="en-GB" sz="1600" dirty="0" err="1"/>
              <a:t>traeth</a:t>
            </a:r>
            <a:r>
              <a:rPr lang="en-GB" sz="1600" dirty="0"/>
              <a:t> </a:t>
            </a:r>
            <a:r>
              <a:rPr lang="en-GB" sz="1600" dirty="0" err="1"/>
              <a:t>fod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boblogaidd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phobl</a:t>
            </a:r>
            <a:r>
              <a:rPr lang="en-GB" sz="1600" dirty="0"/>
              <a:t> </a:t>
            </a:r>
            <a:r>
              <a:rPr lang="en-GB" sz="1600" dirty="0" err="1"/>
              <a:t>oedrannus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deuluoedd</a:t>
            </a:r>
            <a:r>
              <a:rPr lang="en-GB" sz="1600" dirty="0"/>
              <a:t> </a:t>
            </a:r>
            <a:r>
              <a:rPr lang="en-GB" sz="1600" dirty="0" smtClean="0"/>
              <a:t>â </a:t>
            </a:r>
            <a:r>
              <a:rPr lang="en-GB" sz="1600" dirty="0" err="1" smtClean="0"/>
              <a:t>phlant</a:t>
            </a:r>
            <a:r>
              <a:rPr lang="en-GB" sz="1600" dirty="0" smtClean="0"/>
              <a:t> </a:t>
            </a:r>
            <a:r>
              <a:rPr lang="en-GB" sz="1600" dirty="0" err="1"/>
              <a:t>ifanc</a:t>
            </a:r>
            <a:r>
              <a:rPr lang="en-GB" sz="1600" dirty="0"/>
              <a:t>. </a:t>
            </a: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539552" y="5782392"/>
            <a:ext cx="8176819" cy="249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dirty="0"/>
              <a:t>Mae </a:t>
            </a:r>
            <a:r>
              <a:rPr lang="en-GB" sz="1600" dirty="0" err="1"/>
              <a:t>sawl</a:t>
            </a:r>
            <a:r>
              <a:rPr lang="en-GB" sz="1600" dirty="0"/>
              <a:t> </a:t>
            </a:r>
            <a:r>
              <a:rPr lang="en-GB" sz="1600" dirty="0" err="1"/>
              <a:t>hysbysfwrdd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 smtClean="0"/>
              <a:t>darparu</a:t>
            </a:r>
            <a:r>
              <a:rPr lang="en-GB" sz="1600" dirty="0" smtClean="0"/>
              <a:t> </a:t>
            </a:r>
            <a:r>
              <a:rPr lang="en-GB" sz="1600" dirty="0" err="1" smtClean="0"/>
              <a:t>gwybodaeth</a:t>
            </a:r>
            <a:r>
              <a:rPr lang="en-GB" sz="1600" dirty="0" smtClean="0"/>
              <a:t> </a:t>
            </a:r>
            <a:r>
              <a:rPr lang="en-GB" sz="1600" dirty="0"/>
              <a:t>am </a:t>
            </a:r>
            <a:r>
              <a:rPr lang="en-GB" sz="1600" dirty="0" err="1"/>
              <a:t>ddiogelwch</a:t>
            </a:r>
            <a:r>
              <a:rPr lang="en-GB" sz="1600" dirty="0"/>
              <a:t> </a:t>
            </a:r>
            <a:r>
              <a:rPr lang="en-GB" sz="1600" dirty="0" err="1"/>
              <a:t>nofio</a:t>
            </a:r>
            <a:r>
              <a:rPr lang="en-GB" sz="1600" dirty="0"/>
              <a:t>. </a:t>
            </a:r>
          </a:p>
          <a:p>
            <a:pPr>
              <a:lnSpc>
                <a:spcPct val="110000"/>
              </a:lnSpc>
            </a:pPr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caffi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dangos</a:t>
            </a:r>
            <a:r>
              <a:rPr lang="en-GB" sz="1600" dirty="0"/>
              <a:t> </a:t>
            </a:r>
            <a:r>
              <a:rPr lang="en-GB" sz="1600" dirty="0" err="1" smtClean="0"/>
              <a:t>pwysigrwydd</a:t>
            </a:r>
            <a:r>
              <a:rPr lang="en-GB" sz="1600" dirty="0" smtClean="0"/>
              <a:t> </a:t>
            </a:r>
            <a:r>
              <a:rPr lang="en-GB" sz="1600" dirty="0" err="1" smtClean="0"/>
              <a:t>economaidd</a:t>
            </a:r>
            <a:r>
              <a:rPr lang="en-GB" sz="1600" dirty="0" smtClean="0"/>
              <a:t> </a:t>
            </a:r>
            <a:r>
              <a:rPr lang="en-GB" sz="1600" dirty="0" err="1"/>
              <a:t>twristiaeth</a:t>
            </a:r>
            <a:r>
              <a:rPr lang="en-GB" sz="1600" dirty="0"/>
              <a:t> </a:t>
            </a:r>
            <a:r>
              <a:rPr lang="en-GB" sz="1600" dirty="0" err="1"/>
              <a:t>i’r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leol</a:t>
            </a:r>
            <a:r>
              <a:rPr lang="en-GB" sz="1600" dirty="0"/>
              <a:t>.</a:t>
            </a:r>
          </a:p>
          <a:p>
            <a:pPr>
              <a:lnSpc>
                <a:spcPct val="110000"/>
              </a:lnSpc>
            </a:pPr>
            <a:endParaRPr lang="en-GB" sz="1600" dirty="0"/>
          </a:p>
          <a:p>
            <a:pPr marL="0" indent="0">
              <a:buFont typeface="Wingdings 3" charset="2"/>
              <a:buNone/>
            </a:pPr>
            <a:endParaRPr lang="en-GB" sz="1400" dirty="0" smtClean="0"/>
          </a:p>
          <a:p>
            <a:endParaRPr lang="en-GB" sz="1400" dirty="0" smtClean="0"/>
          </a:p>
          <a:p>
            <a:pPr marL="0" indent="0">
              <a:buFont typeface="Wingdings 3" charset="2"/>
              <a:buNone/>
            </a:pP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708920"/>
            <a:ext cx="5827720" cy="279569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6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99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A: </a:t>
            </a:r>
            <a:r>
              <a:rPr lang="en-GB" sz="4000" dirty="0" err="1"/>
              <a:t>methodolegau</a:t>
            </a:r>
            <a:r>
              <a:rPr lang="en-GB" sz="4000" dirty="0"/>
              <a:t> </a:t>
            </a:r>
            <a:r>
              <a:rPr lang="en-GB" sz="4000" dirty="0" err="1"/>
              <a:t>gwaith</a:t>
            </a:r>
            <a:r>
              <a:rPr lang="en-GB" sz="4000" dirty="0"/>
              <a:t> </a:t>
            </a:r>
            <a:r>
              <a:rPr lang="en-GB" sz="4000" dirty="0" err="1"/>
              <a:t>maes</a:t>
            </a:r>
            <a:endParaRPr lang="en-GB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92181"/>
              </p:ext>
            </p:extLst>
          </p:nvPr>
        </p:nvGraphicFramePr>
        <p:xfrm>
          <a:off x="755576" y="1772816"/>
          <a:ext cx="7488832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684140"/>
                <a:gridCol w="1772244"/>
                <a:gridCol w="1368152"/>
                <a:gridCol w="1728192"/>
              </a:tblGrid>
              <a:tr h="83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8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Twristiaeth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erydiad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phellter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atyniad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parcio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ddiweddar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tymhorol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llwyddiant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môr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broblemau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datrysiadau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môr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30" y="260648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89" y="15316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 cam </a:t>
            </a:r>
            <a:r>
              <a:rPr lang="en-GB" sz="2200" dirty="0" err="1"/>
              <a:t>nesaf</a:t>
            </a:r>
            <a:r>
              <a:rPr lang="en-GB" sz="2200" dirty="0"/>
              <a:t> </a:t>
            </a:r>
            <a:r>
              <a:rPr lang="en-GB" sz="2200" dirty="0" err="1"/>
              <a:t>ydy</a:t>
            </a:r>
            <a:r>
              <a:rPr lang="en-GB" sz="2200" dirty="0"/>
              <a:t> </a:t>
            </a:r>
            <a:r>
              <a:rPr lang="en-GB" sz="2200" dirty="0" err="1"/>
              <a:t>dwyn</a:t>
            </a:r>
            <a:r>
              <a:rPr lang="en-GB" sz="2200" dirty="0"/>
              <a:t> </a:t>
            </a:r>
            <a:r>
              <a:rPr lang="en-GB" sz="2200" dirty="0" err="1"/>
              <a:t>ynghyd</a:t>
            </a:r>
            <a:r>
              <a:rPr lang="en-GB" sz="2200" dirty="0"/>
              <a:t> </a:t>
            </a:r>
            <a:r>
              <a:rPr lang="en-GB" sz="2200" dirty="0" err="1"/>
              <a:t>eich</a:t>
            </a:r>
            <a:r>
              <a:rPr lang="en-GB" sz="2200" dirty="0"/>
              <a:t> </a:t>
            </a:r>
            <a:r>
              <a:rPr lang="en-GB" sz="2200" dirty="0" err="1"/>
              <a:t>canfyddiadau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gyrraedd</a:t>
            </a:r>
            <a:r>
              <a:rPr lang="en-GB" sz="2200" dirty="0"/>
              <a:t> </a:t>
            </a:r>
            <a:r>
              <a:rPr lang="en-GB" sz="2200" dirty="0" err="1"/>
              <a:t>casgliadau</a:t>
            </a:r>
            <a:r>
              <a:rPr lang="en-GB" sz="2200" dirty="0"/>
              <a:t> </a:t>
            </a:r>
            <a:r>
              <a:rPr lang="en-GB" sz="2200" dirty="0" err="1"/>
              <a:t>sy’n</a:t>
            </a:r>
            <a:r>
              <a:rPr lang="en-GB" sz="2200" dirty="0"/>
              <a:t> </a:t>
            </a:r>
            <a:r>
              <a:rPr lang="en-GB" sz="2200" dirty="0" err="1"/>
              <a:t>seiliedig</a:t>
            </a:r>
            <a:r>
              <a:rPr lang="en-GB" sz="2200" dirty="0"/>
              <a:t> </a:t>
            </a:r>
            <a:r>
              <a:rPr lang="en-GB" sz="2200" dirty="0" err="1"/>
              <a:t>ar</a:t>
            </a:r>
            <a:r>
              <a:rPr lang="en-GB" sz="2200" dirty="0"/>
              <a:t> </a:t>
            </a:r>
            <a:r>
              <a:rPr lang="en-GB" sz="2200" dirty="0" err="1"/>
              <a:t>beth</a:t>
            </a:r>
            <a:r>
              <a:rPr lang="en-GB" sz="2200" dirty="0"/>
              <a:t> </a:t>
            </a:r>
            <a:r>
              <a:rPr lang="en-GB" sz="2200" dirty="0" err="1"/>
              <a:t>oedd</a:t>
            </a:r>
            <a:r>
              <a:rPr lang="en-GB" sz="2200" dirty="0"/>
              <a:t> nod </a:t>
            </a:r>
            <a:r>
              <a:rPr lang="en-GB" sz="2200" dirty="0" err="1"/>
              <a:t>wreiddiol</a:t>
            </a:r>
            <a:r>
              <a:rPr lang="en-GB" sz="2200" dirty="0"/>
              <a:t> </a:t>
            </a:r>
            <a:r>
              <a:rPr lang="en-GB" sz="2200" dirty="0" err="1"/>
              <a:t>eich</a:t>
            </a:r>
            <a:r>
              <a:rPr lang="en-GB" sz="2200" dirty="0"/>
              <a:t> </a:t>
            </a:r>
            <a:r>
              <a:rPr lang="en-GB" sz="2200" dirty="0" err="1"/>
              <a:t>gwaith</a:t>
            </a:r>
            <a:r>
              <a:rPr lang="en-GB" sz="2200" dirty="0"/>
              <a:t> </a:t>
            </a:r>
            <a:r>
              <a:rPr lang="en-GB" sz="2200" dirty="0" err="1"/>
              <a:t>maes</a:t>
            </a:r>
            <a:r>
              <a:rPr lang="en-GB" sz="2200" dirty="0"/>
              <a:t>. </a:t>
            </a:r>
            <a:r>
              <a:rPr lang="en-GB" sz="2200" dirty="0" err="1"/>
              <a:t>Dyma</a:t>
            </a:r>
            <a:r>
              <a:rPr lang="en-GB" sz="2200" dirty="0"/>
              <a:t> </a:t>
            </a:r>
            <a:r>
              <a:rPr lang="en-GB" sz="2200" dirty="0" err="1"/>
              <a:t>enghraifft</a:t>
            </a:r>
            <a:r>
              <a:rPr lang="en-GB" sz="2200" dirty="0"/>
              <a:t>: 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‘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casgliad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nghanlyniadau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dangos</a:t>
            </a:r>
            <a:r>
              <a:rPr lang="en-GB" sz="1400" dirty="0">
                <a:latin typeface="+mj-lt"/>
              </a:rPr>
              <a:t> bod </a:t>
            </a:r>
            <a:r>
              <a:rPr lang="en-GB" sz="1400" dirty="0" err="1">
                <a:latin typeface="+mj-lt"/>
              </a:rPr>
              <a:t>twristiaeth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rheoli’n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dda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Mwmbwls</a:t>
            </a:r>
            <a:r>
              <a:rPr lang="en-GB" sz="1400" dirty="0">
                <a:latin typeface="+mj-lt"/>
              </a:rPr>
              <a:t>. Mae </a:t>
            </a:r>
            <a:r>
              <a:rPr lang="en-GB" sz="1400" dirty="0" err="1">
                <a:latin typeface="+mj-lt"/>
              </a:rPr>
              <a:t>promenâd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llydan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wedi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farcio’n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wahanu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beicwyr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cherddwyr</a:t>
            </a:r>
            <a:r>
              <a:rPr lang="en-GB" sz="1400" dirty="0">
                <a:latin typeface="+mj-lt"/>
              </a:rPr>
              <a:t>. </a:t>
            </a:r>
          </a:p>
        </p:txBody>
      </p:sp>
      <p:pic>
        <p:nvPicPr>
          <p:cNvPr id="8193" name="Picture 1" descr="C:\Users\Simon\Pictures\Wales 2016\785CANON\IMG_8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40" y="3284984"/>
            <a:ext cx="4536503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400" y="3140968"/>
            <a:ext cx="37248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+mj-lt"/>
              </a:rPr>
              <a:t>Mae </a:t>
            </a:r>
            <a:r>
              <a:rPr lang="en-GB" sz="1400" dirty="0" err="1">
                <a:latin typeface="+mj-lt"/>
              </a:rPr>
              <a:t>mesurau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rwystro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parcio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ceir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ffordd</a:t>
            </a:r>
            <a:r>
              <a:rPr lang="en-GB" sz="1400" dirty="0">
                <a:latin typeface="+mj-lt"/>
              </a:rPr>
              <a:t> (</a:t>
            </a:r>
            <a:r>
              <a:rPr lang="en-GB" sz="1400" dirty="0" err="1">
                <a:latin typeface="+mj-lt"/>
              </a:rPr>
              <a:t>llinellau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melyn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dwbl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ayb</a:t>
            </a:r>
            <a:r>
              <a:rPr lang="en-GB" sz="1400" dirty="0">
                <a:latin typeface="+mj-lt"/>
              </a:rPr>
              <a:t>) ac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sawl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maes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parcio</a:t>
            </a:r>
            <a:r>
              <a:rPr lang="en-GB" sz="1400" dirty="0">
                <a:latin typeface="+mj-lt"/>
              </a:rPr>
              <a:t>, ac </a:t>
            </a:r>
            <a:r>
              <a:rPr lang="en-GB" sz="1400" dirty="0" err="1">
                <a:latin typeface="+mj-lt"/>
              </a:rPr>
              <a:t>roedd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digon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leoedd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gwag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ym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mhob</a:t>
            </a:r>
            <a:r>
              <a:rPr lang="en-GB" sz="1400" dirty="0">
                <a:latin typeface="+mj-lt"/>
              </a:rPr>
              <a:t> un (</a:t>
            </a:r>
            <a:r>
              <a:rPr lang="en-GB" sz="1400" dirty="0" err="1">
                <a:latin typeface="+mj-lt"/>
              </a:rPr>
              <a:t>dros</a:t>
            </a:r>
            <a:r>
              <a:rPr lang="en-GB" sz="1400" dirty="0">
                <a:latin typeface="+mj-lt"/>
              </a:rPr>
              <a:t> 15%). </a:t>
            </a:r>
            <a:r>
              <a:rPr lang="en-GB" sz="1400" dirty="0" err="1">
                <a:latin typeface="+mj-lt"/>
              </a:rPr>
              <a:t>Caiff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ardal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thendio’n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dda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 smtClean="0">
                <a:latin typeface="+mj-lt"/>
              </a:rPr>
              <a:t>gyda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borderi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blodau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deniadol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basgedi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crog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</a:t>
            </a:r>
            <a:r>
              <a:rPr lang="en-GB" sz="1400" dirty="0">
                <a:latin typeface="+mj-lt"/>
              </a:rPr>
              <a:t> y pier. </a:t>
            </a:r>
            <a:r>
              <a:rPr lang="en-GB" sz="1400" dirty="0" err="1">
                <a:latin typeface="+mj-lt"/>
              </a:rPr>
              <a:t>Dangosodd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canlyniadau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fy</a:t>
            </a:r>
            <a:r>
              <a:rPr lang="en-GB" sz="1400" dirty="0" smtClean="0">
                <a:latin typeface="+mj-lt"/>
              </a:rPr>
              <a:t> AEA </a:t>
            </a:r>
            <a:r>
              <a:rPr lang="en-GB" sz="1400" dirty="0" err="1">
                <a:latin typeface="+mj-lt"/>
              </a:rPr>
              <a:t>ansawdd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amgylcheddol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uchel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(</a:t>
            </a:r>
            <a:r>
              <a:rPr lang="en-GB" sz="1400" dirty="0" err="1">
                <a:latin typeface="+mj-lt"/>
              </a:rPr>
              <a:t>dros</a:t>
            </a:r>
            <a:r>
              <a:rPr lang="en-GB" sz="1400" dirty="0">
                <a:latin typeface="+mj-lt"/>
              </a:rPr>
              <a:t> 90%), </a:t>
            </a:r>
            <a:r>
              <a:rPr lang="en-GB" sz="1400" dirty="0" err="1">
                <a:latin typeface="+mj-lt"/>
              </a:rPr>
              <a:t>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roedd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pentyrrau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sbwriel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mewn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ambell</a:t>
            </a:r>
            <a:r>
              <a:rPr lang="en-GB" sz="1400" dirty="0">
                <a:latin typeface="+mj-lt"/>
              </a:rPr>
              <a:t> fan a </a:t>
            </a:r>
            <a:r>
              <a:rPr lang="en-GB" sz="1400" dirty="0" err="1">
                <a:latin typeface="+mj-lt"/>
              </a:rPr>
              <a:t>rhywfaint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faw</a:t>
            </a:r>
            <a:r>
              <a:rPr lang="en-GB" sz="1400" dirty="0">
                <a:latin typeface="+mj-lt"/>
              </a:rPr>
              <a:t> ci!</a:t>
            </a:r>
          </a:p>
        </p:txBody>
      </p:sp>
    </p:spTree>
    <p:extLst>
      <p:ext uri="{BB962C8B-B14F-4D97-AF65-F5344CB8AC3E}">
        <p14:creationId xmlns:p14="http://schemas.microsoft.com/office/powerpoint/2010/main" val="69640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 err="1"/>
              <a:t>Nid</a:t>
            </a:r>
            <a:r>
              <a:rPr lang="en-GB" sz="2200" dirty="0"/>
              <a:t> </a:t>
            </a:r>
            <a:r>
              <a:rPr lang="en-GB" sz="2200" dirty="0" err="1"/>
              <a:t>yw</a:t>
            </a:r>
            <a:r>
              <a:rPr lang="en-GB" sz="2200" dirty="0"/>
              <a:t> </a:t>
            </a:r>
            <a:r>
              <a:rPr lang="en-GB" sz="2200" dirty="0" err="1"/>
              <a:t>tueddiadau</a:t>
            </a:r>
            <a:r>
              <a:rPr lang="en-GB" sz="2200" dirty="0"/>
              <a:t> a </a:t>
            </a:r>
            <a:r>
              <a:rPr lang="en-GB" sz="2200" dirty="0" err="1"/>
              <a:t>modelau</a:t>
            </a:r>
            <a:r>
              <a:rPr lang="en-GB" sz="2200" dirty="0"/>
              <a:t> </a:t>
            </a:r>
            <a:r>
              <a:rPr lang="en-GB" sz="2200" dirty="0" err="1"/>
              <a:t>disgwyliedig</a:t>
            </a:r>
            <a:r>
              <a:rPr lang="en-GB" sz="2200" dirty="0"/>
              <a:t> bob </a:t>
            </a:r>
            <a:r>
              <a:rPr lang="en-GB" sz="2200" dirty="0" err="1"/>
              <a:t>amser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cael</a:t>
            </a:r>
            <a:r>
              <a:rPr lang="en-GB" sz="2200" dirty="0"/>
              <a:t> </a:t>
            </a:r>
            <a:r>
              <a:rPr lang="en-GB" sz="2200" dirty="0" err="1"/>
              <a:t>eu</a:t>
            </a:r>
            <a:r>
              <a:rPr lang="en-GB" sz="2200" dirty="0"/>
              <a:t> </a:t>
            </a:r>
            <a:r>
              <a:rPr lang="en-GB" sz="2200" dirty="0" err="1"/>
              <a:t>hadlewyrchu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y </a:t>
            </a:r>
            <a:r>
              <a:rPr lang="en-GB" sz="2200" dirty="0" err="1"/>
              <a:t>byd</a:t>
            </a:r>
            <a:r>
              <a:rPr lang="en-GB" sz="2200" dirty="0"/>
              <a:t> go </a:t>
            </a:r>
            <a:r>
              <a:rPr lang="en-GB" sz="2200" dirty="0" err="1"/>
              <a:t>iawn</a:t>
            </a:r>
            <a:r>
              <a:rPr lang="en-GB" sz="2200" dirty="0"/>
              <a:t>, </a:t>
            </a:r>
            <a:r>
              <a:rPr lang="en-GB" sz="2200" dirty="0" err="1"/>
              <a:t>er</a:t>
            </a:r>
            <a:r>
              <a:rPr lang="en-GB" sz="2200" dirty="0"/>
              <a:t> </a:t>
            </a:r>
            <a:r>
              <a:rPr lang="en-GB" sz="2200" dirty="0" err="1"/>
              <a:t>enghraifft</a:t>
            </a:r>
            <a:r>
              <a:rPr lang="en-GB" sz="2200" dirty="0"/>
              <a:t>: </a:t>
            </a:r>
          </a:p>
          <a:p>
            <a:r>
              <a:rPr lang="en-GB" dirty="0"/>
              <a:t>Gall y </a:t>
            </a:r>
            <a:r>
              <a:rPr lang="en-GB" dirty="0" err="1"/>
              <a:t>tywydd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enfawr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dwristiaeth</a:t>
            </a:r>
            <a:r>
              <a:rPr lang="en-GB" dirty="0"/>
              <a:t> – </a:t>
            </a:r>
            <a:r>
              <a:rPr lang="en-GB" dirty="0" err="1"/>
              <a:t>niferoedd</a:t>
            </a:r>
            <a:r>
              <a:rPr lang="en-GB" dirty="0"/>
              <a:t> y </a:t>
            </a:r>
            <a:r>
              <a:rPr lang="en-GB" dirty="0" err="1"/>
              <a:t>bobl</a:t>
            </a:r>
            <a:r>
              <a:rPr lang="en-GB" dirty="0"/>
              <a:t> ac </a:t>
            </a:r>
            <a:r>
              <a:rPr lang="en-GB" dirty="0" err="1"/>
              <a:t>ymatebion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holiaduron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amser</a:t>
            </a:r>
            <a:r>
              <a:rPr lang="en-GB" dirty="0"/>
              <a:t> y </a:t>
            </a:r>
            <a:r>
              <a:rPr lang="en-GB" dirty="0" err="1"/>
              <a:t>dydd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ganlyniadau</a:t>
            </a:r>
            <a:r>
              <a:rPr lang="en-GB" dirty="0"/>
              <a:t> (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bws</a:t>
            </a:r>
            <a:r>
              <a:rPr lang="en-GB" dirty="0"/>
              <a:t>,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cinio</a:t>
            </a:r>
            <a:r>
              <a:rPr lang="en-GB" dirty="0"/>
              <a:t>, </a:t>
            </a:r>
            <a:r>
              <a:rPr lang="en-GB" dirty="0" err="1"/>
              <a:t>ayb</a:t>
            </a:r>
            <a:r>
              <a:rPr lang="en-GB" dirty="0"/>
              <a:t>.) </a:t>
            </a:r>
          </a:p>
          <a:p>
            <a:r>
              <a:rPr lang="en-GB" dirty="0"/>
              <a:t>Gall </a:t>
            </a:r>
            <a:r>
              <a:rPr lang="en-GB" dirty="0" err="1"/>
              <a:t>adeg</a:t>
            </a:r>
            <a:r>
              <a:rPr lang="en-GB" dirty="0"/>
              <a:t> y </a:t>
            </a:r>
            <a:r>
              <a:rPr lang="en-GB" dirty="0" err="1"/>
              <a:t>flwyddyn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niferoedd</a:t>
            </a:r>
            <a:r>
              <a:rPr lang="en-GB" dirty="0"/>
              <a:t> y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mathau</a:t>
            </a:r>
            <a:r>
              <a:rPr lang="en-GB" dirty="0"/>
              <a:t> o </a:t>
            </a:r>
            <a:r>
              <a:rPr lang="en-GB" dirty="0" err="1"/>
              <a:t>dwristiaid</a:t>
            </a:r>
            <a:r>
              <a:rPr lang="en-GB" dirty="0"/>
              <a:t> –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gyfnodau</a:t>
            </a:r>
            <a:r>
              <a:rPr lang="en-GB" dirty="0"/>
              <a:t> </a:t>
            </a:r>
            <a:r>
              <a:rPr lang="en-GB" dirty="0" err="1"/>
              <a:t>gwyliau</a:t>
            </a:r>
            <a:r>
              <a:rPr lang="en-GB" dirty="0"/>
              <a:t> </a:t>
            </a:r>
            <a:r>
              <a:rPr lang="en-GB" dirty="0" err="1"/>
              <a:t>teulu</a:t>
            </a:r>
            <a:r>
              <a:rPr lang="en-GB" dirty="0"/>
              <a:t> 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bosibl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wahaniaethu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a </a:t>
            </a:r>
            <a:r>
              <a:rPr lang="en-GB" dirty="0" err="1"/>
              <a:t>thrigolion</a:t>
            </a:r>
            <a:r>
              <a:rPr lang="en-GB" dirty="0"/>
              <a:t> </a:t>
            </a:r>
            <a:r>
              <a:rPr lang="en-GB" dirty="0" err="1"/>
              <a:t>lleol</a:t>
            </a:r>
            <a:endParaRPr lang="en-GB" dirty="0"/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74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2238"/>
            <a:ext cx="7488832" cy="13208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pic>
        <p:nvPicPr>
          <p:cNvPr id="12" name="Picture 11" descr="C:\Users\Simon\Pictures\Wales 2016\785CANON\IMG_85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38321"/>
            <a:ext cx="4139565" cy="275971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0252" y="1594101"/>
            <a:ext cx="2940050" cy="13474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amodau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tywydd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eithafol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effeithio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ymddygiad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gallant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annisgwyl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gogwyddo</a:t>
            </a:r>
            <a:endParaRPr lang="en-GB" sz="1400" b="1" dirty="0">
              <a:solidFill>
                <a:srgbClr val="40404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0252" y="3114658"/>
            <a:ext cx="2732405" cy="101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mynediad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gyfyngu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ardaloedd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effeithio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batrymau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niferoedd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twristiaid</a:t>
            </a:r>
            <a:endParaRPr lang="en-GB" sz="1400" b="1" dirty="0">
              <a:solidFill>
                <a:srgbClr val="40404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54207" y="5092316"/>
            <a:ext cx="3061970" cy="1041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digwyddiadau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anfynych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gwyliau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ymwelwyr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cyrraedd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annisgwyl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anghynrychioliadol</a:t>
            </a:r>
            <a:endParaRPr lang="en-GB" sz="1400" b="1" dirty="0">
              <a:solidFill>
                <a:srgbClr val="40404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50897" y="5677151"/>
            <a:ext cx="3965520" cy="7838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amser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dydd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adeg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flwyddyn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enfawr</a:t>
            </a:r>
            <a:r>
              <a:rPr lang="en-GB" sz="1400" b="1" dirty="0" smtClean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dwristiaeth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gall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gyflwyno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gogwydd</a:t>
            </a:r>
            <a:endParaRPr lang="en-GB" sz="1400" b="1" dirty="0">
              <a:solidFill>
                <a:srgbClr val="40404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37131" y="1998596"/>
            <a:ext cx="925195" cy="3397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18361" y="3550536"/>
            <a:ext cx="1243965" cy="101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66951" y="4837046"/>
            <a:ext cx="1083946" cy="5207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156176" y="5098031"/>
            <a:ext cx="204496" cy="5467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gafwyd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68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(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dwristiaid</a:t>
            </a:r>
            <a:r>
              <a:rPr lang="en-GB" dirty="0"/>
              <a:t>)?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3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0823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/>
              <a:t>cysyniadol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89741"/>
              </p:ext>
            </p:extLst>
          </p:nvPr>
        </p:nvGraphicFramePr>
        <p:xfrm>
          <a:off x="755576" y="1528129"/>
          <a:ext cx="7848873" cy="5083632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1008112"/>
                <a:gridCol w="1224136"/>
                <a:gridCol w="1164399"/>
                <a:gridCol w="1139857"/>
                <a:gridCol w="1343383"/>
                <a:gridCol w="1104890"/>
              </a:tblGrid>
              <a:tr h="154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fod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unigryw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hunaniaeth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gylch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dalgylch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sut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mae’n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effeithio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leoedd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Cylchredau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llifau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newid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symud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mewn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perthynas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â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Lliniaru risg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 dealltwriaeth o ganfyddiad o berygl/risg a dadansoddi strategaethau rheoli/ camau gweithredu yn y dyfodol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Cynaliadwyedd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 dealltwriaeth o gymunedau cynaliadwy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chysyniadau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cysylltiedig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fel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amddifadedd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gydraddoldeb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mynediad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at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wasanaethau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Twristiaeth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atyniadau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proffiliau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le;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gwneud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arbennig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enghraifft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pwysau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gwahanol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weithgareddau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cronfa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ddŵr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parc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cerbydau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at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erydiad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datblygiad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gynaliadwy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coetir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arall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boblogaidd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datblygiadau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gynaliadwy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cymdeithasol-economaidd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ran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cyfranogiad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gweithgaredd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gwyliau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3196" marR="4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Meini</a:t>
            </a:r>
            <a:r>
              <a:rPr lang="en-GB" sz="4000" dirty="0"/>
              <a:t> </a:t>
            </a:r>
            <a:r>
              <a:rPr lang="en-GB" sz="4000" dirty="0" err="1"/>
              <a:t>prawf</a:t>
            </a:r>
            <a:r>
              <a:rPr lang="en-GB" sz="4000" dirty="0"/>
              <a:t> CBAC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59604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2160589"/>
            <a:ext cx="394315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785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1: </a:t>
            </a:r>
            <a:r>
              <a:rPr lang="en-GB" sz="4000" dirty="0" err="1"/>
              <a:t>Gofyn</a:t>
            </a:r>
            <a:r>
              <a:rPr lang="en-GB" sz="4000" dirty="0"/>
              <a:t> </a:t>
            </a:r>
            <a:r>
              <a:rPr lang="en-GB" sz="4000" dirty="0" err="1"/>
              <a:t>cwestiynau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4610472" cy="3880772"/>
          </a:xfrm>
        </p:spPr>
        <p:txBody>
          <a:bodyPr>
            <a:normAutofit/>
          </a:bodyPr>
          <a:lstStyle/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denu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? </a:t>
            </a:r>
          </a:p>
          <a:p>
            <a:r>
              <a:rPr lang="en-GB" dirty="0"/>
              <a:t>O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rwystro</a:t>
            </a:r>
            <a:r>
              <a:rPr lang="en-GB" dirty="0"/>
              <a:t> </a:t>
            </a:r>
            <a:r>
              <a:rPr lang="en-GB" dirty="0" err="1"/>
              <a:t>niwed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? </a:t>
            </a:r>
          </a:p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manteision</a:t>
            </a:r>
            <a:r>
              <a:rPr lang="en-GB" dirty="0"/>
              <a:t> ac </a:t>
            </a:r>
            <a:r>
              <a:rPr lang="en-GB" dirty="0" err="1"/>
              <a:t>anfanteision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?</a:t>
            </a:r>
          </a:p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gynaliadwy</a:t>
            </a:r>
            <a:r>
              <a:rPr lang="en-GB" dirty="0"/>
              <a:t>? </a:t>
            </a:r>
          </a:p>
        </p:txBody>
      </p:sp>
      <p:pic>
        <p:nvPicPr>
          <p:cNvPr id="3076" name="Picture 4" descr="C:\Users\Simon\Pictures\Wales 2016\784CANON\IMG_8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9" y="3897342"/>
            <a:ext cx="3132347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imon\Pictures\Wales 2016\785CANON\IMG_8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9" y="1484784"/>
            <a:ext cx="3132347" cy="2088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o’ch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a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a </a:t>
            </a:r>
            <a:r>
              <a:rPr lang="en-GB" dirty="0" err="1"/>
              <a:t>ddewisir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endParaRPr lang="en-GB" dirty="0"/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Methodolegau</a:t>
            </a:r>
            <a:r>
              <a:rPr lang="en-GB" dirty="0"/>
              <a:t> </a:t>
            </a:r>
            <a:r>
              <a:rPr lang="en-GB" dirty="0" err="1"/>
              <a:t>twristiaeth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75917"/>
              </p:ext>
            </p:extLst>
          </p:nvPr>
        </p:nvGraphicFramePr>
        <p:xfrm>
          <a:off x="899592" y="1497172"/>
          <a:ext cx="7200800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1145334"/>
                <a:gridCol w="1474910"/>
                <a:gridCol w="1460884"/>
                <a:gridCol w="1404788"/>
                <a:gridCol w="1714884"/>
              </a:tblGrid>
              <a:tr h="83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Lleoliad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gwaith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  <a:endParaRPr lang="en-GB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2019)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2018)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8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Tourism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erydiad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troed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erydiad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llwybr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troed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tâp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phren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phellter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atyniad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parcio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erydiad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llwybr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troed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sbwriel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AEAau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cymharu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hen 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mapiau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â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rhai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newydd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ddiweddar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hen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fapiau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adroddiadau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archif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llwyddiant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ymwelwyr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môr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cyfrifon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cerddwyr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anodedig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broblemau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datrysiadau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cyrchfan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môr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mêl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gwneud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cyfrifon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traffig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5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Y </a:t>
            </a:r>
            <a:r>
              <a:rPr lang="en-GB" dirty="0" err="1"/>
              <a:t>Mwmbwls</a:t>
            </a:r>
            <a:r>
              <a:rPr lang="en-GB" dirty="0"/>
              <a:t>, </a:t>
            </a:r>
            <a:r>
              <a:rPr lang="en-GB" dirty="0" err="1"/>
              <a:t>Abertawe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309320"/>
            <a:ext cx="7127296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  <p:pic>
        <p:nvPicPr>
          <p:cNvPr id="4099" name="Picture 3" descr="C:\Users\Simon\Pictures\Wales 2016\785CANON\IMG_8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9440"/>
            <a:ext cx="6919861" cy="461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1657</Words>
  <Application>Microsoft Office PowerPoint</Application>
  <PresentationFormat>On-screen Show (4:3)</PresentationFormat>
  <Paragraphs>248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Ymholiad Gwaith Maes TGAU</vt:lpstr>
      <vt:lpstr>Tabl A: methodolegau gwaith maes</vt:lpstr>
      <vt:lpstr>Tabl B: fframweithiau cysyniadol</vt:lpstr>
      <vt:lpstr>Meini prawf CBAC</vt:lpstr>
      <vt:lpstr>PowerPoint Presentation</vt:lpstr>
      <vt:lpstr>Ymholiad 1: Gofyn cwestiynau</vt:lpstr>
      <vt:lpstr>Ymholiad 2: Casglu data </vt:lpstr>
      <vt:lpstr>Ymholiad 2: Methodolegau twristiaeth</vt:lpstr>
      <vt:lpstr>Ymholiad 2: Y Mwmbwls, Abertawe </vt:lpstr>
      <vt:lpstr>Ymholiad 2: Bae Langland, Abertawe</vt:lpstr>
      <vt:lpstr>Ymholiad 2: Casglu data</vt:lpstr>
      <vt:lpstr>Ymholiad 3: Prosesu a chyflwyno</vt:lpstr>
      <vt:lpstr>Ymholiad 3: Prosesu a chyflwyno</vt:lpstr>
      <vt:lpstr>Ymholiad 3: Prosesu a chyflwyno</vt:lpstr>
      <vt:lpstr>Ymholiad 3: Prosesu a chyflwyno</vt:lpstr>
      <vt:lpstr>Llun anodedig yn dangos agweddau o dwristiaeth ym Mae Langland, Abertawe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Ymholiad 5: Dod i gasgliadau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115</cp:revision>
  <dcterms:created xsi:type="dcterms:W3CDTF">2016-11-05T09:38:39Z</dcterms:created>
  <dcterms:modified xsi:type="dcterms:W3CDTF">2017-05-27T14:24:09Z</dcterms:modified>
</cp:coreProperties>
</file>