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81" r:id="rId3"/>
    <p:sldId id="282" r:id="rId4"/>
    <p:sldId id="283" r:id="rId5"/>
    <p:sldId id="299" r:id="rId6"/>
    <p:sldId id="259" r:id="rId7"/>
    <p:sldId id="262" r:id="rId8"/>
    <p:sldId id="292" r:id="rId9"/>
    <p:sldId id="265" r:id="rId10"/>
    <p:sldId id="289" r:id="rId11"/>
    <p:sldId id="267" r:id="rId12"/>
    <p:sldId id="266" r:id="rId13"/>
    <p:sldId id="285" r:id="rId14"/>
    <p:sldId id="295" r:id="rId15"/>
    <p:sldId id="296" r:id="rId16"/>
    <p:sldId id="297" r:id="rId17"/>
    <p:sldId id="294" r:id="rId18"/>
    <p:sldId id="291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18F710E3-E493-451B-86E9-DB007CFA947D}" type="presOf" srcId="{A956D613-26B2-4359-B815-F042744D8AD2}" destId="{312A0A7B-3F72-411F-82C4-930CFE90F186}" srcOrd="0" destOrd="0" presId="urn:microsoft.com/office/officeart/2005/8/layout/cycle5"/>
    <dgm:cxn modelId="{D2587F7E-E613-4DEE-A30F-2D7DCB8A89F4}" type="presOf" srcId="{755D5700-48D1-43C5-9927-F33E86F1EDF5}" destId="{22F9E0D4-4AE6-439E-B532-2FF4F06CE918}" srcOrd="0" destOrd="0" presId="urn:microsoft.com/office/officeart/2005/8/layout/cycle5"/>
    <dgm:cxn modelId="{53E668AD-4189-4FA6-98A9-07F66C8F6E6B}" type="presOf" srcId="{8CBE956E-5609-4715-8D33-BE0AE2B4A413}" destId="{63B43598-80A3-4230-9059-7FF6ABAAA655}" srcOrd="0" destOrd="0" presId="urn:microsoft.com/office/officeart/2005/8/layout/cycle5"/>
    <dgm:cxn modelId="{68AFBC2D-FE2E-4DAC-B332-59885E10BAD2}" type="presOf" srcId="{F4D4B2B5-1334-417D-94E6-C752E23A0274}" destId="{C617B9DE-F283-4306-9A94-93AB7F71241E}" srcOrd="0" destOrd="0" presId="urn:microsoft.com/office/officeart/2005/8/layout/cycle5"/>
    <dgm:cxn modelId="{B5E18E1C-ADDC-4B95-84CF-14D1A0CD6090}" type="presOf" srcId="{9D8196F3-6EE0-4DC0-A3AB-12DE916551EF}" destId="{C40B7444-EF56-4499-863A-1E94CDE436F0}" srcOrd="0" destOrd="0" presId="urn:microsoft.com/office/officeart/2005/8/layout/cycle5"/>
    <dgm:cxn modelId="{B908A548-746C-4A19-ABB6-7D7A84C4F788}" type="presOf" srcId="{AFF2F518-19A6-4445-910F-56C46B23D236}" destId="{9A7FBC27-79E0-4963-8A55-9FEEAFC98D40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F07CAB18-8D97-4CC2-9A0B-46593D2027AD}" type="presOf" srcId="{10CBCF0C-E0CE-4816-9EFD-79BF1A45C7CA}" destId="{771394E3-122C-4E8D-9BDF-DC77E087BBB6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55FCD95F-C5B7-4D42-8E4B-CCCC56680BD5}" type="presOf" srcId="{1322D501-8E41-44E9-AD53-A20EDBAB530B}" destId="{52C1999B-37CC-4D8D-8F42-3B1FFA631B08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642464F7-A4DF-4FF9-BCFD-85B5822C90D8}" type="presOf" srcId="{814CFDFC-262A-4243-8C23-3031943BBFB6}" destId="{F1B59174-BB7F-4280-8370-C92BCE8FC49B}" srcOrd="0" destOrd="0" presId="urn:microsoft.com/office/officeart/2005/8/layout/cycle5"/>
    <dgm:cxn modelId="{BB5029DC-93DD-47F6-A7A6-A90DC986D449}" type="presOf" srcId="{460A4A4C-917B-45BA-BC0D-2E5B9AC41DE6}" destId="{D11F0DF4-73CE-4A71-A405-93981F51BA62}" srcOrd="0" destOrd="0" presId="urn:microsoft.com/office/officeart/2005/8/layout/cycle5"/>
    <dgm:cxn modelId="{D820E21A-D769-4584-9794-8D57949BA651}" type="presOf" srcId="{9BBE018E-989B-4345-BBC9-24AF1336B27E}" destId="{7C67BFB3-92CC-4943-8E4E-3E26A69B70C3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7E7F82F3-AF87-4D32-81D6-55CE00167890}" type="presOf" srcId="{1D94B371-F566-463A-85CC-87B987507294}" destId="{729AC451-7135-4E5E-A8E5-61F584175292}" srcOrd="0" destOrd="0" presId="urn:microsoft.com/office/officeart/2005/8/layout/cycle5"/>
    <dgm:cxn modelId="{1A219EDB-E442-443C-82DB-95F994DE8253}" type="presOf" srcId="{94EFE850-00CB-4D84-A0AC-CCE87A94DC71}" destId="{17FFEEEE-1C89-40B9-8FF2-D476697323C9}" srcOrd="0" destOrd="0" presId="urn:microsoft.com/office/officeart/2005/8/layout/cycle5"/>
    <dgm:cxn modelId="{07754BD6-7E86-42E3-B054-85BDC04E685A}" type="presParOf" srcId="{771394E3-122C-4E8D-9BDF-DC77E087BBB6}" destId="{17FFEEEE-1C89-40B9-8FF2-D476697323C9}" srcOrd="0" destOrd="0" presId="urn:microsoft.com/office/officeart/2005/8/layout/cycle5"/>
    <dgm:cxn modelId="{3ECC127D-918F-4F72-A93A-4ED0D54118A3}" type="presParOf" srcId="{771394E3-122C-4E8D-9BDF-DC77E087BBB6}" destId="{AD14550E-2F74-44DC-98FE-190D8000F1F7}" srcOrd="1" destOrd="0" presId="urn:microsoft.com/office/officeart/2005/8/layout/cycle5"/>
    <dgm:cxn modelId="{9677DD63-1ED9-4123-AEC8-0C3AF1363B58}" type="presParOf" srcId="{771394E3-122C-4E8D-9BDF-DC77E087BBB6}" destId="{729AC451-7135-4E5E-A8E5-61F584175292}" srcOrd="2" destOrd="0" presId="urn:microsoft.com/office/officeart/2005/8/layout/cycle5"/>
    <dgm:cxn modelId="{CEF864ED-6511-459E-A7B9-AFCF7DECAC6C}" type="presParOf" srcId="{771394E3-122C-4E8D-9BDF-DC77E087BBB6}" destId="{D11F0DF4-73CE-4A71-A405-93981F51BA62}" srcOrd="3" destOrd="0" presId="urn:microsoft.com/office/officeart/2005/8/layout/cycle5"/>
    <dgm:cxn modelId="{C5ADF862-0B29-49E4-8701-44E27473BC84}" type="presParOf" srcId="{771394E3-122C-4E8D-9BDF-DC77E087BBB6}" destId="{8FAB066A-2465-4D90-A971-63C6A0BA8D39}" srcOrd="4" destOrd="0" presId="urn:microsoft.com/office/officeart/2005/8/layout/cycle5"/>
    <dgm:cxn modelId="{5A089C1D-8C5B-476C-9883-FEE3FA12C442}" type="presParOf" srcId="{771394E3-122C-4E8D-9BDF-DC77E087BBB6}" destId="{C40B7444-EF56-4499-863A-1E94CDE436F0}" srcOrd="5" destOrd="0" presId="urn:microsoft.com/office/officeart/2005/8/layout/cycle5"/>
    <dgm:cxn modelId="{3865F08B-504C-4560-9AFF-7422FFDDBAA0}" type="presParOf" srcId="{771394E3-122C-4E8D-9BDF-DC77E087BBB6}" destId="{22F9E0D4-4AE6-439E-B532-2FF4F06CE918}" srcOrd="6" destOrd="0" presId="urn:microsoft.com/office/officeart/2005/8/layout/cycle5"/>
    <dgm:cxn modelId="{C6B210AC-4A12-44C3-8970-6798A72B5C6D}" type="presParOf" srcId="{771394E3-122C-4E8D-9BDF-DC77E087BBB6}" destId="{14DFB8C0-DC9A-496F-BE99-6A3C04F8AC57}" srcOrd="7" destOrd="0" presId="urn:microsoft.com/office/officeart/2005/8/layout/cycle5"/>
    <dgm:cxn modelId="{09F3FA16-56A2-4E51-A73F-23CC40EB178F}" type="presParOf" srcId="{771394E3-122C-4E8D-9BDF-DC77E087BBB6}" destId="{C617B9DE-F283-4306-9A94-93AB7F71241E}" srcOrd="8" destOrd="0" presId="urn:microsoft.com/office/officeart/2005/8/layout/cycle5"/>
    <dgm:cxn modelId="{74A9ED6F-BBAE-48EE-8F84-7DC3DC41F77C}" type="presParOf" srcId="{771394E3-122C-4E8D-9BDF-DC77E087BBB6}" destId="{F1B59174-BB7F-4280-8370-C92BCE8FC49B}" srcOrd="9" destOrd="0" presId="urn:microsoft.com/office/officeart/2005/8/layout/cycle5"/>
    <dgm:cxn modelId="{A8AB54E3-7EC4-4DAA-A932-EB5DDD04304E}" type="presParOf" srcId="{771394E3-122C-4E8D-9BDF-DC77E087BBB6}" destId="{58DE00D5-1325-4AD9-8C57-B40729155FE6}" srcOrd="10" destOrd="0" presId="urn:microsoft.com/office/officeart/2005/8/layout/cycle5"/>
    <dgm:cxn modelId="{5B05A7A7-FF40-4FE1-B017-DCBD7EBA6B06}" type="presParOf" srcId="{771394E3-122C-4E8D-9BDF-DC77E087BBB6}" destId="{7C67BFB3-92CC-4943-8E4E-3E26A69B70C3}" srcOrd="11" destOrd="0" presId="urn:microsoft.com/office/officeart/2005/8/layout/cycle5"/>
    <dgm:cxn modelId="{93FA5EBC-9F25-4C9A-87F0-028841814F3C}" type="presParOf" srcId="{771394E3-122C-4E8D-9BDF-DC77E087BBB6}" destId="{52C1999B-37CC-4D8D-8F42-3B1FFA631B08}" srcOrd="12" destOrd="0" presId="urn:microsoft.com/office/officeart/2005/8/layout/cycle5"/>
    <dgm:cxn modelId="{19D744EB-7002-47C4-A40E-54DF9D48B26D}" type="presParOf" srcId="{771394E3-122C-4E8D-9BDF-DC77E087BBB6}" destId="{0A5051B8-F477-45E6-BF0C-49CF8F56881B}" srcOrd="13" destOrd="0" presId="urn:microsoft.com/office/officeart/2005/8/layout/cycle5"/>
    <dgm:cxn modelId="{FA5D07CC-1BDB-4AC4-A50F-9D81E2E630F8}" type="presParOf" srcId="{771394E3-122C-4E8D-9BDF-DC77E087BBB6}" destId="{9A7FBC27-79E0-4963-8A55-9FEEAFC98D40}" srcOrd="14" destOrd="0" presId="urn:microsoft.com/office/officeart/2005/8/layout/cycle5"/>
    <dgm:cxn modelId="{AD36A124-307E-467C-8F00-C715B39E68C8}" type="presParOf" srcId="{771394E3-122C-4E8D-9BDF-DC77E087BBB6}" destId="{63B43598-80A3-4230-9059-7FF6ABAAA655}" srcOrd="15" destOrd="0" presId="urn:microsoft.com/office/officeart/2005/8/layout/cycle5"/>
    <dgm:cxn modelId="{EFB6BA6C-7372-44C4-8327-07FFF0D3C2AA}" type="presParOf" srcId="{771394E3-122C-4E8D-9BDF-DC77E087BBB6}" destId="{1B83D303-29E0-4FFC-A963-627236F789EE}" srcOrd="16" destOrd="0" presId="urn:microsoft.com/office/officeart/2005/8/layout/cycle5"/>
    <dgm:cxn modelId="{759A058D-078E-48F7-9234-13C15F727EB6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8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86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0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63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4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1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7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 smtClean="0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 smtClean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1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defTabSz="457200"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 defTabSz="457200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 defTabSz="457200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 defTabSz="457200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0689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15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1494289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/>
                <a:gridCol w="2879725"/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Bliss-Light"/>
                        </a:rPr>
                        <a:t>Table Heading</a:t>
                      </a:r>
                      <a:endParaRPr lang="en-GB" dirty="0"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 smtClean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 smtClean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3858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4819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9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2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4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9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2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Astudiaethau</a:t>
            </a:r>
            <a:r>
              <a:rPr lang="en-GB" sz="3200" dirty="0"/>
              <a:t> </a:t>
            </a:r>
            <a:r>
              <a:rPr lang="en-GB" sz="3200" dirty="0" err="1"/>
              <a:t>Trefol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347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Caerfyrddin</a:t>
            </a:r>
            <a:r>
              <a:rPr lang="en-GB" dirty="0"/>
              <a:t> </a:t>
            </a:r>
          </a:p>
        </p:txBody>
      </p:sp>
      <p:pic>
        <p:nvPicPr>
          <p:cNvPr id="5122" name="Picture 2" descr="C:\Users\Simon\Pictures\Wales 2016\784CANON\IMG_8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5" y="1337628"/>
            <a:ext cx="7236296" cy="48241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3945" y="6340678"/>
            <a:ext cx="7236295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allech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326998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2: </a:t>
            </a:r>
            <a:r>
              <a:rPr lang="en-GB" sz="4000" dirty="0" err="1"/>
              <a:t>Casglu</a:t>
            </a:r>
            <a:r>
              <a:rPr lang="en-GB" sz="4000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Dylunio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diogelwch</a:t>
            </a:r>
            <a:r>
              <a:rPr lang="en-GB" dirty="0"/>
              <a:t> –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– </a:t>
            </a:r>
            <a:r>
              <a:rPr lang="en-GB" dirty="0" err="1"/>
              <a:t>hygyrchedd</a:t>
            </a:r>
            <a:r>
              <a:rPr lang="en-GB" dirty="0"/>
              <a:t>,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gadarn</a:t>
            </a:r>
            <a:r>
              <a:rPr lang="en-GB" dirty="0"/>
              <a:t>)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hap, </a:t>
            </a:r>
            <a:r>
              <a:rPr lang="en-GB" dirty="0" err="1"/>
              <a:t>systematig</a:t>
            </a:r>
            <a:r>
              <a:rPr lang="en-GB" dirty="0"/>
              <a:t>, </a:t>
            </a:r>
            <a:r>
              <a:rPr lang="en-GB" dirty="0" err="1"/>
              <a:t>haenedig</a:t>
            </a:r>
            <a:r>
              <a:rPr lang="en-GB" dirty="0"/>
              <a:t>) 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cywirdeb</a:t>
            </a:r>
            <a:r>
              <a:rPr lang="en-GB" dirty="0"/>
              <a:t> a </a:t>
            </a:r>
            <a:r>
              <a:rPr lang="en-GB" dirty="0" err="1"/>
              <a:t>dibynadwyedd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5994" y="6274964"/>
            <a:ext cx="76145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FF0000"/>
                </a:solidFill>
              </a:rPr>
              <a:t>Cofiwch</a:t>
            </a:r>
            <a:r>
              <a:rPr lang="en-GB" sz="1600" b="1" dirty="0">
                <a:solidFill>
                  <a:srgbClr val="FF0000"/>
                </a:solidFill>
              </a:rPr>
              <a:t> y </a:t>
            </a:r>
            <a:r>
              <a:rPr lang="en-GB" sz="1600" b="1" dirty="0" err="1">
                <a:solidFill>
                  <a:srgbClr val="FF0000"/>
                </a:solidFill>
              </a:rPr>
              <a:t>bydd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angen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i</a:t>
            </a:r>
            <a:r>
              <a:rPr lang="en-GB" sz="1600" b="1" dirty="0">
                <a:solidFill>
                  <a:srgbClr val="FF0000"/>
                </a:solidFill>
              </a:rPr>
              <a:t> chi </a:t>
            </a:r>
            <a:r>
              <a:rPr lang="en-GB" sz="1600" b="1" dirty="0" err="1">
                <a:solidFill>
                  <a:srgbClr val="FF0000"/>
                </a:solidFill>
              </a:rPr>
              <a:t>gyfiawnhau’r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fethodoleg</a:t>
            </a:r>
            <a:r>
              <a:rPr lang="en-GB" sz="1600" b="1" dirty="0">
                <a:solidFill>
                  <a:srgbClr val="FF0000"/>
                </a:solidFill>
              </a:rPr>
              <a:t> a </a:t>
            </a:r>
            <a:r>
              <a:rPr lang="en-GB" sz="1600" b="1" dirty="0" err="1">
                <a:solidFill>
                  <a:srgbClr val="FF0000"/>
                </a:solidFill>
              </a:rPr>
              <a:t>ddefnyddiwyd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gennych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48" y="1772816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err="1"/>
              <a:t>Prosesu</a:t>
            </a:r>
            <a:r>
              <a:rPr lang="en-GB" sz="2200" b="1" dirty="0"/>
              <a:t> data</a:t>
            </a:r>
          </a:p>
          <a:p>
            <a:pPr marL="0" indent="0">
              <a:buNone/>
            </a:pPr>
            <a:r>
              <a:rPr lang="en-GB" sz="2200" dirty="0"/>
              <a:t>Mae </a:t>
            </a:r>
            <a:r>
              <a:rPr lang="en-GB" sz="2200" dirty="0" err="1"/>
              <a:t>hyn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golygu</a:t>
            </a:r>
            <a:r>
              <a:rPr lang="en-GB" sz="2200" dirty="0"/>
              <a:t> </a:t>
            </a:r>
            <a:r>
              <a:rPr lang="en-GB" sz="2200" dirty="0" err="1"/>
              <a:t>gwneud</a:t>
            </a:r>
            <a:r>
              <a:rPr lang="en-GB" sz="2200" dirty="0"/>
              <a:t> </a:t>
            </a:r>
            <a:r>
              <a:rPr lang="en-GB" sz="2200" dirty="0" err="1"/>
              <a:t>gwaith</a:t>
            </a:r>
            <a:r>
              <a:rPr lang="en-GB" sz="2200" dirty="0"/>
              <a:t> </a:t>
            </a:r>
            <a:r>
              <a:rPr lang="en-GB" sz="2200" dirty="0" err="1"/>
              <a:t>cyfrifo</a:t>
            </a:r>
            <a:r>
              <a:rPr lang="en-GB" sz="2200" dirty="0"/>
              <a:t> </a:t>
            </a:r>
            <a:r>
              <a:rPr lang="en-GB" sz="2200" dirty="0" err="1"/>
              <a:t>o’r</a:t>
            </a:r>
            <a:r>
              <a:rPr lang="en-GB" sz="2200" dirty="0"/>
              <a:t> </a:t>
            </a:r>
            <a:r>
              <a:rPr lang="en-GB" sz="2200" dirty="0" err="1"/>
              <a:t>daflen</a:t>
            </a:r>
            <a:r>
              <a:rPr lang="en-GB" sz="2200" dirty="0"/>
              <a:t> </a:t>
            </a:r>
            <a:r>
              <a:rPr lang="en-GB" sz="2200" dirty="0" err="1"/>
              <a:t>ddata</a:t>
            </a:r>
            <a:r>
              <a:rPr lang="en-GB" sz="2200" dirty="0"/>
              <a:t> a </a:t>
            </a:r>
            <a:r>
              <a:rPr lang="en-GB" sz="2200" dirty="0" err="1"/>
              <a:t>gallai</a:t>
            </a:r>
            <a:r>
              <a:rPr lang="en-GB" sz="2200" dirty="0"/>
              <a:t> </a:t>
            </a:r>
            <a:r>
              <a:rPr lang="en-GB" sz="2200" dirty="0" err="1"/>
              <a:t>gynnwys</a:t>
            </a:r>
            <a:r>
              <a:rPr lang="en-GB" sz="2200" dirty="0"/>
              <a:t>: </a:t>
            </a:r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cyfraddau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gerddwyr</a:t>
            </a:r>
            <a:r>
              <a:rPr lang="en-GB" dirty="0"/>
              <a:t>  </a:t>
            </a:r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sgoriau</a:t>
            </a:r>
            <a:r>
              <a:rPr lang="en-GB" dirty="0"/>
              <a:t> AEA </a:t>
            </a:r>
          </a:p>
          <a:p>
            <a:r>
              <a:rPr lang="en-GB" dirty="0" err="1"/>
              <a:t>Trosi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ganrannau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dangosyddion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, </a:t>
            </a:r>
            <a:r>
              <a:rPr lang="en-GB" dirty="0" err="1"/>
              <a:t>cwadratau</a:t>
            </a:r>
            <a:r>
              <a:rPr lang="en-GB" dirty="0"/>
              <a:t> </a:t>
            </a:r>
            <a:r>
              <a:rPr lang="en-GB" dirty="0" err="1"/>
              <a:t>llystyfiant</a:t>
            </a:r>
            <a:r>
              <a:rPr lang="en-GB" dirty="0"/>
              <a:t>, </a:t>
            </a:r>
            <a:r>
              <a:rPr lang="en-GB" dirty="0" err="1"/>
              <a:t>holiaduron</a:t>
            </a:r>
            <a:r>
              <a:rPr lang="en-GB" dirty="0"/>
              <a:t>) </a:t>
            </a:r>
          </a:p>
          <a:p>
            <a:r>
              <a:rPr lang="en-GB" dirty="0" err="1"/>
              <a:t>Mesurau</a:t>
            </a:r>
            <a:r>
              <a:rPr lang="en-GB" dirty="0"/>
              <a:t> </a:t>
            </a:r>
            <a:r>
              <a:rPr lang="en-GB" dirty="0" err="1"/>
              <a:t>ystadegol</a:t>
            </a:r>
            <a:r>
              <a:rPr lang="en-GB" dirty="0"/>
              <a:t> </a:t>
            </a:r>
            <a:r>
              <a:rPr lang="en-GB" dirty="0" err="1"/>
              <a:t>cymharol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canrannol</a:t>
            </a:r>
            <a:r>
              <a:rPr lang="en-GB" dirty="0"/>
              <a:t>)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data </a:t>
            </a:r>
            <a:r>
              <a:rPr lang="en-GB" dirty="0" err="1"/>
              <a:t>cyfrifiad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droseddau</a:t>
            </a:r>
            <a:endParaRPr lang="en-GB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7829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311" y="221109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8311" y="1298453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2276872"/>
            <a:ext cx="7152041" cy="42780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err="1"/>
              <a:t>Graffiau</a:t>
            </a:r>
            <a:r>
              <a:rPr lang="en-GB" sz="1600" dirty="0"/>
              <a:t> bar </a:t>
            </a:r>
            <a:r>
              <a:rPr lang="en-GB" sz="1600" dirty="0" err="1"/>
              <a:t>cyfansawdd</a:t>
            </a:r>
            <a:r>
              <a:rPr lang="en-GB" sz="1600" dirty="0"/>
              <a:t> (</a:t>
            </a:r>
            <a:r>
              <a:rPr lang="en-GB" sz="1600" dirty="0" err="1"/>
              <a:t>rhanedig</a:t>
            </a:r>
            <a:r>
              <a:rPr lang="en-GB" sz="1600" dirty="0"/>
              <a:t>), </a:t>
            </a:r>
            <a:r>
              <a:rPr lang="en-GB" sz="1600" dirty="0" err="1"/>
              <a:t>e.e</a:t>
            </a:r>
            <a:r>
              <a:rPr lang="en-GB" sz="1600" dirty="0"/>
              <a:t>.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dangos</a:t>
            </a:r>
            <a:r>
              <a:rPr lang="en-GB" sz="1600" dirty="0"/>
              <a:t> </a:t>
            </a:r>
            <a:r>
              <a:rPr lang="en-GB" sz="1600" dirty="0" err="1"/>
              <a:t>newid</a:t>
            </a:r>
            <a:r>
              <a:rPr lang="en-GB" sz="1600" dirty="0"/>
              <a:t> </a:t>
            </a:r>
            <a:r>
              <a:rPr lang="en-GB" sz="1600" dirty="0" err="1"/>
              <a:t>defnydd</a:t>
            </a:r>
            <a:r>
              <a:rPr lang="en-GB" sz="1600" dirty="0"/>
              <a:t> </a:t>
            </a:r>
            <a:r>
              <a:rPr lang="en-GB" sz="1600" dirty="0" err="1" smtClean="0"/>
              <a:t>tir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0" y="2708920"/>
            <a:ext cx="6918875" cy="369006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14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08111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305950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Cyflwyno</a:t>
            </a:r>
            <a:r>
              <a:rPr lang="en-GB" sz="2800" b="1" dirty="0"/>
              <a:t> data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data a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5531541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Defnyddio</a:t>
            </a:r>
            <a:r>
              <a:rPr lang="en-GB" dirty="0"/>
              <a:t> SGC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blotio</a:t>
            </a:r>
            <a:r>
              <a:rPr lang="en-GB" dirty="0"/>
              <a:t> </a:t>
            </a:r>
            <a:r>
              <a:rPr lang="en-GB" dirty="0" err="1"/>
              <a:t>defnyddiau</a:t>
            </a:r>
            <a:r>
              <a:rPr lang="en-GB" dirty="0"/>
              <a:t>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fap</a:t>
            </a:r>
            <a:r>
              <a:rPr lang="en-GB" dirty="0"/>
              <a:t> </a:t>
            </a:r>
            <a:r>
              <a:rPr lang="en-GB" dirty="0" err="1"/>
              <a:t>sylfaen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7" descr="http://digimapforschools.blogs.edina.ac.uk/files/2015/04/landuse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3" y="2780928"/>
            <a:ext cx="5112385" cy="328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28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201" y="195699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4499" y="1268760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961" y="2204864"/>
            <a:ext cx="5805856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Defnyddio</a:t>
            </a:r>
            <a:r>
              <a:rPr lang="en-GB" dirty="0"/>
              <a:t> SGC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blotio</a:t>
            </a:r>
            <a:r>
              <a:rPr lang="en-GB" dirty="0"/>
              <a:t> </a:t>
            </a:r>
            <a:r>
              <a:rPr lang="en-GB" dirty="0" err="1"/>
              <a:t>rheolaeth</a:t>
            </a:r>
            <a:r>
              <a:rPr lang="en-GB" dirty="0"/>
              <a:t> </a:t>
            </a:r>
            <a:r>
              <a:rPr lang="en-GB" dirty="0" err="1"/>
              <a:t>beicio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fap</a:t>
            </a:r>
            <a:r>
              <a:rPr lang="en-GB" dirty="0"/>
              <a:t> </a:t>
            </a:r>
            <a:r>
              <a:rPr lang="en-GB" dirty="0" err="1"/>
              <a:t>sylfaen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5" descr="http://digimapforschools.blogs.edina.ac.uk/files/2015/04/cyclemanagemen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36912"/>
            <a:ext cx="5616624" cy="3968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28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344" y="205865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6344" y="1308052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101" y="2204864"/>
            <a:ext cx="6222156" cy="4247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Graff radar, </a:t>
            </a:r>
            <a:r>
              <a:rPr lang="en-GB" dirty="0" err="1"/>
              <a:t>siart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a map </a:t>
            </a:r>
            <a:r>
              <a:rPr lang="en-GB" dirty="0" err="1"/>
              <a:t>llif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" name="Picture 9" descr="http://digimapforschools.blogs.edina.ac.uk/files/2015/04/traffic_flows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52324"/>
            <a:ext cx="5976664" cy="368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445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4977" y="207671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Enquiry 3: Processing and presenting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977" y="1279592"/>
            <a:ext cx="83840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Presenting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involves selecting appropriate methods to present data and could include: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144" y="2170531"/>
            <a:ext cx="6120680" cy="4247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Use a program such as </a:t>
            </a:r>
            <a:r>
              <a:rPr lang="en-GB" dirty="0" err="1" smtClean="0"/>
              <a:t>Wordle</a:t>
            </a:r>
            <a:r>
              <a:rPr lang="en-GB" dirty="0" smtClean="0"/>
              <a:t> to present qualitative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7" y="2636912"/>
            <a:ext cx="5918013" cy="369021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15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599" y="206406"/>
            <a:ext cx="6347714" cy="1320800"/>
          </a:xfrm>
        </p:spPr>
        <p:txBody>
          <a:bodyPr>
            <a:noAutofit/>
          </a:bodyPr>
          <a:lstStyle/>
          <a:p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anodedig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stryd</a:t>
            </a:r>
            <a:r>
              <a:rPr lang="en-GB" dirty="0"/>
              <a:t> </a:t>
            </a:r>
            <a:r>
              <a:rPr lang="en-GB" dirty="0" err="1"/>
              <a:t>siopa</a:t>
            </a:r>
            <a:r>
              <a:rPr lang="en-GB" dirty="0"/>
              <a:t> </a:t>
            </a:r>
            <a:r>
              <a:rPr lang="en-GB" dirty="0" err="1"/>
              <a:t>draddodiadol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Nghaerfyrddin</a:t>
            </a:r>
            <a:endParaRPr lang="en-GB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599" y="1928238"/>
            <a:ext cx="7410685" cy="4845166"/>
            <a:chOff x="0" y="-136147"/>
            <a:chExt cx="7608777" cy="4974399"/>
          </a:xfrm>
        </p:grpSpPr>
        <p:pic>
          <p:nvPicPr>
            <p:cNvPr id="22" name="Picture 21" descr="C:\Users\Simon\Pictures\Wales 2016\785CANON\IMG_850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977" y="1339703"/>
              <a:ext cx="5003800" cy="33356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5665389" y="-136147"/>
              <a:ext cx="1943387" cy="804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Llinellau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dwbl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dangos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rheolaeth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traffig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2878269" y="63796"/>
              <a:ext cx="2264409" cy="5513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Basgedi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crog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wella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ansawdd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amgylcheddol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1898" y="63796"/>
              <a:ext cx="2222205" cy="9781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y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Stryd siopa draddodiadol hŷn, </a:t>
              </a:r>
              <a:r>
                <a:rPr lang="cy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gyda </a:t>
              </a:r>
              <a:r>
                <a:rPr lang="cy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siopau annibynnol cymharol fach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0" y="2424223"/>
              <a:ext cx="1594884" cy="3146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Stryd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un-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ffordd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31898" y="3813602"/>
              <a:ext cx="2105024" cy="1024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Stryd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siopa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boblogaidd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gydag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amrediad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oedrannau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472832" y="2464600"/>
              <a:ext cx="1180214" cy="1169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39433" y="903768"/>
              <a:ext cx="2541181" cy="19032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040372" y="723014"/>
              <a:ext cx="1158949" cy="170120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475228" y="701749"/>
              <a:ext cx="723014" cy="330672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21809" y="3819051"/>
              <a:ext cx="2456121" cy="4040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73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21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4: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chymhwyso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Adnabod</a:t>
            </a:r>
            <a:r>
              <a:rPr lang="en-GB" dirty="0"/>
              <a:t>,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dehongli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 </a:t>
            </a:r>
          </a:p>
          <a:p>
            <a:r>
              <a:rPr lang="en-GB" dirty="0" err="1"/>
              <a:t>Cymhwyso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 </a:t>
            </a:r>
            <a:r>
              <a:rPr lang="en-GB" dirty="0" err="1"/>
              <a:t>dealltwriaeth</a:t>
            </a:r>
            <a:r>
              <a:rPr lang="en-GB" dirty="0"/>
              <a:t> o </a:t>
            </a:r>
            <a:r>
              <a:rPr lang="en-GB" dirty="0" err="1"/>
              <a:t>gysyniadau</a:t>
            </a:r>
            <a:r>
              <a:rPr lang="en-GB" dirty="0"/>
              <a:t> a </a:t>
            </a:r>
            <a:r>
              <a:rPr lang="en-GB" dirty="0" err="1"/>
              <a:t>phrosesau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a </a:t>
            </a:r>
            <a:r>
              <a:rPr lang="en-GB" dirty="0" err="1"/>
              <a:t>gasglwyd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Tueddiadau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pellter</a:t>
            </a:r>
            <a:r>
              <a:rPr lang="en-GB" dirty="0"/>
              <a:t>, </a:t>
            </a:r>
            <a:r>
              <a:rPr lang="en-GB" dirty="0" err="1"/>
              <a:t>a.y.b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 err="1"/>
              <a:t>Patrymau</a:t>
            </a:r>
            <a:r>
              <a:rPr lang="en-GB" dirty="0"/>
              <a:t> – </a:t>
            </a:r>
            <a:r>
              <a:rPr lang="en-GB" dirty="0" err="1"/>
              <a:t>dosbarthiadau</a:t>
            </a:r>
            <a:r>
              <a:rPr lang="en-GB" dirty="0"/>
              <a:t> </a:t>
            </a:r>
            <a:r>
              <a:rPr lang="en-GB" dirty="0" err="1"/>
              <a:t>cyson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ailadrodd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llinol</a:t>
            </a:r>
            <a:r>
              <a:rPr lang="en-GB" dirty="0"/>
              <a:t>, </a:t>
            </a:r>
            <a:r>
              <a:rPr lang="en-GB" dirty="0" err="1"/>
              <a:t>rheiddiol</a:t>
            </a:r>
            <a:r>
              <a:rPr lang="en-GB" dirty="0"/>
              <a:t>, </a:t>
            </a:r>
            <a:r>
              <a:rPr lang="en-GB" dirty="0" err="1"/>
              <a:t>cylchol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9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A: </a:t>
            </a:r>
            <a:r>
              <a:rPr lang="en-GB" sz="4000" dirty="0" err="1"/>
              <a:t>methodolegau</a:t>
            </a:r>
            <a:r>
              <a:rPr lang="en-GB" sz="4000" dirty="0"/>
              <a:t> </a:t>
            </a:r>
            <a:r>
              <a:rPr lang="en-GB" sz="4000" dirty="0" err="1"/>
              <a:t>gwaith</a:t>
            </a:r>
            <a:r>
              <a:rPr lang="en-GB" sz="4000" dirty="0"/>
              <a:t> </a:t>
            </a:r>
            <a:r>
              <a:rPr lang="en-GB" sz="4000" dirty="0" err="1"/>
              <a:t>maes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48354"/>
              </p:ext>
            </p:extLst>
          </p:nvPr>
        </p:nvGraphicFramePr>
        <p:xfrm>
          <a:off x="755576" y="1628800"/>
          <a:ext cx="7848872" cy="4744204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656184"/>
                <a:gridCol w="1863371"/>
                <a:gridCol w="1737029"/>
                <a:gridCol w="158417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04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Trefol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dinas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ymyl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CBD /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ganolog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lygredd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ffwrdd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draffordd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debyg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dangosyddion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sŵn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chen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olyniaeth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lystyfiant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ecosystem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data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eraill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cymariaethau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Patrymau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adwerthu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newidiol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cymharu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patrymau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adwerthu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presennol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â data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hanesyddol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flwyddyn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flaenorol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pedestreiddio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ailddatblygu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data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ecosystem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gymuned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synnwyr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le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stadiwm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pêl-droed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debyg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pedestreiddio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ailddatblygu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droseddu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fandaliaeth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ddinas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gerddwyr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cysylltu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cerddwyr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adwerthu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ddarpariaeth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barcio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nodi’r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beicio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Disgrifio</a:t>
            </a:r>
            <a:r>
              <a:rPr lang="en-GB" sz="4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Dilynwch</a:t>
            </a:r>
            <a:r>
              <a:rPr lang="en-GB" dirty="0"/>
              <a:t> y </a:t>
            </a:r>
            <a:r>
              <a:rPr lang="en-GB" dirty="0" err="1"/>
              <a:t>drefn</a:t>
            </a:r>
            <a:r>
              <a:rPr lang="en-GB" dirty="0"/>
              <a:t> hon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disgrifio’r</a:t>
            </a:r>
            <a:r>
              <a:rPr lang="en-GB" dirty="0"/>
              <a:t> ‘</a:t>
            </a:r>
            <a:r>
              <a:rPr lang="en-GB" dirty="0" err="1"/>
              <a:t>darlun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’, y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Cyfeirio</a:t>
            </a:r>
            <a:r>
              <a:rPr lang="en-GB" dirty="0"/>
              <a:t> at </a:t>
            </a:r>
            <a:r>
              <a:rPr lang="en-GB" dirty="0" err="1"/>
              <a:t>wybodaeth</a:t>
            </a:r>
            <a:r>
              <a:rPr lang="en-GB" dirty="0"/>
              <a:t>/data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graffiau</a:t>
            </a:r>
            <a:r>
              <a:rPr lang="en-GB" dirty="0"/>
              <a:t>, </a:t>
            </a:r>
            <a:r>
              <a:rPr lang="en-GB" dirty="0" err="1"/>
              <a:t>mapiau</a:t>
            </a:r>
            <a:r>
              <a:rPr lang="en-GB" dirty="0"/>
              <a:t> a </a:t>
            </a:r>
            <a:r>
              <a:rPr lang="en-GB" dirty="0" err="1"/>
              <a:t>diagramau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Adnabod</a:t>
            </a:r>
            <a:r>
              <a:rPr lang="en-GB" dirty="0"/>
              <a:t> a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eithriadau</a:t>
            </a:r>
            <a:r>
              <a:rPr lang="en-GB" dirty="0"/>
              <a:t> (</a:t>
            </a:r>
            <a:r>
              <a:rPr lang="en-GB" dirty="0" err="1"/>
              <a:t>anomaleddau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duedd</a:t>
            </a:r>
            <a:r>
              <a:rPr lang="en-GB" dirty="0"/>
              <a:t>/</a:t>
            </a:r>
            <a:r>
              <a:rPr lang="en-GB" dirty="0" err="1"/>
              <a:t>patrwm</a:t>
            </a:r>
            <a:r>
              <a:rPr lang="en-GB" dirty="0"/>
              <a:t> </a:t>
            </a:r>
            <a:r>
              <a:rPr lang="en-GB" dirty="0" err="1"/>
              <a:t>cyffredinol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9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800" y="213213"/>
            <a:ext cx="6826504" cy="6955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Dadansoddi</a:t>
            </a:r>
            <a:r>
              <a:rPr lang="en-GB" sz="40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268761"/>
            <a:ext cx="8229600" cy="1800200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 err="1"/>
              <a:t>Mae’r</a:t>
            </a:r>
            <a:r>
              <a:rPr lang="en-GB" sz="1600" dirty="0"/>
              <a:t> </a:t>
            </a:r>
            <a:r>
              <a:rPr lang="en-GB" sz="1600" dirty="0" err="1"/>
              <a:t>graff</a:t>
            </a:r>
            <a:r>
              <a:rPr lang="en-GB" sz="1600" dirty="0"/>
              <a:t> bar </a:t>
            </a:r>
            <a:r>
              <a:rPr lang="en-GB" sz="1600" dirty="0" err="1"/>
              <a:t>rhanedig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dangos</a:t>
            </a:r>
            <a:r>
              <a:rPr lang="en-GB" sz="1600" dirty="0"/>
              <a:t> bod </a:t>
            </a:r>
            <a:r>
              <a:rPr lang="en-GB" sz="1600" dirty="0" err="1"/>
              <a:t>newid</a:t>
            </a:r>
            <a:r>
              <a:rPr lang="en-GB" sz="1600" dirty="0"/>
              <a:t> </a:t>
            </a:r>
            <a:r>
              <a:rPr lang="en-GB" sz="1600" dirty="0" err="1"/>
              <a:t>arwyddocaol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defnydd</a:t>
            </a:r>
            <a:r>
              <a:rPr lang="en-GB" sz="1600" dirty="0"/>
              <a:t> </a:t>
            </a:r>
            <a:r>
              <a:rPr lang="en-GB" sz="1600" dirty="0" err="1"/>
              <a:t>tir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phellter</a:t>
            </a:r>
            <a:r>
              <a:rPr lang="en-GB" sz="1600" dirty="0"/>
              <a:t> o </a:t>
            </a:r>
            <a:r>
              <a:rPr lang="en-GB" sz="1600" dirty="0" err="1"/>
              <a:t>ganol</a:t>
            </a:r>
            <a:r>
              <a:rPr lang="en-GB" sz="1600" dirty="0"/>
              <a:t> y </a:t>
            </a:r>
            <a:r>
              <a:rPr lang="en-GB" sz="1600" dirty="0" err="1"/>
              <a:t>dref</a:t>
            </a:r>
            <a:r>
              <a:rPr lang="en-GB" sz="1600" dirty="0"/>
              <a:t>. </a:t>
            </a:r>
          </a:p>
          <a:p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agos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ganol</a:t>
            </a:r>
            <a:r>
              <a:rPr lang="en-GB" sz="1600" dirty="0"/>
              <a:t> y </a:t>
            </a:r>
            <a:r>
              <a:rPr lang="en-GB" sz="1600" dirty="0" err="1"/>
              <a:t>dref</a:t>
            </a:r>
            <a:r>
              <a:rPr lang="en-GB" sz="1600" dirty="0"/>
              <a:t> </a:t>
            </a:r>
            <a:r>
              <a:rPr lang="en-GB" sz="1600" dirty="0" err="1"/>
              <a:t>adwerthu</a:t>
            </a:r>
            <a:r>
              <a:rPr lang="en-GB" sz="1600" dirty="0"/>
              <a:t> (58%) a </a:t>
            </a:r>
            <a:r>
              <a:rPr lang="en-GB" sz="1600" dirty="0" err="1"/>
              <a:t>gwasanaethau</a:t>
            </a:r>
            <a:r>
              <a:rPr lang="en-GB" sz="1600" dirty="0"/>
              <a:t> </a:t>
            </a:r>
            <a:r>
              <a:rPr lang="en-GB" sz="1600" dirty="0" err="1"/>
              <a:t>defnyddwyr</a:t>
            </a:r>
            <a:r>
              <a:rPr lang="en-GB" sz="1600" dirty="0"/>
              <a:t> (35%)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fwyaf</a:t>
            </a:r>
            <a:r>
              <a:rPr lang="en-GB" sz="1600" dirty="0"/>
              <a:t> </a:t>
            </a:r>
            <a:r>
              <a:rPr lang="en-GB" sz="1600" dirty="0" err="1"/>
              <a:t>amlwg</a:t>
            </a:r>
            <a:r>
              <a:rPr lang="en-GB" sz="1600" dirty="0"/>
              <a:t>. Mae </a:t>
            </a:r>
            <a:r>
              <a:rPr lang="en-GB" sz="1600" dirty="0" err="1"/>
              <a:t>canran</a:t>
            </a:r>
            <a:r>
              <a:rPr lang="en-GB" sz="1600" dirty="0"/>
              <a:t> y </a:t>
            </a:r>
            <a:r>
              <a:rPr lang="en-GB" sz="1600" dirty="0" err="1"/>
              <a:t>ddau</a:t>
            </a:r>
            <a:r>
              <a:rPr lang="en-GB" sz="1600" dirty="0"/>
              <a:t> </a:t>
            </a:r>
            <a:r>
              <a:rPr lang="en-GB" sz="1600" dirty="0" err="1"/>
              <a:t>ddefnydd</a:t>
            </a:r>
            <a:r>
              <a:rPr lang="en-GB" sz="1600" dirty="0"/>
              <a:t> </a:t>
            </a:r>
            <a:r>
              <a:rPr lang="en-GB" sz="1600" dirty="0" err="1"/>
              <a:t>tir</a:t>
            </a:r>
            <a:r>
              <a:rPr lang="en-GB" sz="1600" dirty="0"/>
              <a:t> </a:t>
            </a:r>
            <a:r>
              <a:rPr lang="en-GB" sz="1600" dirty="0" err="1"/>
              <a:t>hyn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gostwng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arwyddocaol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tua</a:t>
            </a:r>
            <a:r>
              <a:rPr lang="en-GB" sz="1600" dirty="0"/>
              <a:t> 14% </a:t>
            </a:r>
            <a:r>
              <a:rPr lang="en-GB" sz="1600" dirty="0" err="1"/>
              <a:t>erbyn</a:t>
            </a:r>
            <a:r>
              <a:rPr lang="en-GB" sz="1600" dirty="0"/>
              <a:t> 8001-1000 </a:t>
            </a:r>
            <a:r>
              <a:rPr lang="en-GB" sz="1600" dirty="0" err="1"/>
              <a:t>metr</a:t>
            </a:r>
            <a:r>
              <a:rPr lang="en-GB" sz="1600" dirty="0"/>
              <a:t> o </a:t>
            </a:r>
            <a:r>
              <a:rPr lang="en-GB" sz="1600" dirty="0" err="1"/>
              <a:t>ganol</a:t>
            </a:r>
            <a:r>
              <a:rPr lang="en-GB" sz="1600" dirty="0"/>
              <a:t> y </a:t>
            </a:r>
            <a:r>
              <a:rPr lang="en-GB" sz="1600" dirty="0" err="1"/>
              <a:t>dref</a:t>
            </a:r>
            <a:r>
              <a:rPr lang="en-GB" sz="1600" dirty="0"/>
              <a:t>. </a:t>
            </a:r>
          </a:p>
          <a:p>
            <a:r>
              <a:rPr lang="en-GB" sz="1600" dirty="0"/>
              <a:t>Mae </a:t>
            </a:r>
            <a:r>
              <a:rPr lang="en-GB" sz="1600" dirty="0" err="1"/>
              <a:t>pwysigrwydd</a:t>
            </a:r>
            <a:r>
              <a:rPr lang="en-GB" sz="1600" dirty="0"/>
              <a:t> </a:t>
            </a:r>
            <a:r>
              <a:rPr lang="en-GB" sz="1600" dirty="0" err="1"/>
              <a:t>adwerthu</a:t>
            </a:r>
            <a:r>
              <a:rPr lang="en-GB" sz="1600" dirty="0"/>
              <a:t> a </a:t>
            </a:r>
            <a:r>
              <a:rPr lang="en-GB" sz="1600" dirty="0" err="1"/>
              <a:t>gwasanaethau</a:t>
            </a:r>
            <a:r>
              <a:rPr lang="en-GB" sz="1600" dirty="0"/>
              <a:t> </a:t>
            </a:r>
            <a:r>
              <a:rPr lang="en-GB" sz="1600" dirty="0" err="1"/>
              <a:t>defnyddwyr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agos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ganol</a:t>
            </a:r>
            <a:r>
              <a:rPr lang="en-GB" sz="1600" dirty="0"/>
              <a:t> y </a:t>
            </a:r>
            <a:r>
              <a:rPr lang="en-GB" sz="1600" dirty="0" err="1"/>
              <a:t>dref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adlewyrchu</a:t>
            </a:r>
            <a:r>
              <a:rPr lang="en-GB" sz="1600" dirty="0"/>
              <a:t> </a:t>
            </a:r>
            <a:r>
              <a:rPr lang="en-GB" sz="1600" dirty="0" err="1"/>
              <a:t>datblygiad</a:t>
            </a:r>
            <a:r>
              <a:rPr lang="en-GB" sz="1600" dirty="0"/>
              <a:t> </a:t>
            </a:r>
            <a:r>
              <a:rPr lang="en-GB" sz="1600" dirty="0" err="1"/>
              <a:t>hanesyddol</a:t>
            </a:r>
            <a:r>
              <a:rPr lang="en-GB" sz="1600" dirty="0"/>
              <a:t> y </a:t>
            </a:r>
            <a:r>
              <a:rPr lang="en-GB" sz="1600" dirty="0" err="1"/>
              <a:t>dref</a:t>
            </a:r>
            <a:r>
              <a:rPr lang="en-GB" sz="1600" dirty="0"/>
              <a:t> o </a:t>
            </a:r>
            <a:r>
              <a:rPr lang="en-GB" sz="1600" dirty="0" err="1"/>
              <a:t>amgylch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bwynt</a:t>
            </a:r>
            <a:r>
              <a:rPr lang="en-GB" sz="1600" dirty="0"/>
              <a:t> </a:t>
            </a:r>
            <a:r>
              <a:rPr lang="en-GB" sz="1600" dirty="0" err="1"/>
              <a:t>canolog</a:t>
            </a:r>
            <a:r>
              <a:rPr lang="en-GB" sz="1600" dirty="0"/>
              <a:t> </a:t>
            </a:r>
            <a:r>
              <a:rPr lang="en-GB" sz="1600" dirty="0" err="1"/>
              <a:t>mwyaf</a:t>
            </a:r>
            <a:r>
              <a:rPr lang="en-GB" sz="1600" dirty="0"/>
              <a:t> </a:t>
            </a:r>
            <a:r>
              <a:rPr lang="en-GB" sz="1600" dirty="0" err="1"/>
              <a:t>hygyrch</a:t>
            </a:r>
            <a:r>
              <a:rPr lang="en-GB" sz="1600" dirty="0"/>
              <a:t>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11560" y="2780928"/>
            <a:ext cx="247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Mae </a:t>
            </a:r>
            <a:r>
              <a:rPr lang="en-GB" sz="1400" dirty="0" err="1"/>
              <a:t>defnyddiau</a:t>
            </a:r>
            <a:r>
              <a:rPr lang="en-GB" sz="1400" dirty="0"/>
              <a:t> </a:t>
            </a:r>
            <a:r>
              <a:rPr lang="en-GB" sz="1400" dirty="0" err="1"/>
              <a:t>tir</a:t>
            </a:r>
            <a:r>
              <a:rPr lang="en-GB" sz="1400" dirty="0"/>
              <a:t> </a:t>
            </a:r>
            <a:r>
              <a:rPr lang="en-GB" sz="1400" dirty="0" err="1"/>
              <a:t>preswyl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 smtClean="0"/>
              <a:t>cynyddu</a:t>
            </a:r>
            <a:r>
              <a:rPr lang="en-GB" sz="1400" dirty="0" smtClean="0"/>
              <a:t> </a:t>
            </a:r>
            <a:r>
              <a:rPr lang="en-GB" sz="1400" dirty="0" err="1"/>
              <a:t>tuag</a:t>
            </a:r>
            <a:r>
              <a:rPr lang="en-GB" sz="1400" dirty="0"/>
              <a:t> at </a:t>
            </a:r>
            <a:r>
              <a:rPr lang="en-GB" sz="1400" dirty="0" err="1"/>
              <a:t>ymyl</a:t>
            </a:r>
            <a:r>
              <a:rPr lang="en-GB" sz="1400" dirty="0"/>
              <a:t> y </a:t>
            </a:r>
            <a:r>
              <a:rPr lang="en-GB" sz="1400" dirty="0" err="1"/>
              <a:t>dref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 smtClean="0"/>
              <a:t>gyrraedd</a:t>
            </a:r>
            <a:r>
              <a:rPr lang="en-GB" sz="1400" dirty="0" smtClean="0"/>
              <a:t> </a:t>
            </a:r>
            <a:r>
              <a:rPr lang="en-GB" sz="1400" dirty="0" err="1" smtClean="0"/>
              <a:t>uchafswm</a:t>
            </a:r>
            <a:r>
              <a:rPr lang="en-GB" sz="1400" dirty="0" smtClean="0"/>
              <a:t> </a:t>
            </a:r>
            <a:r>
              <a:rPr lang="en-GB" sz="1400" dirty="0"/>
              <a:t>o </a:t>
            </a:r>
            <a:r>
              <a:rPr lang="en-GB" sz="1400" dirty="0" err="1"/>
              <a:t>tua</a:t>
            </a:r>
            <a:r>
              <a:rPr lang="en-GB" sz="1400" dirty="0"/>
              <a:t> 80% 1001-1200 </a:t>
            </a:r>
            <a:r>
              <a:rPr lang="en-GB" sz="1400" dirty="0" err="1"/>
              <a:t>metr</a:t>
            </a:r>
            <a:r>
              <a:rPr lang="en-GB" sz="1400" dirty="0"/>
              <a:t> </a:t>
            </a:r>
            <a:r>
              <a:rPr lang="en-GB" sz="1400" dirty="0" smtClean="0"/>
              <a:t>o </a:t>
            </a:r>
            <a:r>
              <a:rPr lang="en-GB" sz="1400" dirty="0" err="1" smtClean="0"/>
              <a:t>ganol</a:t>
            </a:r>
            <a:r>
              <a:rPr lang="en-GB" sz="1400" dirty="0" smtClean="0"/>
              <a:t> </a:t>
            </a:r>
            <a:r>
              <a:rPr lang="en-GB" sz="1400" dirty="0"/>
              <a:t>y </a:t>
            </a:r>
            <a:r>
              <a:rPr lang="en-GB" sz="1400" dirty="0" err="1"/>
              <a:t>dref</a:t>
            </a:r>
            <a:r>
              <a:rPr lang="en-GB" sz="1400" dirty="0"/>
              <a:t>. </a:t>
            </a:r>
            <a:r>
              <a:rPr lang="en-GB" sz="1400" dirty="0" err="1"/>
              <a:t>Yma</a:t>
            </a:r>
            <a:r>
              <a:rPr lang="en-GB" sz="1400" dirty="0"/>
              <a:t> </a:t>
            </a:r>
            <a:r>
              <a:rPr lang="en-GB" sz="1400" dirty="0" err="1"/>
              <a:t>roedd</a:t>
            </a:r>
            <a:r>
              <a:rPr lang="en-GB" sz="1400" dirty="0"/>
              <a:t> </a:t>
            </a:r>
            <a:r>
              <a:rPr lang="en-GB" sz="1400" dirty="0" err="1"/>
              <a:t>tir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gael</a:t>
            </a:r>
            <a:r>
              <a:rPr lang="en-GB" sz="1400" dirty="0"/>
              <a:t> </a:t>
            </a:r>
            <a:r>
              <a:rPr lang="en-GB" sz="1400" dirty="0" err="1" smtClean="0"/>
              <a:t>ar</a:t>
            </a:r>
            <a:r>
              <a:rPr lang="en-GB" sz="1400" dirty="0" smtClean="0"/>
              <a:t> </a:t>
            </a:r>
            <a:r>
              <a:rPr lang="en-GB" sz="1400" dirty="0" err="1" smtClean="0"/>
              <a:t>gyfer</a:t>
            </a:r>
            <a:r>
              <a:rPr lang="en-GB" sz="1400" dirty="0" smtClean="0"/>
              <a:t> </a:t>
            </a:r>
            <a:r>
              <a:rPr lang="en-GB" sz="1400" dirty="0" err="1"/>
              <a:t>adeiladu</a:t>
            </a:r>
            <a:r>
              <a:rPr lang="en-GB" sz="1400" dirty="0"/>
              <a:t> ac </a:t>
            </a:r>
            <a:r>
              <a:rPr lang="en-GB" sz="1400" dirty="0" err="1"/>
              <a:t>nid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rhy</a:t>
            </a:r>
            <a:r>
              <a:rPr lang="en-GB" sz="1400" dirty="0"/>
              <a:t> </a:t>
            </a:r>
            <a:r>
              <a:rPr lang="en-GB" sz="1400" dirty="0" err="1"/>
              <a:t>ddrud</a:t>
            </a:r>
            <a:r>
              <a:rPr lang="en-GB" sz="1400" dirty="0"/>
              <a:t>. </a:t>
            </a:r>
          </a:p>
          <a:p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26" y="2852936"/>
            <a:ext cx="5805644" cy="309634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6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669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Y cam </a:t>
            </a:r>
            <a:r>
              <a:rPr lang="en-GB" sz="2200" dirty="0" err="1"/>
              <a:t>nesaf</a:t>
            </a:r>
            <a:r>
              <a:rPr lang="en-GB" sz="2200" dirty="0"/>
              <a:t> </a:t>
            </a:r>
            <a:r>
              <a:rPr lang="en-GB" sz="2200" dirty="0" err="1"/>
              <a:t>ydy</a:t>
            </a:r>
            <a:r>
              <a:rPr lang="en-GB" sz="2200" dirty="0"/>
              <a:t> </a:t>
            </a:r>
            <a:r>
              <a:rPr lang="en-GB" sz="2200" dirty="0" err="1"/>
              <a:t>dwyn</a:t>
            </a:r>
            <a:r>
              <a:rPr lang="en-GB" sz="2200" dirty="0"/>
              <a:t> </a:t>
            </a:r>
            <a:r>
              <a:rPr lang="en-GB" sz="2200" dirty="0" err="1"/>
              <a:t>ynghyd</a:t>
            </a:r>
            <a:r>
              <a:rPr lang="en-GB" sz="2200" dirty="0"/>
              <a:t> </a:t>
            </a:r>
            <a:r>
              <a:rPr lang="en-GB" sz="2200" dirty="0" err="1"/>
              <a:t>eich</a:t>
            </a:r>
            <a:r>
              <a:rPr lang="en-GB" sz="2200" dirty="0"/>
              <a:t> </a:t>
            </a:r>
            <a:r>
              <a:rPr lang="en-GB" sz="2200" dirty="0" err="1"/>
              <a:t>canfyddiadau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gyrraedd</a:t>
            </a:r>
            <a:r>
              <a:rPr lang="en-GB" sz="2200" dirty="0"/>
              <a:t> </a:t>
            </a:r>
            <a:r>
              <a:rPr lang="en-GB" sz="2200" dirty="0" err="1"/>
              <a:t>casgliadau</a:t>
            </a:r>
            <a:r>
              <a:rPr lang="en-GB" sz="2200" dirty="0"/>
              <a:t> </a:t>
            </a:r>
            <a:r>
              <a:rPr lang="en-GB" sz="2200" dirty="0" err="1"/>
              <a:t>sy’n</a:t>
            </a:r>
            <a:r>
              <a:rPr lang="en-GB" sz="2200" dirty="0"/>
              <a:t> </a:t>
            </a:r>
            <a:r>
              <a:rPr lang="en-GB" sz="2200" dirty="0" err="1"/>
              <a:t>seiliedig</a:t>
            </a:r>
            <a:r>
              <a:rPr lang="en-GB" sz="2200" dirty="0"/>
              <a:t> </a:t>
            </a:r>
            <a:r>
              <a:rPr lang="en-GB" sz="2200" dirty="0" err="1"/>
              <a:t>ar</a:t>
            </a:r>
            <a:r>
              <a:rPr lang="en-GB" sz="2200" dirty="0"/>
              <a:t> </a:t>
            </a:r>
            <a:r>
              <a:rPr lang="en-GB" sz="2200" dirty="0" err="1"/>
              <a:t>beth</a:t>
            </a:r>
            <a:r>
              <a:rPr lang="en-GB" sz="2200" dirty="0"/>
              <a:t> </a:t>
            </a:r>
            <a:r>
              <a:rPr lang="en-GB" sz="2200" dirty="0" err="1"/>
              <a:t>oedd</a:t>
            </a:r>
            <a:r>
              <a:rPr lang="en-GB" sz="2200" dirty="0"/>
              <a:t> nod </a:t>
            </a:r>
            <a:r>
              <a:rPr lang="en-GB" sz="2200" dirty="0" err="1"/>
              <a:t>wreiddiol</a:t>
            </a:r>
            <a:r>
              <a:rPr lang="en-GB" sz="2200" dirty="0"/>
              <a:t> </a:t>
            </a:r>
            <a:r>
              <a:rPr lang="en-GB" sz="2200" dirty="0" err="1"/>
              <a:t>eich</a:t>
            </a:r>
            <a:r>
              <a:rPr lang="en-GB" sz="2200" dirty="0"/>
              <a:t> </a:t>
            </a:r>
            <a:r>
              <a:rPr lang="en-GB" sz="2200" dirty="0" err="1"/>
              <a:t>gwaith</a:t>
            </a:r>
            <a:r>
              <a:rPr lang="en-GB" sz="2200" dirty="0"/>
              <a:t> </a:t>
            </a:r>
            <a:r>
              <a:rPr lang="en-GB" sz="2200" dirty="0" err="1"/>
              <a:t>maes</a:t>
            </a:r>
            <a:r>
              <a:rPr lang="en-GB" sz="2200" dirty="0"/>
              <a:t>. </a:t>
            </a:r>
            <a:r>
              <a:rPr lang="en-GB" sz="2200" dirty="0" err="1"/>
              <a:t>Dyma</a:t>
            </a:r>
            <a:r>
              <a:rPr lang="en-GB" sz="2200" dirty="0"/>
              <a:t> </a:t>
            </a:r>
            <a:r>
              <a:rPr lang="en-GB" sz="2200" dirty="0" err="1"/>
              <a:t>enghraifft</a:t>
            </a:r>
            <a:r>
              <a:rPr lang="en-GB" sz="2200" dirty="0"/>
              <a:t>: 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‘</a:t>
            </a:r>
            <a:r>
              <a:rPr lang="en-GB" sz="1400" dirty="0" err="1">
                <a:latin typeface="+mj-lt"/>
              </a:rPr>
              <a:t>Fel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casgliad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fy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nghanlyniadau’n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dangos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glir</a:t>
            </a:r>
            <a:r>
              <a:rPr lang="en-GB" sz="1400" dirty="0">
                <a:latin typeface="+mj-lt"/>
              </a:rPr>
              <a:t> bod </a:t>
            </a:r>
            <a:r>
              <a:rPr lang="en-GB" sz="1400" dirty="0" err="1">
                <a:latin typeface="+mj-lt"/>
              </a:rPr>
              <a:t>defnydd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newid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gyda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phellter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ganol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dref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Adwerthu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gwasanaethau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defnyddwyr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fwyaf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amlwg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yng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nghanol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dref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fwy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na</a:t>
            </a:r>
            <a:r>
              <a:rPr lang="en-GB" sz="1400" dirty="0">
                <a:latin typeface="+mj-lt"/>
              </a:rPr>
              <a:t> 90% </a:t>
            </a:r>
            <a:r>
              <a:rPr lang="en-GB" sz="1400" dirty="0" err="1">
                <a:latin typeface="+mj-lt"/>
              </a:rPr>
              <a:t>o’r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tir</a:t>
            </a:r>
            <a:r>
              <a:rPr lang="en-GB" sz="1400" dirty="0">
                <a:latin typeface="+mj-lt"/>
              </a:rPr>
              <a:t>. </a:t>
            </a:r>
          </a:p>
        </p:txBody>
      </p:sp>
      <p:pic>
        <p:nvPicPr>
          <p:cNvPr id="7" name="Picture 2" descr="C:\Users\Simon\Pictures\Wales 2016\785CANON\IMG_8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5" y="3186717"/>
            <a:ext cx="4253675" cy="2835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3284984"/>
            <a:ext cx="36004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latin typeface="+mj-lt"/>
              </a:rPr>
              <a:t>Mae’r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ddefnydd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gostwng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gyda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phellter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ganol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dref</a:t>
            </a:r>
            <a:r>
              <a:rPr lang="en-GB" sz="1400" dirty="0">
                <a:latin typeface="+mj-lt"/>
              </a:rPr>
              <a:t>, ac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cymryd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lle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preswyl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sy’n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cynyddu’n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arwyddocaol</a:t>
            </a:r>
            <a:r>
              <a:rPr lang="en-GB" sz="1400" dirty="0">
                <a:latin typeface="+mj-lt"/>
              </a:rPr>
              <a:t> o 1000 </a:t>
            </a:r>
            <a:r>
              <a:rPr lang="en-GB" sz="1400" dirty="0" err="1">
                <a:latin typeface="+mj-lt"/>
              </a:rPr>
              <a:t>metr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Mae’r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newidiadau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hyn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adlewyrchu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nifer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ffactorau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hygyrchedd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gweithgaredd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economaidd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datblygiad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hanesyddol</a:t>
            </a:r>
            <a:r>
              <a:rPr lang="en-GB" sz="1400" dirty="0" smtClean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phenderfyniadau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rheolaeth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wleidyddol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Nid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yw’n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bosibl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gysylltu’r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patrwm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uniongyrchol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â’r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modelau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trefol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sy’n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tueddu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fod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or-</a:t>
            </a:r>
            <a:r>
              <a:rPr lang="en-GB" sz="1400" dirty="0" err="1">
                <a:latin typeface="+mj-lt"/>
              </a:rPr>
              <a:t>syml</a:t>
            </a:r>
            <a:r>
              <a:rPr lang="en-GB" sz="1400" dirty="0">
                <a:latin typeface="+mj-lt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69640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770713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6347714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 err="1"/>
              <a:t>Nid</a:t>
            </a:r>
            <a:r>
              <a:rPr lang="en-GB" sz="2200" dirty="0"/>
              <a:t> </a:t>
            </a:r>
            <a:r>
              <a:rPr lang="en-GB" sz="2200" dirty="0" err="1"/>
              <a:t>yw</a:t>
            </a:r>
            <a:r>
              <a:rPr lang="en-GB" sz="2200" dirty="0"/>
              <a:t> </a:t>
            </a:r>
            <a:r>
              <a:rPr lang="en-GB" sz="2200" dirty="0" err="1"/>
              <a:t>tueddiadau</a:t>
            </a:r>
            <a:r>
              <a:rPr lang="en-GB" sz="2200" dirty="0"/>
              <a:t> a </a:t>
            </a:r>
            <a:r>
              <a:rPr lang="en-GB" sz="2200" dirty="0" err="1"/>
              <a:t>modelau</a:t>
            </a:r>
            <a:r>
              <a:rPr lang="en-GB" sz="2200" dirty="0"/>
              <a:t> </a:t>
            </a:r>
            <a:r>
              <a:rPr lang="en-GB" sz="2200" dirty="0" err="1"/>
              <a:t>disgwyliedig</a:t>
            </a:r>
            <a:r>
              <a:rPr lang="en-GB" sz="2200" dirty="0"/>
              <a:t> bob </a:t>
            </a:r>
            <a:r>
              <a:rPr lang="en-GB" sz="2200" dirty="0" err="1"/>
              <a:t>amser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cael</a:t>
            </a:r>
            <a:r>
              <a:rPr lang="en-GB" sz="2200" dirty="0"/>
              <a:t> </a:t>
            </a:r>
            <a:r>
              <a:rPr lang="en-GB" sz="2200" dirty="0" err="1"/>
              <a:t>eu</a:t>
            </a:r>
            <a:r>
              <a:rPr lang="en-GB" sz="2200" dirty="0"/>
              <a:t> </a:t>
            </a:r>
            <a:r>
              <a:rPr lang="en-GB" sz="2200" dirty="0" err="1"/>
              <a:t>hadlewyrchu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y </a:t>
            </a:r>
            <a:r>
              <a:rPr lang="en-GB" sz="2200" dirty="0" err="1"/>
              <a:t>byd</a:t>
            </a:r>
            <a:r>
              <a:rPr lang="en-GB" sz="2200" dirty="0"/>
              <a:t> go </a:t>
            </a:r>
            <a:r>
              <a:rPr lang="en-GB" sz="2200" dirty="0" err="1"/>
              <a:t>iawn</a:t>
            </a:r>
            <a:r>
              <a:rPr lang="en-GB" sz="2200" dirty="0"/>
              <a:t>, </a:t>
            </a:r>
            <a:r>
              <a:rPr lang="en-GB" sz="2200" dirty="0" err="1"/>
              <a:t>er</a:t>
            </a:r>
            <a:r>
              <a:rPr lang="en-GB" sz="2200" dirty="0"/>
              <a:t> </a:t>
            </a:r>
            <a:r>
              <a:rPr lang="en-GB" sz="2200" dirty="0" err="1"/>
              <a:t>enghraifft</a:t>
            </a:r>
            <a:r>
              <a:rPr lang="en-GB" sz="2200" dirty="0"/>
              <a:t>: </a:t>
            </a:r>
          </a:p>
          <a:p>
            <a:r>
              <a:rPr lang="en-GB" sz="1900" dirty="0"/>
              <a:t>Mae </a:t>
            </a:r>
            <a:r>
              <a:rPr lang="en-GB" sz="1900" dirty="0" err="1"/>
              <a:t>modelau</a:t>
            </a:r>
            <a:r>
              <a:rPr lang="en-GB" sz="1900" dirty="0"/>
              <a:t> </a:t>
            </a:r>
            <a:r>
              <a:rPr lang="en-GB" sz="1900" dirty="0" err="1"/>
              <a:t>defnydd</a:t>
            </a:r>
            <a:r>
              <a:rPr lang="en-GB" sz="1900" dirty="0"/>
              <a:t> </a:t>
            </a:r>
            <a:r>
              <a:rPr lang="en-GB" sz="1900" dirty="0" err="1"/>
              <a:t>tir</a:t>
            </a:r>
            <a:r>
              <a:rPr lang="en-GB" sz="1900" dirty="0"/>
              <a:t>, </a:t>
            </a:r>
            <a:r>
              <a:rPr lang="en-GB" sz="1900" dirty="0" err="1"/>
              <a:t>fel</a:t>
            </a:r>
            <a:r>
              <a:rPr lang="en-GB" sz="1900" dirty="0"/>
              <a:t> Model Burgess,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syml</a:t>
            </a:r>
            <a:r>
              <a:rPr lang="en-GB" sz="1900" dirty="0"/>
              <a:t> </a:t>
            </a:r>
            <a:r>
              <a:rPr lang="en-GB" sz="1900" dirty="0" err="1"/>
              <a:t>iawn</a:t>
            </a:r>
            <a:r>
              <a:rPr lang="en-GB" sz="1900" dirty="0"/>
              <a:t> ac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perthyn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ddinasoedd</a:t>
            </a:r>
            <a:r>
              <a:rPr lang="en-GB" sz="1900" dirty="0"/>
              <a:t> </a:t>
            </a:r>
            <a:r>
              <a:rPr lang="en-GB" sz="1900" dirty="0" err="1"/>
              <a:t>Americanaidd</a:t>
            </a:r>
            <a:r>
              <a:rPr lang="en-GB" sz="1900" dirty="0"/>
              <a:t> </a:t>
            </a:r>
            <a:r>
              <a:rPr lang="en-GB" sz="1900" dirty="0" err="1"/>
              <a:t>wedi</a:t>
            </a:r>
            <a:r>
              <a:rPr lang="en-GB" sz="1900" dirty="0"/>
              <a:t> </a:t>
            </a:r>
            <a:r>
              <a:rPr lang="en-GB" sz="1900" dirty="0" err="1"/>
              <a:t>eu</a:t>
            </a:r>
            <a:r>
              <a:rPr lang="en-GB" sz="1900" dirty="0"/>
              <a:t> </a:t>
            </a:r>
            <a:r>
              <a:rPr lang="en-GB" sz="1900" dirty="0" err="1"/>
              <a:t>cynllunio</a:t>
            </a:r>
            <a:r>
              <a:rPr lang="en-GB" sz="1900" dirty="0"/>
              <a:t> </a:t>
            </a:r>
          </a:p>
          <a:p>
            <a:r>
              <a:rPr lang="en-GB" sz="1900" dirty="0"/>
              <a:t>Mae </a:t>
            </a:r>
            <a:r>
              <a:rPr lang="en-GB" sz="1900" dirty="0" err="1"/>
              <a:t>rheolaeth</a:t>
            </a:r>
            <a:r>
              <a:rPr lang="en-GB" sz="1900" dirty="0"/>
              <a:t> </a:t>
            </a:r>
            <a:r>
              <a:rPr lang="en-GB" sz="1900" dirty="0" err="1"/>
              <a:t>drefol</a:t>
            </a:r>
            <a:r>
              <a:rPr lang="en-GB" sz="1900" dirty="0"/>
              <a:t> </a:t>
            </a:r>
            <a:r>
              <a:rPr lang="en-GB" sz="1900" dirty="0" err="1"/>
              <a:t>wedi</a:t>
            </a:r>
            <a:r>
              <a:rPr lang="en-GB" sz="1900" dirty="0"/>
              <a:t> </a:t>
            </a:r>
            <a:r>
              <a:rPr lang="en-GB" sz="1900" dirty="0" err="1"/>
              <a:t>newid</a:t>
            </a:r>
            <a:r>
              <a:rPr lang="en-GB" sz="1900" dirty="0"/>
              <a:t> </a:t>
            </a:r>
            <a:r>
              <a:rPr lang="en-GB" sz="1900" dirty="0" err="1"/>
              <a:t>defnydd</a:t>
            </a:r>
            <a:r>
              <a:rPr lang="en-GB" sz="1900" dirty="0"/>
              <a:t> </a:t>
            </a:r>
            <a:r>
              <a:rPr lang="en-GB" sz="1900" dirty="0" err="1"/>
              <a:t>tir</a:t>
            </a:r>
            <a:r>
              <a:rPr lang="en-GB" sz="1900" dirty="0"/>
              <a:t> </a:t>
            </a:r>
            <a:r>
              <a:rPr lang="en-GB" sz="1900" dirty="0" err="1"/>
              <a:t>mewn</a:t>
            </a:r>
            <a:r>
              <a:rPr lang="en-GB" sz="1900" dirty="0"/>
              <a:t> </a:t>
            </a:r>
            <a:r>
              <a:rPr lang="en-GB" sz="1900" dirty="0" err="1"/>
              <a:t>trefi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fawr</a:t>
            </a:r>
            <a:r>
              <a:rPr lang="en-GB" sz="1900" dirty="0"/>
              <a:t>,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enwedig</a:t>
            </a:r>
            <a:r>
              <a:rPr lang="en-GB" sz="1900" dirty="0"/>
              <a:t> </a:t>
            </a:r>
            <a:r>
              <a:rPr lang="en-GB" sz="1900" dirty="0" err="1"/>
              <a:t>adfywio</a:t>
            </a:r>
            <a:r>
              <a:rPr lang="en-GB" sz="1900" dirty="0"/>
              <a:t> </a:t>
            </a:r>
            <a:r>
              <a:rPr lang="en-GB" sz="1900" dirty="0" err="1"/>
              <a:t>canol</a:t>
            </a:r>
            <a:r>
              <a:rPr lang="en-GB" sz="1900" dirty="0"/>
              <a:t> </a:t>
            </a:r>
            <a:r>
              <a:rPr lang="en-GB" sz="1900" dirty="0" err="1"/>
              <a:t>trefi</a:t>
            </a:r>
            <a:r>
              <a:rPr lang="en-GB" sz="1900" dirty="0"/>
              <a:t> </a:t>
            </a:r>
          </a:p>
          <a:p>
            <a:r>
              <a:rPr lang="en-GB" sz="1900" dirty="0" err="1"/>
              <a:t>Wedi</a:t>
            </a:r>
            <a:r>
              <a:rPr lang="en-GB" sz="1900" dirty="0"/>
              <a:t> </a:t>
            </a:r>
            <a:r>
              <a:rPr lang="en-GB" sz="1900" dirty="0" err="1"/>
              <a:t>datblygu</a:t>
            </a:r>
            <a:r>
              <a:rPr lang="en-GB" sz="1900" dirty="0"/>
              <a:t> </a:t>
            </a:r>
            <a:r>
              <a:rPr lang="en-GB" sz="1900" dirty="0" err="1"/>
              <a:t>heb</a:t>
            </a:r>
            <a:r>
              <a:rPr lang="en-GB" sz="1900" dirty="0"/>
              <a:t> </a:t>
            </a:r>
            <a:r>
              <a:rPr lang="en-GB" sz="1900" dirty="0" err="1"/>
              <a:t>eu</a:t>
            </a:r>
            <a:r>
              <a:rPr lang="en-GB" sz="1900" dirty="0"/>
              <a:t> </a:t>
            </a:r>
            <a:r>
              <a:rPr lang="en-GB" sz="1900" dirty="0" err="1"/>
              <a:t>cynllunio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raddau</a:t>
            </a:r>
            <a:r>
              <a:rPr lang="en-GB" sz="1900" dirty="0"/>
              <a:t> </a:t>
            </a:r>
            <a:r>
              <a:rPr lang="en-GB" sz="1900" dirty="0" err="1"/>
              <a:t>helaeth</a:t>
            </a:r>
            <a:r>
              <a:rPr lang="en-GB" sz="1900" dirty="0"/>
              <a:t> am </a:t>
            </a:r>
            <a:r>
              <a:rPr lang="en-GB" sz="1900" dirty="0" err="1"/>
              <a:t>gannoedd</a:t>
            </a:r>
            <a:r>
              <a:rPr lang="en-GB" sz="1900" dirty="0"/>
              <a:t> o </a:t>
            </a:r>
            <a:r>
              <a:rPr lang="en-GB" sz="1900" dirty="0" err="1"/>
              <a:t>flynyddoedd</a:t>
            </a:r>
            <a:r>
              <a:rPr lang="en-GB" sz="1900" dirty="0"/>
              <a:t>,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aml</a:t>
            </a:r>
            <a:r>
              <a:rPr lang="en-GB" sz="1900" dirty="0"/>
              <a:t> </a:t>
            </a:r>
            <a:r>
              <a:rPr lang="en-GB" sz="1900" dirty="0" err="1"/>
              <a:t>mae</a:t>
            </a:r>
            <a:r>
              <a:rPr lang="en-GB" sz="1900" dirty="0"/>
              <a:t>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drefi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y DU </a:t>
            </a:r>
            <a:r>
              <a:rPr lang="en-GB" sz="1900" dirty="0" err="1"/>
              <a:t>ddefnyddiau</a:t>
            </a:r>
            <a:r>
              <a:rPr lang="en-GB" sz="1900" dirty="0"/>
              <a:t> </a:t>
            </a:r>
            <a:r>
              <a:rPr lang="en-GB" sz="1900" dirty="0" err="1"/>
              <a:t>tir</a:t>
            </a:r>
            <a:r>
              <a:rPr lang="en-GB" sz="1900" dirty="0"/>
              <a:t> </a:t>
            </a:r>
            <a:r>
              <a:rPr lang="en-GB" sz="1900" dirty="0" err="1"/>
              <a:t>cymysg</a:t>
            </a:r>
            <a:r>
              <a:rPr lang="en-GB" sz="1900" dirty="0"/>
              <a:t> </a:t>
            </a:r>
            <a:r>
              <a:rPr lang="en-GB" sz="1900" dirty="0" err="1"/>
              <a:t>heb</a:t>
            </a:r>
            <a:r>
              <a:rPr lang="en-GB" sz="1900" dirty="0"/>
              <a:t> </a:t>
            </a:r>
            <a:r>
              <a:rPr lang="en-GB" sz="1900" dirty="0" err="1"/>
              <a:t>batrymau</a:t>
            </a:r>
            <a:r>
              <a:rPr lang="en-GB" sz="1900" dirty="0"/>
              <a:t> </a:t>
            </a:r>
            <a:r>
              <a:rPr lang="en-GB" sz="1900" dirty="0" err="1"/>
              <a:t>amlwg</a:t>
            </a:r>
            <a:endParaRPr lang="en-GB" sz="1900" dirty="0"/>
          </a:p>
          <a:p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aml</a:t>
            </a:r>
            <a:r>
              <a:rPr lang="en-GB" sz="1900" dirty="0"/>
              <a:t>, </a:t>
            </a:r>
            <a:r>
              <a:rPr lang="en-GB" sz="1900" dirty="0" err="1"/>
              <a:t>mae</a:t>
            </a:r>
            <a:r>
              <a:rPr lang="en-GB" sz="1900" dirty="0"/>
              <a:t>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adeiladau</a:t>
            </a:r>
            <a:r>
              <a:rPr lang="en-GB" sz="1900" dirty="0"/>
              <a:t> </a:t>
            </a:r>
            <a:r>
              <a:rPr lang="en-GB" sz="1900" dirty="0" err="1"/>
              <a:t>aml-lawr</a:t>
            </a:r>
            <a:r>
              <a:rPr lang="en-GB" sz="1900" dirty="0"/>
              <a:t> </a:t>
            </a:r>
            <a:r>
              <a:rPr lang="en-GB" sz="1900" dirty="0" err="1"/>
              <a:t>sawl</a:t>
            </a:r>
            <a:r>
              <a:rPr lang="en-GB" sz="1900" dirty="0"/>
              <a:t> </a:t>
            </a:r>
            <a:r>
              <a:rPr lang="en-GB" sz="1900" dirty="0" err="1"/>
              <a:t>defnydd</a:t>
            </a:r>
            <a:r>
              <a:rPr lang="en-GB" sz="1900" dirty="0"/>
              <a:t> </a:t>
            </a:r>
            <a:r>
              <a:rPr lang="en-GB" sz="1900" dirty="0" err="1"/>
              <a:t>tir</a:t>
            </a:r>
            <a:r>
              <a:rPr lang="en-GB" sz="1900" dirty="0"/>
              <a:t> (</a:t>
            </a:r>
            <a:r>
              <a:rPr lang="en-GB" sz="1900" dirty="0" err="1"/>
              <a:t>adwerthu</a:t>
            </a:r>
            <a:r>
              <a:rPr lang="en-GB" sz="1900" dirty="0"/>
              <a:t>, </a:t>
            </a:r>
            <a:r>
              <a:rPr lang="en-GB" sz="1900" dirty="0" err="1"/>
              <a:t>swyddfeydd</a:t>
            </a:r>
            <a:r>
              <a:rPr lang="en-GB" sz="1900" dirty="0"/>
              <a:t>, </a:t>
            </a:r>
            <a:r>
              <a:rPr lang="en-GB" sz="1900" dirty="0" err="1"/>
              <a:t>preswyl</a:t>
            </a:r>
            <a:r>
              <a:rPr lang="en-GB" sz="1900" dirty="0"/>
              <a:t>) – </a:t>
            </a:r>
            <a:r>
              <a:rPr lang="en-GB" sz="1900" dirty="0" err="1"/>
              <a:t>mae</a:t>
            </a:r>
            <a:r>
              <a:rPr lang="en-GB" sz="1900" dirty="0"/>
              <a:t> </a:t>
            </a:r>
            <a:r>
              <a:rPr lang="en-GB" sz="1900" dirty="0" err="1"/>
              <a:t>mapiau</a:t>
            </a:r>
            <a:r>
              <a:rPr lang="en-GB" sz="1900" dirty="0"/>
              <a:t> </a:t>
            </a:r>
            <a:r>
              <a:rPr lang="en-GB" sz="1900" dirty="0" err="1"/>
              <a:t>defnydd</a:t>
            </a:r>
            <a:r>
              <a:rPr lang="en-GB" sz="1900" dirty="0"/>
              <a:t> </a:t>
            </a:r>
            <a:r>
              <a:rPr lang="en-GB" sz="1900" dirty="0" err="1"/>
              <a:t>tir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tueddu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ganolbwyntio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y </a:t>
            </a:r>
            <a:r>
              <a:rPr lang="en-GB" sz="1900" dirty="0" err="1"/>
              <a:t>llawr</a:t>
            </a:r>
            <a:r>
              <a:rPr lang="en-GB" sz="1900" dirty="0"/>
              <a:t> </a:t>
            </a:r>
            <a:r>
              <a:rPr lang="en-GB" sz="1900" dirty="0" err="1"/>
              <a:t>gwaelod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unig</a:t>
            </a:r>
            <a:r>
              <a:rPr lang="en-GB" sz="1900" dirty="0"/>
              <a:t>,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roi</a:t>
            </a:r>
            <a:r>
              <a:rPr lang="en-GB" sz="1900" dirty="0"/>
              <a:t> </a:t>
            </a:r>
            <a:r>
              <a:rPr lang="en-GB" sz="1900" dirty="0" err="1"/>
              <a:t>argraff</a:t>
            </a:r>
            <a:r>
              <a:rPr lang="en-GB" sz="1900" dirty="0"/>
              <a:t> </a:t>
            </a:r>
            <a:r>
              <a:rPr lang="en-GB" sz="1900" dirty="0" err="1"/>
              <a:t>braidd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anghywir</a:t>
            </a:r>
            <a:r>
              <a:rPr lang="en-GB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74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Enquiry 5: Drawing conclusions</a:t>
            </a:r>
            <a:endParaRPr lang="en-GB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560" y="1761458"/>
            <a:ext cx="7637145" cy="4575298"/>
            <a:chOff x="0" y="-83372"/>
            <a:chExt cx="7637470" cy="4575628"/>
          </a:xfrm>
        </p:grpSpPr>
        <p:pic>
          <p:nvPicPr>
            <p:cNvPr id="14" name="Picture 13" descr="C:\Users\Simon\Pictures\Wales 2016\784CANON\IMG_8489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135" y="1520456"/>
              <a:ext cx="4458335" cy="2971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895046" y="-83372"/>
              <a:ext cx="3742424" cy="783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amodau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amser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adeg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flwyddyn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ymddygiad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pobl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gallant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53163" y="2728"/>
              <a:ext cx="3312509" cy="783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mynediad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gyfyngu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ran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dref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oherwydd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gwaith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ffordd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adfywio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trefol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0" y="1733107"/>
              <a:ext cx="2664409" cy="1014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digwyddiadau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anfynych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gwyliau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anghynrychioliadol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3163" y="3477803"/>
              <a:ext cx="2753227" cy="1014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Cafodd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rhai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trefi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difrodi’n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ddifrifol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Ail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Ryfel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ddileu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patrymau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hanesyddol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326911" y="712382"/>
              <a:ext cx="223284" cy="80807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332061" y="769249"/>
              <a:ext cx="815176" cy="72994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583711" y="2286000"/>
              <a:ext cx="563231" cy="744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509284" y="3646968"/>
              <a:ext cx="648586" cy="18075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17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cyfyngiadau’r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–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gywirdeb</a:t>
            </a:r>
            <a:r>
              <a:rPr lang="en-GB" dirty="0"/>
              <a:t>, </a:t>
            </a:r>
            <a:r>
              <a:rPr lang="en-GB" dirty="0" err="1"/>
              <a:t>dibynadwyedd</a:t>
            </a:r>
            <a:r>
              <a:rPr lang="en-GB" dirty="0"/>
              <a:t> a </a:t>
            </a:r>
            <a:r>
              <a:rPr lang="en-GB" dirty="0" err="1"/>
              <a:t>thuedd</a:t>
            </a:r>
            <a:r>
              <a:rPr lang="en-GB" dirty="0"/>
              <a:t> </a:t>
            </a:r>
          </a:p>
          <a:p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feirniadol</a:t>
            </a:r>
            <a:r>
              <a:rPr lang="en-GB" dirty="0"/>
              <a:t> </a:t>
            </a:r>
            <a:r>
              <a:rPr lang="en-GB" dirty="0" err="1"/>
              <a:t>gryfderau</a:t>
            </a:r>
            <a:r>
              <a:rPr lang="en-GB" dirty="0"/>
              <a:t> a </a:t>
            </a:r>
            <a:r>
              <a:rPr lang="en-GB" dirty="0" err="1"/>
              <a:t>chyfyngiadau’r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 ac </a:t>
            </a:r>
            <a:r>
              <a:rPr lang="en-GB" dirty="0" err="1"/>
              <a:t>eilaidd</a:t>
            </a:r>
            <a:r>
              <a:rPr lang="en-GB" dirty="0"/>
              <a:t> a </a:t>
            </a:r>
            <a:r>
              <a:rPr lang="en-GB" dirty="0" err="1"/>
              <a:t>gasglwyd</a:t>
            </a:r>
            <a:r>
              <a:rPr lang="en-GB" dirty="0"/>
              <a:t>, y </a:t>
            </a:r>
            <a:r>
              <a:rPr lang="en-GB" dirty="0" err="1"/>
              <a:t>dulliau</a:t>
            </a:r>
            <a:r>
              <a:rPr lang="en-GB" dirty="0"/>
              <a:t> a </a:t>
            </a:r>
            <a:r>
              <a:rPr lang="en-GB" dirty="0" err="1"/>
              <a:t>ddefnyddiwyd</a:t>
            </a:r>
            <a:r>
              <a:rPr lang="en-GB" dirty="0"/>
              <a:t>, y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a </a:t>
            </a:r>
            <a:r>
              <a:rPr lang="en-GB" dirty="0" err="1"/>
              <a:t>gafwyd</a:t>
            </a:r>
            <a:r>
              <a:rPr lang="en-GB" dirty="0"/>
              <a:t> </a:t>
            </a:r>
          </a:p>
          <a:p>
            <a:r>
              <a:rPr lang="en-GB" dirty="0" err="1"/>
              <a:t>Ystyried</a:t>
            </a:r>
            <a:r>
              <a:rPr lang="en-GB" dirty="0"/>
              <a:t> bod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dylanwadu’n</a:t>
            </a:r>
            <a:r>
              <a:rPr lang="en-GB" dirty="0"/>
              <a:t> </a:t>
            </a:r>
            <a:r>
              <a:rPr lang="en-GB" dirty="0" err="1"/>
              <a:t>anffafriol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68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(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dwristiaid</a:t>
            </a:r>
            <a:r>
              <a:rPr lang="en-GB" dirty="0"/>
              <a:t>)?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o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dibynadwyedd</a:t>
            </a:r>
            <a:r>
              <a:rPr lang="en-GB" dirty="0"/>
              <a:t>? </a:t>
            </a:r>
          </a:p>
          <a:p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strategaeth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3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B: </a:t>
            </a:r>
            <a:r>
              <a:rPr lang="en-GB" sz="4000" dirty="0" err="1"/>
              <a:t>fframweithiau</a:t>
            </a:r>
            <a:r>
              <a:rPr lang="en-GB" sz="4000" dirty="0"/>
              <a:t> </a:t>
            </a:r>
            <a:r>
              <a:rPr lang="en-GB" sz="4000" dirty="0" err="1"/>
              <a:t>cysyniadol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87716"/>
              </p:ext>
            </p:extLst>
          </p:nvPr>
        </p:nvGraphicFramePr>
        <p:xfrm>
          <a:off x="611560" y="1513114"/>
          <a:ext cx="8064897" cy="4677778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1008112"/>
                <a:gridCol w="1080120"/>
                <a:gridCol w="1368152"/>
                <a:gridCol w="1296144"/>
                <a:gridCol w="1152128"/>
                <a:gridCol w="1440161"/>
              </a:tblGrid>
              <a:tr h="969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Thema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ddaearyddol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fod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yn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unigryw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hunaniaeth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gylch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dalgylch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sut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mae’n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effeithio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leoedd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Cylchredau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llifau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newid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symud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mewn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perthynas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â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Lliniaru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risg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ganfyddiad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berygl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risg</a:t>
                      </a: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dadansoddi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strategaethau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rheoli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camau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gweithredu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yn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dyfodol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Cynaliadwyedd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gymunedau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cynaliadwy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chysyniadau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cysylltiedig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fel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amddifadedd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gydraddoldeb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mynediad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at </a:t>
                      </a: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wasanaethau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5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Trefol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synnwyr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le,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dwy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gymdogaeth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cylch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adwerthu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cyflogaeth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adloniant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man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agored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ac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heffeithiau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gefnwlad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Gwneud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arolwg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fudo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canolbwyntio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ffactorau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gwthio-tynnu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heffeithiau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dyddiol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enghraifft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systemau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cludiant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ayb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rhwng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cyfagos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ymdreiddio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rhyngipio</a:t>
                      </a: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opsiynau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drosedd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cynllun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pedestreiddio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gynllun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parcio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theithio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effeithiolrwydd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cymuned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bodolaeth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arfaethedig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gwrdd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gofynion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olwyn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Egan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ffyrdd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reoli’r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daith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ysgol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enghraifft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 y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beicio</a:t>
                      </a: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ysgol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posibl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cysylltiad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ecosystem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diffaith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allanoldebau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cadarnhaol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negyddol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safon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wledig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mynediad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at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wasanaethau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cymunedau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cefnwlad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fawr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Gwerthuso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grŵp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cymdeithasol-economaidd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enwir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enghraifft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teuluoedd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ifanc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gymuned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a’i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brisiau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tai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Gwerthuso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llwyddiant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cynllun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adfywio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leihau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amddifadedd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1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Meini</a:t>
            </a:r>
            <a:r>
              <a:rPr lang="en-GB" sz="4000" dirty="0"/>
              <a:t> </a:t>
            </a:r>
            <a:r>
              <a:rPr lang="en-GB" sz="4000" dirty="0" err="1"/>
              <a:t>prawf</a:t>
            </a:r>
            <a:r>
              <a:rPr lang="en-GB" sz="4000" dirty="0"/>
              <a:t> </a:t>
            </a:r>
            <a:r>
              <a:rPr lang="en-GB" sz="4000" dirty="0" err="1"/>
              <a:t>dewisedig</a:t>
            </a:r>
            <a:r>
              <a:rPr lang="en-GB" sz="4000" dirty="0"/>
              <a:t> CBAC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259604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2160589"/>
            <a:ext cx="394315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7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7797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98746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1: </a:t>
            </a:r>
            <a:r>
              <a:rPr lang="en-GB" sz="4000" dirty="0" err="1"/>
              <a:t>Gofyn</a:t>
            </a:r>
            <a:r>
              <a:rPr lang="en-GB" sz="4000" dirty="0"/>
              <a:t> </a:t>
            </a:r>
            <a:r>
              <a:rPr lang="en-GB" sz="4000" dirty="0" err="1"/>
              <a:t>cwestiynau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740352"/>
            <a:ext cx="4682480" cy="3880772"/>
          </a:xfrm>
        </p:spPr>
        <p:txBody>
          <a:bodyPr>
            <a:normAutofit/>
          </a:bodyPr>
          <a:lstStyle/>
          <a:p>
            <a:r>
              <a:rPr lang="en-GB" dirty="0"/>
              <a:t>Pa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datblygiad</a:t>
            </a:r>
            <a:r>
              <a:rPr lang="en-GB" dirty="0"/>
              <a:t> </a:t>
            </a:r>
            <a:r>
              <a:rPr lang="en-GB" dirty="0" err="1"/>
              <a:t>siopa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chael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 </a:t>
            </a:r>
          </a:p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ansawdd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amrywio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 </a:t>
            </a:r>
          </a:p>
          <a:p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defnydd</a:t>
            </a:r>
            <a:r>
              <a:rPr lang="en-GB" dirty="0"/>
              <a:t>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phellter</a:t>
            </a:r>
            <a:r>
              <a:rPr lang="en-GB" dirty="0"/>
              <a:t> o </a:t>
            </a:r>
            <a:r>
              <a:rPr lang="en-GB" dirty="0" err="1"/>
              <a:t>ganol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reoli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pedestreiddio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ddatblygiad</a:t>
            </a:r>
            <a:r>
              <a:rPr lang="en-GB" dirty="0"/>
              <a:t> y </a:t>
            </a:r>
            <a:r>
              <a:rPr lang="en-GB" dirty="0" err="1"/>
              <a:t>dref</a:t>
            </a:r>
            <a:r>
              <a:rPr lang="en-GB" dirty="0"/>
              <a:t>? </a:t>
            </a:r>
          </a:p>
        </p:txBody>
      </p:sp>
      <p:pic>
        <p:nvPicPr>
          <p:cNvPr id="3074" name="Picture 2" descr="C:\Users\Simon\Pictures\Wales 2016\785CANON\IMG_8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9" y="1484784"/>
            <a:ext cx="3132347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mon\Pictures\Wales 2016\785CANON\IMG_8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8" y="3865971"/>
            <a:ext cx="3132347" cy="2088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7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Casglu</a:t>
            </a:r>
            <a:r>
              <a:rPr lang="en-GB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,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o’ch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a </a:t>
            </a:r>
            <a:r>
              <a:rPr lang="en-GB" dirty="0" err="1"/>
              <a:t>ddewisir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CBAC o </a:t>
            </a:r>
            <a:r>
              <a:rPr lang="en-GB" dirty="0" err="1"/>
              <a:t>Dabl</a:t>
            </a:r>
            <a:r>
              <a:rPr lang="en-GB" dirty="0"/>
              <a:t> A</a:t>
            </a:r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ail </a:t>
            </a:r>
            <a:r>
              <a:rPr lang="en-GB" dirty="0" err="1"/>
              <a:t>ymchwiliad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/>
              <a:t>cysyniadol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ddewis</a:t>
            </a:r>
            <a:r>
              <a:rPr lang="en-GB" dirty="0"/>
              <a:t> (</a:t>
            </a:r>
            <a:r>
              <a:rPr lang="en-GB" dirty="0" err="1"/>
              <a:t>Tabl</a:t>
            </a:r>
            <a:r>
              <a:rPr lang="en-GB" dirty="0"/>
              <a:t> B)</a:t>
            </a:r>
          </a:p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chi</a:t>
            </a:r>
          </a:p>
          <a:p>
            <a:r>
              <a:rPr lang="en-GB" dirty="0" err="1"/>
              <a:t>Cofiwch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o </a:t>
            </a:r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sgiliau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4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Methodolegau</a:t>
            </a:r>
            <a:r>
              <a:rPr lang="en-GB" dirty="0"/>
              <a:t> </a:t>
            </a:r>
            <a:r>
              <a:rPr lang="en-GB" dirty="0" err="1"/>
              <a:t>trefol</a:t>
            </a:r>
            <a:endParaRPr lang="en-GB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94294"/>
              </p:ext>
            </p:extLst>
          </p:nvPr>
        </p:nvGraphicFramePr>
        <p:xfrm>
          <a:off x="581582" y="1052736"/>
          <a:ext cx="8001524" cy="5494926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2016224"/>
                <a:gridCol w="2208400"/>
                <a:gridCol w="1680032"/>
                <a:gridCol w="1520804"/>
              </a:tblGrid>
              <a:tr h="714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Lleoliad</a:t>
                      </a:r>
                      <a:r>
                        <a:rPr lang="en-GB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gwaith</a:t>
                      </a:r>
                      <a:r>
                        <a:rPr lang="en-GB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maes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2020)</a:t>
                      </a:r>
                      <a:endParaRPr lang="en-GB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amser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2019)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daearyddol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GB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2018)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541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Trefol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cwblhau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AEA a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frasluniau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maes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anodedig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dinas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plotio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tir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fap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sylfaen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ymyl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CBD /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ganolog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ystyried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newidiadau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mewn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tir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uchder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adeiladau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cerddwyr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lygredd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ffwrdd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draffordd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debyg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dangosyddion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sŵn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offer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siart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dangosyddion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olyniaeth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lystyfiant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ecosystem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diffaith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cwadratau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siartiau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arsylwi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ac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arsylwi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ddefnyddiau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tir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amser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safle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llwyd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data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eraill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cymariaethau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plotio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tir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chymharu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â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mapiau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hanesyddol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Patrymau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adwerthu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newidiol</a:t>
                      </a:r>
                      <a:r>
                        <a:rPr lang="en-GB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cymharu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patrymau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adwerthu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presennol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â data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hanesyddol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flwyddyn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flaenorol</a:t>
                      </a: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cofnodi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patrymau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siopa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cyfoes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chymharu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â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eilaidd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pedestreiddio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ailddatblygu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/data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gwneud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gymharu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â’r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hanesyddol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gymharu’r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presennol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hen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fapiau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data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cyfrifiad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ecosystem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diffaith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gymuned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synnwyr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le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stadiwm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pêl-droed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debyg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lleol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pedestreiddio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ailddatblygu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droseddu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fandaliaeth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ddinas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mesurau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ansoddol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fel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AEAau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siartiau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dau-begwn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ynghyd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â data SGD</a:t>
                      </a: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symudiadau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tref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cofnodi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llifau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traffig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gerddwyr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cysylltu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cerddwyr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adwerthu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â’r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ddarpariaeth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nodi’r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llwybr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beicio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cofnodi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llifau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traffig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gwneud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9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rhyngwladol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ac 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arsylwi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ar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ddefnyddiau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tir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5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Caerfyrddin</a:t>
            </a: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945" y="6340678"/>
            <a:ext cx="7236295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allech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  <p:pic>
        <p:nvPicPr>
          <p:cNvPr id="4098" name="Picture 2" descr="C:\Users\Simon\Pictures\Wales 2016\785CANON\IMG_8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5" y="1320151"/>
            <a:ext cx="7236296" cy="48241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9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1742</Words>
  <Application>Microsoft Office PowerPoint</Application>
  <PresentationFormat>On-screen Show (4:3)</PresentationFormat>
  <Paragraphs>355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Ymholiad Gwaith Maes TGAU </vt:lpstr>
      <vt:lpstr>Tabl A: methodolegau gwaith maes</vt:lpstr>
      <vt:lpstr>Tabl B: fframweithiau cysyniadol</vt:lpstr>
      <vt:lpstr>Meini prawf dewisedig CBAC</vt:lpstr>
      <vt:lpstr>PowerPoint Presentation</vt:lpstr>
      <vt:lpstr>Ymholiad 1: Gofyn cwestiynau</vt:lpstr>
      <vt:lpstr>Ymholiad 2: Casglu data </vt:lpstr>
      <vt:lpstr>Ymholiad 2: Methodolegau trefol</vt:lpstr>
      <vt:lpstr>Ymholiad 2: Caerfyrddin </vt:lpstr>
      <vt:lpstr>Ymholiad 2: Caerfyrddin </vt:lpstr>
      <vt:lpstr>Ymholiad 2: Casglu data</vt:lpstr>
      <vt:lpstr>Ymholiad 3: Prosesu a chyflwyno</vt:lpstr>
      <vt:lpstr>Ymholiad 3: Prosesu a chyflwyno</vt:lpstr>
      <vt:lpstr>Ymholiad 3: Prosesu a chyflwyno</vt:lpstr>
      <vt:lpstr>Ymholiad 3: Prosesu a chyflwyno</vt:lpstr>
      <vt:lpstr>Ymholiad 3: Prosesu a chyflwyno</vt:lpstr>
      <vt:lpstr>Enquiry 3: Processing and presenting</vt:lpstr>
      <vt:lpstr>Llun anodedig yn dangos stryd siopa draddodiadol yng Nghaerfyrddin</vt:lpstr>
      <vt:lpstr>Ymholiad 4: Dadansoddi a chymhwyso dealltwriaeth ehangach</vt:lpstr>
      <vt:lpstr>Ymholiad 4: Disgrifio data</vt:lpstr>
      <vt:lpstr>Ymholiad 4: Dadansoddi data</vt:lpstr>
      <vt:lpstr>Ymholiad 5: Dod i gasgliadau</vt:lpstr>
      <vt:lpstr>Ymholiad 5: Dod i gasgliadau</vt:lpstr>
      <vt:lpstr>Enquiry 5: Drawing conclusions</vt:lpstr>
      <vt:lpstr>Ymholiad 6: Gwerthuso’r broses</vt:lpstr>
      <vt:lpstr>Ymholiad 6: Gwerthuso’r broses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98</cp:revision>
  <dcterms:created xsi:type="dcterms:W3CDTF">2016-11-05T09:38:39Z</dcterms:created>
  <dcterms:modified xsi:type="dcterms:W3CDTF">2017-05-27T14:25:53Z</dcterms:modified>
</cp:coreProperties>
</file>