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8"/>
  </p:notesMasterIdLst>
  <p:sldIdLst>
    <p:sldId id="256" r:id="rId2"/>
    <p:sldId id="281" r:id="rId3"/>
    <p:sldId id="282" r:id="rId4"/>
    <p:sldId id="283" r:id="rId5"/>
    <p:sldId id="298" r:id="rId6"/>
    <p:sldId id="259" r:id="rId7"/>
    <p:sldId id="262" r:id="rId8"/>
    <p:sldId id="292" r:id="rId9"/>
    <p:sldId id="265" r:id="rId10"/>
    <p:sldId id="289" r:id="rId11"/>
    <p:sldId id="267" r:id="rId12"/>
    <p:sldId id="266" r:id="rId13"/>
    <p:sldId id="285" r:id="rId14"/>
    <p:sldId id="295" r:id="rId15"/>
    <p:sldId id="296" r:id="rId16"/>
    <p:sldId id="297" r:id="rId17"/>
    <p:sldId id="294" r:id="rId18"/>
    <p:sldId id="291" r:id="rId19"/>
    <p:sldId id="270" r:id="rId20"/>
    <p:sldId id="271" r:id="rId21"/>
    <p:sldId id="272" r:id="rId22"/>
    <p:sldId id="273" r:id="rId23"/>
    <p:sldId id="274" r:id="rId24"/>
    <p:sldId id="275"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4660"/>
  </p:normalViewPr>
  <p:slideViewPr>
    <p:cSldViewPr>
      <p:cViewPr>
        <p:scale>
          <a:sx n="117" d="100"/>
          <a:sy n="117" d="100"/>
        </p:scale>
        <p:origin x="-146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BCF0C-E0CE-4816-9EFD-79BF1A45C7C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4EFE850-00CB-4D84-A0AC-CCE87A94DC71}">
      <dgm:prSet phldrT="[Text]" custT="1"/>
      <dgm:spPr/>
      <dgm:t>
        <a:bodyPr/>
        <a:lstStyle/>
        <a:p>
          <a:r>
            <a:rPr lang="en-GB" sz="2000" dirty="0" smtClean="0"/>
            <a:t>Ask </a:t>
          </a:r>
          <a:r>
            <a:rPr lang="en-GB" sz="2000" dirty="0"/>
            <a:t>questions</a:t>
          </a:r>
        </a:p>
      </dgm:t>
    </dgm:pt>
    <dgm:pt modelId="{D0864015-ABDD-480F-9870-D6713D99352E}" type="parTrans" cxnId="{FBD0284E-28C4-458A-84D8-5E36E39E7F6A}">
      <dgm:prSet/>
      <dgm:spPr/>
      <dgm:t>
        <a:bodyPr/>
        <a:lstStyle/>
        <a:p>
          <a:endParaRPr lang="en-GB"/>
        </a:p>
      </dgm:t>
    </dgm:pt>
    <dgm:pt modelId="{1D94B371-F566-463A-85CC-87B987507294}" type="sibTrans" cxnId="{FBD0284E-28C4-458A-84D8-5E36E39E7F6A}">
      <dgm:prSet/>
      <dgm:spPr/>
      <dgm:t>
        <a:bodyPr/>
        <a:lstStyle/>
        <a:p>
          <a:endParaRPr lang="en-GB"/>
        </a:p>
      </dgm:t>
    </dgm:pt>
    <dgm:pt modelId="{460A4A4C-917B-45BA-BC0D-2E5B9AC41DE6}">
      <dgm:prSet phldrT="[Text]" custT="1"/>
      <dgm:spPr/>
      <dgm:t>
        <a:bodyPr/>
        <a:lstStyle/>
        <a:p>
          <a:r>
            <a:rPr lang="en-GB" sz="2000" dirty="0" smtClean="0"/>
            <a:t>Collect </a:t>
          </a:r>
          <a:r>
            <a:rPr lang="en-GB" sz="2000" dirty="0"/>
            <a:t>data</a:t>
          </a:r>
        </a:p>
      </dgm:t>
    </dgm:pt>
    <dgm:pt modelId="{B4AC8CE1-572A-43C1-9D48-6FB2E99930AC}" type="parTrans" cxnId="{1BA3471A-F77A-4E01-A8C3-42DECEC58BC6}">
      <dgm:prSet/>
      <dgm:spPr/>
      <dgm:t>
        <a:bodyPr/>
        <a:lstStyle/>
        <a:p>
          <a:endParaRPr lang="en-GB"/>
        </a:p>
      </dgm:t>
    </dgm:pt>
    <dgm:pt modelId="{9D8196F3-6EE0-4DC0-A3AB-12DE916551EF}" type="sibTrans" cxnId="{1BA3471A-F77A-4E01-A8C3-42DECEC58BC6}">
      <dgm:prSet/>
      <dgm:spPr/>
      <dgm:t>
        <a:bodyPr/>
        <a:lstStyle/>
        <a:p>
          <a:endParaRPr lang="en-GB"/>
        </a:p>
      </dgm:t>
    </dgm:pt>
    <dgm:pt modelId="{755D5700-48D1-43C5-9927-F33E86F1EDF5}">
      <dgm:prSet phldrT="[Text]" custT="1"/>
      <dgm:spPr/>
      <dgm:t>
        <a:bodyPr/>
        <a:lstStyle/>
        <a:p>
          <a:r>
            <a:rPr lang="en-GB" sz="2000" dirty="0" smtClean="0"/>
            <a:t>Process </a:t>
          </a:r>
          <a:r>
            <a:rPr lang="en-GB" sz="2000" dirty="0"/>
            <a:t>&amp; present data</a:t>
          </a:r>
        </a:p>
      </dgm:t>
    </dgm:pt>
    <dgm:pt modelId="{7FFE2BC6-14A9-457C-931C-E2FFFF23E557}" type="parTrans" cxnId="{9DE34D6A-9274-41AF-AE25-4383812437F4}">
      <dgm:prSet/>
      <dgm:spPr/>
      <dgm:t>
        <a:bodyPr/>
        <a:lstStyle/>
        <a:p>
          <a:endParaRPr lang="en-GB"/>
        </a:p>
      </dgm:t>
    </dgm:pt>
    <dgm:pt modelId="{F4D4B2B5-1334-417D-94E6-C752E23A0274}" type="sibTrans" cxnId="{9DE34D6A-9274-41AF-AE25-4383812437F4}">
      <dgm:prSet/>
      <dgm:spPr/>
      <dgm:t>
        <a:bodyPr/>
        <a:lstStyle/>
        <a:p>
          <a:endParaRPr lang="en-GB"/>
        </a:p>
      </dgm:t>
    </dgm:pt>
    <dgm:pt modelId="{1322D501-8E41-44E9-AD53-A20EDBAB530B}">
      <dgm:prSet phldrT="[Text]" custT="1"/>
      <dgm:spPr/>
      <dgm:t>
        <a:bodyPr/>
        <a:lstStyle/>
        <a:p>
          <a:r>
            <a:rPr lang="en-GB" sz="2000" dirty="0" smtClean="0"/>
            <a:t>Draw </a:t>
          </a:r>
          <a:r>
            <a:rPr lang="en-GB" sz="2000" dirty="0"/>
            <a:t>conclusions</a:t>
          </a:r>
        </a:p>
      </dgm:t>
    </dgm:pt>
    <dgm:pt modelId="{0BE56B96-CB8B-486E-872B-AC3423288795}" type="parTrans" cxnId="{97AE37E7-D3D7-48FB-8297-14C06659E863}">
      <dgm:prSet/>
      <dgm:spPr/>
      <dgm:t>
        <a:bodyPr/>
        <a:lstStyle/>
        <a:p>
          <a:endParaRPr lang="en-GB"/>
        </a:p>
      </dgm:t>
    </dgm:pt>
    <dgm:pt modelId="{AFF2F518-19A6-4445-910F-56C46B23D236}" type="sibTrans" cxnId="{97AE37E7-D3D7-48FB-8297-14C06659E863}">
      <dgm:prSet/>
      <dgm:spPr/>
      <dgm:t>
        <a:bodyPr/>
        <a:lstStyle/>
        <a:p>
          <a:endParaRPr lang="en-GB"/>
        </a:p>
      </dgm:t>
    </dgm:pt>
    <dgm:pt modelId="{8CBE956E-5609-4715-8D33-BE0AE2B4A413}">
      <dgm:prSet custT="1"/>
      <dgm:spPr/>
      <dgm:t>
        <a:bodyPr/>
        <a:lstStyle/>
        <a:p>
          <a:r>
            <a:rPr lang="en-GB" sz="2000" dirty="0" smtClean="0"/>
            <a:t>Evaluate the process</a:t>
          </a:r>
          <a:endParaRPr lang="en-GB" sz="2000" dirty="0"/>
        </a:p>
      </dgm:t>
    </dgm:pt>
    <dgm:pt modelId="{9A1F5F27-7D14-43D6-B256-F52F185F93AD}" type="parTrans" cxnId="{2667F573-7ACD-40B8-ADFA-30791B0F5B32}">
      <dgm:prSet/>
      <dgm:spPr/>
      <dgm:t>
        <a:bodyPr/>
        <a:lstStyle/>
        <a:p>
          <a:endParaRPr lang="en-GB"/>
        </a:p>
      </dgm:t>
    </dgm:pt>
    <dgm:pt modelId="{A956D613-26B2-4359-B815-F042744D8AD2}" type="sibTrans" cxnId="{2667F573-7ACD-40B8-ADFA-30791B0F5B32}">
      <dgm:prSet/>
      <dgm:spPr/>
      <dgm:t>
        <a:bodyPr/>
        <a:lstStyle/>
        <a:p>
          <a:endParaRPr lang="en-GB"/>
        </a:p>
      </dgm:t>
    </dgm:pt>
    <dgm:pt modelId="{814CFDFC-262A-4243-8C23-3031943BBFB6}">
      <dgm:prSet custT="1"/>
      <dgm:spPr/>
      <dgm:t>
        <a:bodyPr/>
        <a:lstStyle/>
        <a:p>
          <a:r>
            <a:rPr lang="en-GB" sz="1800" dirty="0" smtClean="0">
              <a:solidFill>
                <a:schemeClr val="bg1"/>
              </a:solidFill>
            </a:rPr>
            <a:t>Analysis and application of wider understanding</a:t>
          </a:r>
          <a:endParaRPr lang="en-GB" sz="1800" dirty="0">
            <a:solidFill>
              <a:schemeClr val="bg1"/>
            </a:solidFill>
          </a:endParaRPr>
        </a:p>
      </dgm:t>
    </dgm:pt>
    <dgm:pt modelId="{3759CDDB-48CE-4734-BBCB-110D087B0B1F}" type="parTrans" cxnId="{C2B7F006-3628-4B42-8D69-998F6C1CAF76}">
      <dgm:prSet/>
      <dgm:spPr/>
      <dgm:t>
        <a:bodyPr/>
        <a:lstStyle/>
        <a:p>
          <a:endParaRPr lang="en-GB"/>
        </a:p>
      </dgm:t>
    </dgm:pt>
    <dgm:pt modelId="{9BBE018E-989B-4345-BBC9-24AF1336B27E}" type="sibTrans" cxnId="{C2B7F006-3628-4B42-8D69-998F6C1CAF76}">
      <dgm:prSet/>
      <dgm:spPr/>
      <dgm:t>
        <a:bodyPr/>
        <a:lstStyle/>
        <a:p>
          <a:endParaRPr lang="en-GB"/>
        </a:p>
      </dgm:t>
    </dgm:pt>
    <dgm:pt modelId="{771394E3-122C-4E8D-9BDF-DC77E087BBB6}" type="pres">
      <dgm:prSet presAssocID="{10CBCF0C-E0CE-4816-9EFD-79BF1A45C7CA}" presName="cycle" presStyleCnt="0">
        <dgm:presLayoutVars>
          <dgm:dir/>
          <dgm:resizeHandles val="exact"/>
        </dgm:presLayoutVars>
      </dgm:prSet>
      <dgm:spPr/>
      <dgm:t>
        <a:bodyPr/>
        <a:lstStyle/>
        <a:p>
          <a:endParaRPr lang="en-GB"/>
        </a:p>
      </dgm:t>
    </dgm:pt>
    <dgm:pt modelId="{17FFEEEE-1C89-40B9-8FF2-D476697323C9}" type="pres">
      <dgm:prSet presAssocID="{94EFE850-00CB-4D84-A0AC-CCE87A94DC71}" presName="node" presStyleLbl="node1" presStyleIdx="0" presStyleCnt="6" custScaleX="122218">
        <dgm:presLayoutVars>
          <dgm:bulletEnabled val="1"/>
        </dgm:presLayoutVars>
      </dgm:prSet>
      <dgm:spPr/>
      <dgm:t>
        <a:bodyPr/>
        <a:lstStyle/>
        <a:p>
          <a:endParaRPr lang="en-GB"/>
        </a:p>
      </dgm:t>
    </dgm:pt>
    <dgm:pt modelId="{AD14550E-2F74-44DC-98FE-190D8000F1F7}" type="pres">
      <dgm:prSet presAssocID="{94EFE850-00CB-4D84-A0AC-CCE87A94DC71}" presName="spNode" presStyleCnt="0"/>
      <dgm:spPr/>
    </dgm:pt>
    <dgm:pt modelId="{729AC451-7135-4E5E-A8E5-61F584175292}" type="pres">
      <dgm:prSet presAssocID="{1D94B371-F566-463A-85CC-87B987507294}" presName="sibTrans" presStyleLbl="sibTrans1D1" presStyleIdx="0" presStyleCnt="6"/>
      <dgm:spPr/>
      <dgm:t>
        <a:bodyPr/>
        <a:lstStyle/>
        <a:p>
          <a:endParaRPr lang="en-GB"/>
        </a:p>
      </dgm:t>
    </dgm:pt>
    <dgm:pt modelId="{D11F0DF4-73CE-4A71-A405-93981F51BA62}" type="pres">
      <dgm:prSet presAssocID="{460A4A4C-917B-45BA-BC0D-2E5B9AC41DE6}" presName="node" presStyleLbl="node1" presStyleIdx="1" presStyleCnt="6">
        <dgm:presLayoutVars>
          <dgm:bulletEnabled val="1"/>
        </dgm:presLayoutVars>
      </dgm:prSet>
      <dgm:spPr/>
      <dgm:t>
        <a:bodyPr/>
        <a:lstStyle/>
        <a:p>
          <a:endParaRPr lang="en-GB"/>
        </a:p>
      </dgm:t>
    </dgm:pt>
    <dgm:pt modelId="{8FAB066A-2465-4D90-A971-63C6A0BA8D39}" type="pres">
      <dgm:prSet presAssocID="{460A4A4C-917B-45BA-BC0D-2E5B9AC41DE6}" presName="spNode" presStyleCnt="0"/>
      <dgm:spPr/>
    </dgm:pt>
    <dgm:pt modelId="{C40B7444-EF56-4499-863A-1E94CDE436F0}" type="pres">
      <dgm:prSet presAssocID="{9D8196F3-6EE0-4DC0-A3AB-12DE916551EF}" presName="sibTrans" presStyleLbl="sibTrans1D1" presStyleIdx="1" presStyleCnt="6"/>
      <dgm:spPr/>
      <dgm:t>
        <a:bodyPr/>
        <a:lstStyle/>
        <a:p>
          <a:endParaRPr lang="en-GB"/>
        </a:p>
      </dgm:t>
    </dgm:pt>
    <dgm:pt modelId="{22F9E0D4-4AE6-439E-B532-2FF4F06CE918}" type="pres">
      <dgm:prSet presAssocID="{755D5700-48D1-43C5-9927-F33E86F1EDF5}" presName="node" presStyleLbl="node1" presStyleIdx="2" presStyleCnt="6" custScaleX="144630" custRadScaleRad="100143" custRadScaleInc="-62305">
        <dgm:presLayoutVars>
          <dgm:bulletEnabled val="1"/>
        </dgm:presLayoutVars>
      </dgm:prSet>
      <dgm:spPr/>
      <dgm:t>
        <a:bodyPr/>
        <a:lstStyle/>
        <a:p>
          <a:endParaRPr lang="en-GB"/>
        </a:p>
      </dgm:t>
    </dgm:pt>
    <dgm:pt modelId="{14DFB8C0-DC9A-496F-BE99-6A3C04F8AC57}" type="pres">
      <dgm:prSet presAssocID="{755D5700-48D1-43C5-9927-F33E86F1EDF5}" presName="spNode" presStyleCnt="0"/>
      <dgm:spPr/>
    </dgm:pt>
    <dgm:pt modelId="{C617B9DE-F283-4306-9A94-93AB7F71241E}" type="pres">
      <dgm:prSet presAssocID="{F4D4B2B5-1334-417D-94E6-C752E23A0274}" presName="sibTrans" presStyleLbl="sibTrans1D1" presStyleIdx="2" presStyleCnt="6"/>
      <dgm:spPr/>
      <dgm:t>
        <a:bodyPr/>
        <a:lstStyle/>
        <a:p>
          <a:endParaRPr lang="en-GB"/>
        </a:p>
      </dgm:t>
    </dgm:pt>
    <dgm:pt modelId="{F1B59174-BB7F-4280-8370-C92BCE8FC49B}" type="pres">
      <dgm:prSet presAssocID="{814CFDFC-262A-4243-8C23-3031943BBFB6}" presName="node" presStyleLbl="node1" presStyleIdx="3" presStyleCnt="6" custScaleX="163837" custScaleY="118731" custRadScaleRad="98641" custRadScaleInc="-117">
        <dgm:presLayoutVars>
          <dgm:bulletEnabled val="1"/>
        </dgm:presLayoutVars>
      </dgm:prSet>
      <dgm:spPr/>
      <dgm:t>
        <a:bodyPr/>
        <a:lstStyle/>
        <a:p>
          <a:endParaRPr lang="en-GB"/>
        </a:p>
      </dgm:t>
    </dgm:pt>
    <dgm:pt modelId="{58DE00D5-1325-4AD9-8C57-B40729155FE6}" type="pres">
      <dgm:prSet presAssocID="{814CFDFC-262A-4243-8C23-3031943BBFB6}" presName="spNode" presStyleCnt="0"/>
      <dgm:spPr/>
    </dgm:pt>
    <dgm:pt modelId="{7C67BFB3-92CC-4943-8E4E-3E26A69B70C3}" type="pres">
      <dgm:prSet presAssocID="{9BBE018E-989B-4345-BBC9-24AF1336B27E}" presName="sibTrans" presStyleLbl="sibTrans1D1" presStyleIdx="3" presStyleCnt="6"/>
      <dgm:spPr/>
      <dgm:t>
        <a:bodyPr/>
        <a:lstStyle/>
        <a:p>
          <a:endParaRPr lang="en-GB"/>
        </a:p>
      </dgm:t>
    </dgm:pt>
    <dgm:pt modelId="{52C1999B-37CC-4D8D-8F42-3B1FFA631B08}" type="pres">
      <dgm:prSet presAssocID="{1322D501-8E41-44E9-AD53-A20EDBAB530B}" presName="node" presStyleLbl="node1" presStyleIdx="4" presStyleCnt="6" custScaleX="151864" custRadScaleRad="100811" custRadScaleInc="50604">
        <dgm:presLayoutVars>
          <dgm:bulletEnabled val="1"/>
        </dgm:presLayoutVars>
      </dgm:prSet>
      <dgm:spPr/>
      <dgm:t>
        <a:bodyPr/>
        <a:lstStyle/>
        <a:p>
          <a:endParaRPr lang="en-GB"/>
        </a:p>
      </dgm:t>
    </dgm:pt>
    <dgm:pt modelId="{0A5051B8-F477-45E6-BF0C-49CF8F56881B}" type="pres">
      <dgm:prSet presAssocID="{1322D501-8E41-44E9-AD53-A20EDBAB530B}" presName="spNode" presStyleCnt="0"/>
      <dgm:spPr/>
    </dgm:pt>
    <dgm:pt modelId="{9A7FBC27-79E0-4963-8A55-9FEEAFC98D40}" type="pres">
      <dgm:prSet presAssocID="{AFF2F518-19A6-4445-910F-56C46B23D236}" presName="sibTrans" presStyleLbl="sibTrans1D1" presStyleIdx="4" presStyleCnt="6"/>
      <dgm:spPr/>
      <dgm:t>
        <a:bodyPr/>
        <a:lstStyle/>
        <a:p>
          <a:endParaRPr lang="en-GB"/>
        </a:p>
      </dgm:t>
    </dgm:pt>
    <dgm:pt modelId="{63B43598-80A3-4230-9059-7FF6ABAAA655}" type="pres">
      <dgm:prSet presAssocID="{8CBE956E-5609-4715-8D33-BE0AE2B4A413}" presName="node" presStyleLbl="node1" presStyleIdx="5" presStyleCnt="6" custScaleX="150042">
        <dgm:presLayoutVars>
          <dgm:bulletEnabled val="1"/>
        </dgm:presLayoutVars>
      </dgm:prSet>
      <dgm:spPr/>
      <dgm:t>
        <a:bodyPr/>
        <a:lstStyle/>
        <a:p>
          <a:endParaRPr lang="en-GB"/>
        </a:p>
      </dgm:t>
    </dgm:pt>
    <dgm:pt modelId="{1B83D303-29E0-4FFC-A963-627236F789EE}" type="pres">
      <dgm:prSet presAssocID="{8CBE956E-5609-4715-8D33-BE0AE2B4A413}" presName="spNode" presStyleCnt="0"/>
      <dgm:spPr/>
    </dgm:pt>
    <dgm:pt modelId="{312A0A7B-3F72-411F-82C4-930CFE90F186}" type="pres">
      <dgm:prSet presAssocID="{A956D613-26B2-4359-B815-F042744D8AD2}" presName="sibTrans" presStyleLbl="sibTrans1D1" presStyleIdx="5" presStyleCnt="6"/>
      <dgm:spPr/>
      <dgm:t>
        <a:bodyPr/>
        <a:lstStyle/>
        <a:p>
          <a:endParaRPr lang="en-GB"/>
        </a:p>
      </dgm:t>
    </dgm:pt>
  </dgm:ptLst>
  <dgm:cxnLst>
    <dgm:cxn modelId="{B2042B77-3DC6-403A-96DF-1D94FFA6AC89}" type="presOf" srcId="{8CBE956E-5609-4715-8D33-BE0AE2B4A413}" destId="{63B43598-80A3-4230-9059-7FF6ABAAA655}" srcOrd="0" destOrd="0" presId="urn:microsoft.com/office/officeart/2005/8/layout/cycle5"/>
    <dgm:cxn modelId="{7D26B5B6-92B2-4E51-87B3-00C45E2B8D25}" type="presOf" srcId="{F4D4B2B5-1334-417D-94E6-C752E23A0274}" destId="{C617B9DE-F283-4306-9A94-93AB7F71241E}" srcOrd="0" destOrd="0" presId="urn:microsoft.com/office/officeart/2005/8/layout/cycle5"/>
    <dgm:cxn modelId="{785785F0-F4B7-4308-A705-34F6C84B9802}" type="presOf" srcId="{9D8196F3-6EE0-4DC0-A3AB-12DE916551EF}" destId="{C40B7444-EF56-4499-863A-1E94CDE436F0}" srcOrd="0" destOrd="0" presId="urn:microsoft.com/office/officeart/2005/8/layout/cycle5"/>
    <dgm:cxn modelId="{C85A83DE-E700-4E58-98E3-97897B2B6977}" type="presOf" srcId="{814CFDFC-262A-4243-8C23-3031943BBFB6}" destId="{F1B59174-BB7F-4280-8370-C92BCE8FC49B}" srcOrd="0" destOrd="0" presId="urn:microsoft.com/office/officeart/2005/8/layout/cycle5"/>
    <dgm:cxn modelId="{7E44026F-0FCC-499D-B11B-5000C9412466}" type="presOf" srcId="{AFF2F518-19A6-4445-910F-56C46B23D236}" destId="{9A7FBC27-79E0-4963-8A55-9FEEAFC98D40}" srcOrd="0" destOrd="0" presId="urn:microsoft.com/office/officeart/2005/8/layout/cycle5"/>
    <dgm:cxn modelId="{F444B781-1707-470A-899D-FED8035EC50E}" type="presOf" srcId="{A956D613-26B2-4359-B815-F042744D8AD2}" destId="{312A0A7B-3F72-411F-82C4-930CFE90F186}" srcOrd="0" destOrd="0" presId="urn:microsoft.com/office/officeart/2005/8/layout/cycle5"/>
    <dgm:cxn modelId="{1BA3471A-F77A-4E01-A8C3-42DECEC58BC6}" srcId="{10CBCF0C-E0CE-4816-9EFD-79BF1A45C7CA}" destId="{460A4A4C-917B-45BA-BC0D-2E5B9AC41DE6}" srcOrd="1" destOrd="0" parTransId="{B4AC8CE1-572A-43C1-9D48-6FB2E99930AC}" sibTransId="{9D8196F3-6EE0-4DC0-A3AB-12DE916551EF}"/>
    <dgm:cxn modelId="{EB952964-2215-48D7-98BB-9E7EA762D4DB}" type="presOf" srcId="{460A4A4C-917B-45BA-BC0D-2E5B9AC41DE6}" destId="{D11F0DF4-73CE-4A71-A405-93981F51BA62}" srcOrd="0" destOrd="0" presId="urn:microsoft.com/office/officeart/2005/8/layout/cycle5"/>
    <dgm:cxn modelId="{FBD0284E-28C4-458A-84D8-5E36E39E7F6A}" srcId="{10CBCF0C-E0CE-4816-9EFD-79BF1A45C7CA}" destId="{94EFE850-00CB-4D84-A0AC-CCE87A94DC71}" srcOrd="0" destOrd="0" parTransId="{D0864015-ABDD-480F-9870-D6713D99352E}" sibTransId="{1D94B371-F566-463A-85CC-87B987507294}"/>
    <dgm:cxn modelId="{52909D21-7026-4A72-92BD-1CC2986070D6}" type="presOf" srcId="{10CBCF0C-E0CE-4816-9EFD-79BF1A45C7CA}" destId="{771394E3-122C-4E8D-9BDF-DC77E087BBB6}" srcOrd="0" destOrd="0" presId="urn:microsoft.com/office/officeart/2005/8/layout/cycle5"/>
    <dgm:cxn modelId="{0DA0A4FF-05DB-4C96-B378-458299C1BE32}" type="presOf" srcId="{9BBE018E-989B-4345-BBC9-24AF1336B27E}" destId="{7C67BFB3-92CC-4943-8E4E-3E26A69B70C3}" srcOrd="0" destOrd="0" presId="urn:microsoft.com/office/officeart/2005/8/layout/cycle5"/>
    <dgm:cxn modelId="{9DE34D6A-9274-41AF-AE25-4383812437F4}" srcId="{10CBCF0C-E0CE-4816-9EFD-79BF1A45C7CA}" destId="{755D5700-48D1-43C5-9927-F33E86F1EDF5}" srcOrd="2" destOrd="0" parTransId="{7FFE2BC6-14A9-457C-931C-E2FFFF23E557}" sibTransId="{F4D4B2B5-1334-417D-94E6-C752E23A0274}"/>
    <dgm:cxn modelId="{2667F573-7ACD-40B8-ADFA-30791B0F5B32}" srcId="{10CBCF0C-E0CE-4816-9EFD-79BF1A45C7CA}" destId="{8CBE956E-5609-4715-8D33-BE0AE2B4A413}" srcOrd="5" destOrd="0" parTransId="{9A1F5F27-7D14-43D6-B256-F52F185F93AD}" sibTransId="{A956D613-26B2-4359-B815-F042744D8AD2}"/>
    <dgm:cxn modelId="{0C34A3A2-B62B-4286-9EEE-F75B278B6BFA}" type="presOf" srcId="{755D5700-48D1-43C5-9927-F33E86F1EDF5}" destId="{22F9E0D4-4AE6-439E-B532-2FF4F06CE918}" srcOrd="0" destOrd="0" presId="urn:microsoft.com/office/officeart/2005/8/layout/cycle5"/>
    <dgm:cxn modelId="{9D711E7D-9414-4A39-BD69-999C254F407B}" type="presOf" srcId="{94EFE850-00CB-4D84-A0AC-CCE87A94DC71}" destId="{17FFEEEE-1C89-40B9-8FF2-D476697323C9}" srcOrd="0" destOrd="0" presId="urn:microsoft.com/office/officeart/2005/8/layout/cycle5"/>
    <dgm:cxn modelId="{7B2B86FF-C16B-4154-B04E-4C5B7AE72A77}" type="presOf" srcId="{1322D501-8E41-44E9-AD53-A20EDBAB530B}" destId="{52C1999B-37CC-4D8D-8F42-3B1FFA631B08}" srcOrd="0" destOrd="0" presId="urn:microsoft.com/office/officeart/2005/8/layout/cycle5"/>
    <dgm:cxn modelId="{C2B7F006-3628-4B42-8D69-998F6C1CAF76}" srcId="{10CBCF0C-E0CE-4816-9EFD-79BF1A45C7CA}" destId="{814CFDFC-262A-4243-8C23-3031943BBFB6}" srcOrd="3" destOrd="0" parTransId="{3759CDDB-48CE-4734-BBCB-110D087B0B1F}" sibTransId="{9BBE018E-989B-4345-BBC9-24AF1336B27E}"/>
    <dgm:cxn modelId="{BA981209-40F4-4021-8491-5714334B3F85}" type="presOf" srcId="{1D94B371-F566-463A-85CC-87B987507294}" destId="{729AC451-7135-4E5E-A8E5-61F584175292}" srcOrd="0" destOrd="0" presId="urn:microsoft.com/office/officeart/2005/8/layout/cycle5"/>
    <dgm:cxn modelId="{97AE37E7-D3D7-48FB-8297-14C06659E863}" srcId="{10CBCF0C-E0CE-4816-9EFD-79BF1A45C7CA}" destId="{1322D501-8E41-44E9-AD53-A20EDBAB530B}" srcOrd="4" destOrd="0" parTransId="{0BE56B96-CB8B-486E-872B-AC3423288795}" sibTransId="{AFF2F518-19A6-4445-910F-56C46B23D236}"/>
    <dgm:cxn modelId="{C7F17669-B96E-4B67-8373-939B6E930867}" type="presParOf" srcId="{771394E3-122C-4E8D-9BDF-DC77E087BBB6}" destId="{17FFEEEE-1C89-40B9-8FF2-D476697323C9}" srcOrd="0" destOrd="0" presId="urn:microsoft.com/office/officeart/2005/8/layout/cycle5"/>
    <dgm:cxn modelId="{159869F9-2551-430F-9003-E752779D08FF}" type="presParOf" srcId="{771394E3-122C-4E8D-9BDF-DC77E087BBB6}" destId="{AD14550E-2F74-44DC-98FE-190D8000F1F7}" srcOrd="1" destOrd="0" presId="urn:microsoft.com/office/officeart/2005/8/layout/cycle5"/>
    <dgm:cxn modelId="{5A6D2885-C888-48CD-8D79-7F8BCF3A8836}" type="presParOf" srcId="{771394E3-122C-4E8D-9BDF-DC77E087BBB6}" destId="{729AC451-7135-4E5E-A8E5-61F584175292}" srcOrd="2" destOrd="0" presId="urn:microsoft.com/office/officeart/2005/8/layout/cycle5"/>
    <dgm:cxn modelId="{EF3ECE17-5CC0-47AF-99E9-79DB87C0921C}" type="presParOf" srcId="{771394E3-122C-4E8D-9BDF-DC77E087BBB6}" destId="{D11F0DF4-73CE-4A71-A405-93981F51BA62}" srcOrd="3" destOrd="0" presId="urn:microsoft.com/office/officeart/2005/8/layout/cycle5"/>
    <dgm:cxn modelId="{BBA714FC-2E97-4CE7-B8F4-3ECEBAE42C2A}" type="presParOf" srcId="{771394E3-122C-4E8D-9BDF-DC77E087BBB6}" destId="{8FAB066A-2465-4D90-A971-63C6A0BA8D39}" srcOrd="4" destOrd="0" presId="urn:microsoft.com/office/officeart/2005/8/layout/cycle5"/>
    <dgm:cxn modelId="{6B232316-1497-45E9-A833-078A6FDE9734}" type="presParOf" srcId="{771394E3-122C-4E8D-9BDF-DC77E087BBB6}" destId="{C40B7444-EF56-4499-863A-1E94CDE436F0}" srcOrd="5" destOrd="0" presId="urn:microsoft.com/office/officeart/2005/8/layout/cycle5"/>
    <dgm:cxn modelId="{DC9B3189-0C7C-4ED5-93F9-D12D70E25880}" type="presParOf" srcId="{771394E3-122C-4E8D-9BDF-DC77E087BBB6}" destId="{22F9E0D4-4AE6-439E-B532-2FF4F06CE918}" srcOrd="6" destOrd="0" presId="urn:microsoft.com/office/officeart/2005/8/layout/cycle5"/>
    <dgm:cxn modelId="{0E615D1B-9725-4CB2-804F-581A8EC0D7E7}" type="presParOf" srcId="{771394E3-122C-4E8D-9BDF-DC77E087BBB6}" destId="{14DFB8C0-DC9A-496F-BE99-6A3C04F8AC57}" srcOrd="7" destOrd="0" presId="urn:microsoft.com/office/officeart/2005/8/layout/cycle5"/>
    <dgm:cxn modelId="{B4C3A1D9-3D2C-4474-9903-A6E0E15BDE4F}" type="presParOf" srcId="{771394E3-122C-4E8D-9BDF-DC77E087BBB6}" destId="{C617B9DE-F283-4306-9A94-93AB7F71241E}" srcOrd="8" destOrd="0" presId="urn:microsoft.com/office/officeart/2005/8/layout/cycle5"/>
    <dgm:cxn modelId="{3F7134FF-512E-4160-85DD-0A822B10E9CB}" type="presParOf" srcId="{771394E3-122C-4E8D-9BDF-DC77E087BBB6}" destId="{F1B59174-BB7F-4280-8370-C92BCE8FC49B}" srcOrd="9" destOrd="0" presId="urn:microsoft.com/office/officeart/2005/8/layout/cycle5"/>
    <dgm:cxn modelId="{40E3B165-CDBE-4EEB-93ED-53A2416DCC6A}" type="presParOf" srcId="{771394E3-122C-4E8D-9BDF-DC77E087BBB6}" destId="{58DE00D5-1325-4AD9-8C57-B40729155FE6}" srcOrd="10" destOrd="0" presId="urn:microsoft.com/office/officeart/2005/8/layout/cycle5"/>
    <dgm:cxn modelId="{9F07893A-C938-43B2-A362-653608AE1A66}" type="presParOf" srcId="{771394E3-122C-4E8D-9BDF-DC77E087BBB6}" destId="{7C67BFB3-92CC-4943-8E4E-3E26A69B70C3}" srcOrd="11" destOrd="0" presId="urn:microsoft.com/office/officeart/2005/8/layout/cycle5"/>
    <dgm:cxn modelId="{BC1D0472-607F-413C-B82E-B62317BF75FB}" type="presParOf" srcId="{771394E3-122C-4E8D-9BDF-DC77E087BBB6}" destId="{52C1999B-37CC-4D8D-8F42-3B1FFA631B08}" srcOrd="12" destOrd="0" presId="urn:microsoft.com/office/officeart/2005/8/layout/cycle5"/>
    <dgm:cxn modelId="{89080E64-F235-45A0-A0CF-30AE8304DF9A}" type="presParOf" srcId="{771394E3-122C-4E8D-9BDF-DC77E087BBB6}" destId="{0A5051B8-F477-45E6-BF0C-49CF8F56881B}" srcOrd="13" destOrd="0" presId="urn:microsoft.com/office/officeart/2005/8/layout/cycle5"/>
    <dgm:cxn modelId="{8C9F68D1-AA85-49C6-905B-3D948A8BF5D1}" type="presParOf" srcId="{771394E3-122C-4E8D-9BDF-DC77E087BBB6}" destId="{9A7FBC27-79E0-4963-8A55-9FEEAFC98D40}" srcOrd="14" destOrd="0" presId="urn:microsoft.com/office/officeart/2005/8/layout/cycle5"/>
    <dgm:cxn modelId="{70C1CC53-2C3F-41BB-9E9A-60F32AB2A5A1}" type="presParOf" srcId="{771394E3-122C-4E8D-9BDF-DC77E087BBB6}" destId="{63B43598-80A3-4230-9059-7FF6ABAAA655}" srcOrd="15" destOrd="0" presId="urn:microsoft.com/office/officeart/2005/8/layout/cycle5"/>
    <dgm:cxn modelId="{AD86B5C4-82E5-4948-B568-FCD70F60F5C8}" type="presParOf" srcId="{771394E3-122C-4E8D-9BDF-DC77E087BBB6}" destId="{1B83D303-29E0-4FFC-A963-627236F789EE}" srcOrd="16" destOrd="0" presId="urn:microsoft.com/office/officeart/2005/8/layout/cycle5"/>
    <dgm:cxn modelId="{1169E589-35ED-4951-BB96-36D9CACF2BF8}" type="presParOf" srcId="{771394E3-122C-4E8D-9BDF-DC77E087BBB6}" destId="{312A0A7B-3F72-411F-82C4-930CFE90F18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EEEE-1C89-40B9-8FF2-D476697323C9}">
      <dsp:nvSpPr>
        <dsp:cNvPr id="0" name=""/>
        <dsp:cNvSpPr/>
      </dsp:nvSpPr>
      <dsp:spPr>
        <a:xfrm>
          <a:off x="3250854" y="-42269"/>
          <a:ext cx="1758517"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Ask </a:t>
          </a:r>
          <a:r>
            <a:rPr lang="en-GB" sz="2000" kern="1200" dirty="0"/>
            <a:t>questions</a:t>
          </a:r>
        </a:p>
      </dsp:txBody>
      <dsp:txXfrm>
        <a:off x="3296509" y="3386"/>
        <a:ext cx="1667207" cy="843934"/>
      </dsp:txXfrm>
    </dsp:sp>
    <dsp:sp modelId="{729AC451-7135-4E5E-A8E5-61F584175292}">
      <dsp:nvSpPr>
        <dsp:cNvPr id="0" name=""/>
        <dsp:cNvSpPr/>
      </dsp:nvSpPr>
      <dsp:spPr>
        <a:xfrm>
          <a:off x="1925969" y="425352"/>
          <a:ext cx="4408288" cy="4408288"/>
        </a:xfrm>
        <a:custGeom>
          <a:avLst/>
          <a:gdLst/>
          <a:ahLst/>
          <a:cxnLst/>
          <a:rect l="0" t="0" r="0" b="0"/>
          <a:pathLst>
            <a:path>
              <a:moveTo>
                <a:pt x="3228800" y="252649"/>
              </a:moveTo>
              <a:arcTo wR="2204144" hR="2204144" stAng="17862137"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1F0DF4-73CE-4A71-A405-93981F51BA62}">
      <dsp:nvSpPr>
        <dsp:cNvPr id="0" name=""/>
        <dsp:cNvSpPr/>
      </dsp:nvSpPr>
      <dsp:spPr>
        <a:xfrm>
          <a:off x="5319539" y="1059802"/>
          <a:ext cx="1438836"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Collect </a:t>
          </a:r>
          <a:r>
            <a:rPr lang="en-GB" sz="2000" kern="1200" dirty="0"/>
            <a:t>data</a:t>
          </a:r>
        </a:p>
      </dsp:txBody>
      <dsp:txXfrm>
        <a:off x="5365194" y="1105457"/>
        <a:ext cx="1347526" cy="843934"/>
      </dsp:txXfrm>
    </dsp:sp>
    <dsp:sp modelId="{C40B7444-EF56-4499-863A-1E94CDE436F0}">
      <dsp:nvSpPr>
        <dsp:cNvPr id="0" name=""/>
        <dsp:cNvSpPr/>
      </dsp:nvSpPr>
      <dsp:spPr>
        <a:xfrm>
          <a:off x="1928420" y="433450"/>
          <a:ext cx="4408288" cy="4408288"/>
        </a:xfrm>
        <a:custGeom>
          <a:avLst/>
          <a:gdLst/>
          <a:ahLst/>
          <a:cxnLst/>
          <a:rect l="0" t="0" r="0" b="0"/>
          <a:pathLst>
            <a:path>
              <a:moveTo>
                <a:pt x="4355209" y="1723346"/>
              </a:moveTo>
              <a:arcTo wR="2204144" hR="2204144" stAng="20844034" swAng="79086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F9E0D4-4AE6-439E-B532-2FF4F06CE918}">
      <dsp:nvSpPr>
        <dsp:cNvPr id="0" name=""/>
        <dsp:cNvSpPr/>
      </dsp:nvSpPr>
      <dsp:spPr>
        <a:xfrm>
          <a:off x="5194301" y="2827053"/>
          <a:ext cx="208098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Process </a:t>
          </a:r>
          <a:r>
            <a:rPr lang="en-GB" sz="2000" kern="1200" dirty="0"/>
            <a:t>&amp; present data</a:t>
          </a:r>
        </a:p>
      </dsp:txBody>
      <dsp:txXfrm>
        <a:off x="5239956" y="2872708"/>
        <a:ext cx="1989679" cy="843934"/>
      </dsp:txXfrm>
    </dsp:sp>
    <dsp:sp modelId="{C617B9DE-F283-4306-9A94-93AB7F71241E}">
      <dsp:nvSpPr>
        <dsp:cNvPr id="0" name=""/>
        <dsp:cNvSpPr/>
      </dsp:nvSpPr>
      <dsp:spPr>
        <a:xfrm>
          <a:off x="1967826" y="363927"/>
          <a:ext cx="4408288" cy="4408288"/>
        </a:xfrm>
        <a:custGeom>
          <a:avLst/>
          <a:gdLst/>
          <a:ahLst/>
          <a:cxnLst/>
          <a:rect l="0" t="0" r="0" b="0"/>
          <a:pathLst>
            <a:path>
              <a:moveTo>
                <a:pt x="3941380" y="3560705"/>
              </a:moveTo>
              <a:arcTo wR="2204144" hR="2204144" stAng="2279120" swAng="94564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B59174-BB7F-4280-8370-C92BCE8FC49B}">
      <dsp:nvSpPr>
        <dsp:cNvPr id="0" name=""/>
        <dsp:cNvSpPr/>
      </dsp:nvSpPr>
      <dsp:spPr>
        <a:xfrm>
          <a:off x="2952327" y="4248473"/>
          <a:ext cx="2357347" cy="11104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Analysis and application of wider understanding</a:t>
          </a:r>
          <a:endParaRPr lang="en-GB" sz="1800" kern="1200" dirty="0">
            <a:solidFill>
              <a:schemeClr val="bg1"/>
            </a:solidFill>
          </a:endParaRPr>
        </a:p>
      </dsp:txBody>
      <dsp:txXfrm>
        <a:off x="3006533" y="4302679"/>
        <a:ext cx="2248935" cy="1002012"/>
      </dsp:txXfrm>
    </dsp:sp>
    <dsp:sp modelId="{7C67BFB3-92CC-4943-8E4E-3E26A69B70C3}">
      <dsp:nvSpPr>
        <dsp:cNvPr id="0" name=""/>
        <dsp:cNvSpPr/>
      </dsp:nvSpPr>
      <dsp:spPr>
        <a:xfrm>
          <a:off x="1845647" y="341399"/>
          <a:ext cx="4408288" cy="4408288"/>
        </a:xfrm>
        <a:custGeom>
          <a:avLst/>
          <a:gdLst/>
          <a:ahLst/>
          <a:cxnLst/>
          <a:rect l="0" t="0" r="0" b="0"/>
          <a:pathLst>
            <a:path>
              <a:moveTo>
                <a:pt x="953142" y="4018874"/>
              </a:moveTo>
              <a:arcTo wR="2204144" hR="2204144" stAng="7474849" swAng="85962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C1999B-37CC-4D8D-8F42-3B1FFA631B08}">
      <dsp:nvSpPr>
        <dsp:cNvPr id="0" name=""/>
        <dsp:cNvSpPr/>
      </dsp:nvSpPr>
      <dsp:spPr>
        <a:xfrm>
          <a:off x="947962" y="2917445"/>
          <a:ext cx="2185075"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Draw </a:t>
          </a:r>
          <a:r>
            <a:rPr lang="en-GB" sz="2000" kern="1200" dirty="0"/>
            <a:t>conclusions</a:t>
          </a:r>
        </a:p>
      </dsp:txBody>
      <dsp:txXfrm>
        <a:off x="993617" y="2963100"/>
        <a:ext cx="2093765" cy="843934"/>
      </dsp:txXfrm>
    </dsp:sp>
    <dsp:sp modelId="{9A7FBC27-79E0-4963-8A55-9FEEAFC98D40}">
      <dsp:nvSpPr>
        <dsp:cNvPr id="0" name=""/>
        <dsp:cNvSpPr/>
      </dsp:nvSpPr>
      <dsp:spPr>
        <a:xfrm>
          <a:off x="1913019" y="466943"/>
          <a:ext cx="4408288" cy="4408288"/>
        </a:xfrm>
        <a:custGeom>
          <a:avLst/>
          <a:gdLst/>
          <a:ahLst/>
          <a:cxnLst/>
          <a:rect l="0" t="0" r="0" b="0"/>
          <a:pathLst>
            <a:path>
              <a:moveTo>
                <a:pt x="857" y="2265606"/>
              </a:moveTo>
              <a:arcTo wR="2204144" hR="2204144" stAng="10704125" swAng="87838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43598-80A3-4230-9059-7FF6ABAAA655}">
      <dsp:nvSpPr>
        <dsp:cNvPr id="0" name=""/>
        <dsp:cNvSpPr/>
      </dsp:nvSpPr>
      <dsp:spPr>
        <a:xfrm>
          <a:off x="1141838" y="1059802"/>
          <a:ext cx="215885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Evaluate the process</a:t>
          </a:r>
          <a:endParaRPr lang="en-GB" sz="2000" kern="1200" dirty="0"/>
        </a:p>
      </dsp:txBody>
      <dsp:txXfrm>
        <a:off x="1187493" y="1105457"/>
        <a:ext cx="2067549" cy="843934"/>
      </dsp:txXfrm>
    </dsp:sp>
    <dsp:sp modelId="{312A0A7B-3F72-411F-82C4-930CFE90F186}">
      <dsp:nvSpPr>
        <dsp:cNvPr id="0" name=""/>
        <dsp:cNvSpPr/>
      </dsp:nvSpPr>
      <dsp:spPr>
        <a:xfrm>
          <a:off x="1925969" y="425352"/>
          <a:ext cx="4408288" cy="4408288"/>
        </a:xfrm>
        <a:custGeom>
          <a:avLst/>
          <a:gdLst/>
          <a:ahLst/>
          <a:cxnLst/>
          <a:rect l="0" t="0" r="0" b="0"/>
          <a:pathLst>
            <a:path>
              <a:moveTo>
                <a:pt x="775673" y="525536"/>
              </a:moveTo>
              <a:arcTo wR="2204144" hR="2204144" stAng="13776162"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76B13-C53D-4ADE-8FDA-E15B528FDA7F}" type="datetimeFigureOut">
              <a:rPr lang="en-GB" smtClean="0"/>
              <a:t>27/05/2017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D8F54-B653-4E87-AB47-E2E426814E2B}" type="slidenum">
              <a:rPr lang="en-GB" smtClean="0"/>
              <a:t>‹#›</a:t>
            </a:fld>
            <a:endParaRPr lang="en-GB"/>
          </a:p>
        </p:txBody>
      </p:sp>
    </p:spTree>
    <p:extLst>
      <p:ext uri="{BB962C8B-B14F-4D97-AF65-F5344CB8AC3E}">
        <p14:creationId xmlns:p14="http://schemas.microsoft.com/office/powerpoint/2010/main" val="379015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Urban – larger point size?</a:t>
            </a:r>
            <a:endParaRPr lang="en-GB" dirty="0"/>
          </a:p>
        </p:txBody>
      </p:sp>
      <p:sp>
        <p:nvSpPr>
          <p:cNvPr id="4" name="Slide Number Placeholder 3"/>
          <p:cNvSpPr>
            <a:spLocks noGrp="1"/>
          </p:cNvSpPr>
          <p:nvPr>
            <p:ph type="sldNum" sz="quarter" idx="10"/>
          </p:nvPr>
        </p:nvSpPr>
        <p:spPr/>
        <p:txBody>
          <a:bodyPr/>
          <a:lstStyle/>
          <a:p>
            <a:fld id="{B46D8F54-B653-4E87-AB47-E2E426814E2B}" type="slidenum">
              <a:rPr lang="en-GB" smtClean="0"/>
              <a:t>1</a:t>
            </a:fld>
            <a:endParaRPr lang="en-GB"/>
          </a:p>
        </p:txBody>
      </p:sp>
    </p:spTree>
    <p:extLst>
      <p:ext uri="{BB962C8B-B14F-4D97-AF65-F5344CB8AC3E}">
        <p14:creationId xmlns:p14="http://schemas.microsoft.com/office/powerpoint/2010/main" val="280081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a:t>
            </a:r>
          </a:p>
          <a:p>
            <a:endParaRPr lang="en-GB" dirty="0" smtClean="0"/>
          </a:p>
          <a:p>
            <a:r>
              <a:rPr lang="en-GB" dirty="0" smtClean="0"/>
              <a:t>Residential (no need for ‘lumped’)</a:t>
            </a:r>
          </a:p>
          <a:p>
            <a:endParaRPr lang="en-GB" dirty="0"/>
          </a:p>
        </p:txBody>
      </p:sp>
      <p:sp>
        <p:nvSpPr>
          <p:cNvPr id="4" name="Slide Number Placeholder 3"/>
          <p:cNvSpPr>
            <a:spLocks noGrp="1"/>
          </p:cNvSpPr>
          <p:nvPr>
            <p:ph type="sldNum" sz="quarter" idx="10"/>
          </p:nvPr>
        </p:nvSpPr>
        <p:spPr/>
        <p:txBody>
          <a:bodyPr/>
          <a:lstStyle/>
          <a:p>
            <a:fld id="{B46D8F54-B653-4E87-AB47-E2E426814E2B}" type="slidenum">
              <a:rPr lang="en-GB" smtClean="0"/>
              <a:t>13</a:t>
            </a:fld>
            <a:endParaRPr lang="en-GB"/>
          </a:p>
        </p:txBody>
      </p:sp>
    </p:spTree>
    <p:extLst>
      <p:ext uri="{BB962C8B-B14F-4D97-AF65-F5344CB8AC3E}">
        <p14:creationId xmlns:p14="http://schemas.microsoft.com/office/powerpoint/2010/main" val="137260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Diagram title should read:</a:t>
            </a:r>
          </a:p>
          <a:p>
            <a:endParaRPr lang="en-GB" dirty="0" smtClean="0"/>
          </a:p>
          <a:p>
            <a:r>
              <a:rPr lang="en-GB" dirty="0" smtClean="0"/>
              <a:t>Cycle management survey – Market Hill </a:t>
            </a:r>
          </a:p>
          <a:p>
            <a:endParaRPr lang="en-GB" dirty="0" smtClean="0"/>
          </a:p>
          <a:p>
            <a:r>
              <a:rPr lang="en-GB" dirty="0" smtClean="0"/>
              <a:t>No</a:t>
            </a:r>
            <a:r>
              <a:rPr lang="en-GB" baseline="0" dirty="0" smtClean="0"/>
              <a:t> need for ‘Figure 4’</a:t>
            </a:r>
            <a:endParaRPr lang="en-GB" dirty="0"/>
          </a:p>
        </p:txBody>
      </p:sp>
      <p:sp>
        <p:nvSpPr>
          <p:cNvPr id="4" name="Slide Number Placeholder 3"/>
          <p:cNvSpPr>
            <a:spLocks noGrp="1"/>
          </p:cNvSpPr>
          <p:nvPr>
            <p:ph type="sldNum" sz="quarter" idx="10"/>
          </p:nvPr>
        </p:nvSpPr>
        <p:spPr/>
        <p:txBody>
          <a:bodyPr/>
          <a:lstStyle/>
          <a:p>
            <a:fld id="{B46D8F54-B653-4E87-AB47-E2E426814E2B}" type="slidenum">
              <a:rPr lang="en-GB" smtClean="0"/>
              <a:t>15</a:t>
            </a:fld>
            <a:endParaRPr lang="en-GB"/>
          </a:p>
        </p:txBody>
      </p:sp>
    </p:spTree>
    <p:extLst>
      <p:ext uri="{BB962C8B-B14F-4D97-AF65-F5344CB8AC3E}">
        <p14:creationId xmlns:p14="http://schemas.microsoft.com/office/powerpoint/2010/main" val="312369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remove Figure 6a, b and c from the headings below each of the separate diagrams</a:t>
            </a:r>
          </a:p>
          <a:p>
            <a:endParaRPr lang="en-GB" dirty="0" smtClean="0"/>
          </a:p>
          <a:p>
            <a:r>
              <a:rPr lang="en-GB" dirty="0" smtClean="0"/>
              <a:t>Writing in box is not easy to read. Needs to be sharper and less blurred. </a:t>
            </a:r>
            <a:endParaRPr lang="en-GB" dirty="0"/>
          </a:p>
        </p:txBody>
      </p:sp>
      <p:sp>
        <p:nvSpPr>
          <p:cNvPr id="4" name="Slide Number Placeholder 3"/>
          <p:cNvSpPr>
            <a:spLocks noGrp="1"/>
          </p:cNvSpPr>
          <p:nvPr>
            <p:ph type="sldNum" sz="quarter" idx="10"/>
          </p:nvPr>
        </p:nvSpPr>
        <p:spPr/>
        <p:txBody>
          <a:bodyPr/>
          <a:lstStyle/>
          <a:p>
            <a:fld id="{B46D8F54-B653-4E87-AB47-E2E426814E2B}" type="slidenum">
              <a:rPr lang="en-GB" smtClean="0"/>
              <a:t>16</a:t>
            </a:fld>
            <a:endParaRPr lang="en-GB"/>
          </a:p>
        </p:txBody>
      </p:sp>
    </p:spTree>
    <p:extLst>
      <p:ext uri="{BB962C8B-B14F-4D97-AF65-F5344CB8AC3E}">
        <p14:creationId xmlns:p14="http://schemas.microsoft.com/office/powerpoint/2010/main" val="49974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we need the website links here?</a:t>
            </a:r>
            <a:endParaRPr lang="en-GB" dirty="0"/>
          </a:p>
        </p:txBody>
      </p:sp>
      <p:sp>
        <p:nvSpPr>
          <p:cNvPr id="4" name="Slide Number Placeholder 3"/>
          <p:cNvSpPr>
            <a:spLocks noGrp="1"/>
          </p:cNvSpPr>
          <p:nvPr>
            <p:ph type="sldNum" sz="quarter" idx="10"/>
          </p:nvPr>
        </p:nvSpPr>
        <p:spPr/>
        <p:txBody>
          <a:bodyPr/>
          <a:lstStyle/>
          <a:p>
            <a:fld id="{B46D8F54-B653-4E87-AB47-E2E426814E2B}" type="slidenum">
              <a:rPr lang="en-GB" smtClean="0"/>
              <a:t>17</a:t>
            </a:fld>
            <a:endParaRPr lang="en-GB"/>
          </a:p>
        </p:txBody>
      </p:sp>
    </p:spTree>
    <p:extLst>
      <p:ext uri="{BB962C8B-B14F-4D97-AF65-F5344CB8AC3E}">
        <p14:creationId xmlns:p14="http://schemas.microsoft.com/office/powerpoint/2010/main" val="427151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 prefer the photo in the centre with labels around the outside if possible – thanks.</a:t>
            </a:r>
          </a:p>
          <a:p>
            <a:endParaRPr lang="en-GB" dirty="0" smtClean="0"/>
          </a:p>
          <a:p>
            <a:r>
              <a:rPr lang="en-GB" dirty="0" smtClean="0"/>
              <a:t>Bottom left text – I have changed ‘age’ to ‘</a:t>
            </a:r>
            <a:r>
              <a:rPr lang="en-GB" b="1" dirty="0" smtClean="0"/>
              <a:t>ages’</a:t>
            </a:r>
            <a:endParaRPr lang="en-GB" b="1" dirty="0"/>
          </a:p>
        </p:txBody>
      </p:sp>
      <p:sp>
        <p:nvSpPr>
          <p:cNvPr id="4" name="Slide Number Placeholder 3"/>
          <p:cNvSpPr>
            <a:spLocks noGrp="1"/>
          </p:cNvSpPr>
          <p:nvPr>
            <p:ph type="sldNum" sz="quarter" idx="10"/>
          </p:nvPr>
        </p:nvSpPr>
        <p:spPr/>
        <p:txBody>
          <a:bodyPr/>
          <a:lstStyle/>
          <a:p>
            <a:fld id="{B46D8F54-B653-4E87-AB47-E2E426814E2B}" type="slidenum">
              <a:rPr lang="en-GB" smtClean="0"/>
              <a:t>18</a:t>
            </a:fld>
            <a:endParaRPr lang="en-GB"/>
          </a:p>
        </p:txBody>
      </p:sp>
    </p:spTree>
    <p:extLst>
      <p:ext uri="{BB962C8B-B14F-4D97-AF65-F5344CB8AC3E}">
        <p14:creationId xmlns:p14="http://schemas.microsoft.com/office/powerpoint/2010/main" val="143436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Diagram overlapping text</a:t>
            </a:r>
          </a:p>
          <a:p>
            <a:endParaRPr lang="en-GB" dirty="0" smtClean="0"/>
          </a:p>
          <a:p>
            <a:r>
              <a:rPr lang="en-GB" dirty="0" smtClean="0"/>
              <a:t>See Slide 13 for slight</a:t>
            </a:r>
            <a:r>
              <a:rPr lang="en-GB" baseline="0" dirty="0" smtClean="0"/>
              <a:t> change to key</a:t>
            </a:r>
          </a:p>
          <a:p>
            <a:endParaRPr lang="en-GB" baseline="0" dirty="0" smtClean="0"/>
          </a:p>
          <a:p>
            <a:r>
              <a:rPr lang="en-GB" baseline="0" dirty="0" smtClean="0"/>
              <a:t>Overlapping text at 4</a:t>
            </a:r>
            <a:r>
              <a:rPr lang="en-GB" baseline="30000" dirty="0" smtClean="0"/>
              <a:t>th</a:t>
            </a:r>
            <a:r>
              <a:rPr lang="en-GB" baseline="0" dirty="0" smtClean="0"/>
              <a:t> bullet point?</a:t>
            </a:r>
            <a:endParaRPr lang="en-GB" dirty="0"/>
          </a:p>
        </p:txBody>
      </p:sp>
      <p:sp>
        <p:nvSpPr>
          <p:cNvPr id="4" name="Slide Number Placeholder 3"/>
          <p:cNvSpPr>
            <a:spLocks noGrp="1"/>
          </p:cNvSpPr>
          <p:nvPr>
            <p:ph type="sldNum" sz="quarter" idx="10"/>
          </p:nvPr>
        </p:nvSpPr>
        <p:spPr/>
        <p:txBody>
          <a:bodyPr/>
          <a:lstStyle/>
          <a:p>
            <a:fld id="{B46D8F54-B653-4E87-AB47-E2E426814E2B}" type="slidenum">
              <a:rPr lang="en-GB" smtClean="0"/>
              <a:t>21</a:t>
            </a:fld>
            <a:endParaRPr lang="en-GB"/>
          </a:p>
        </p:txBody>
      </p:sp>
    </p:spTree>
    <p:extLst>
      <p:ext uri="{BB962C8B-B14F-4D97-AF65-F5344CB8AC3E}">
        <p14:creationId xmlns:p14="http://schemas.microsoft.com/office/powerpoint/2010/main" val="260302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Arrows to touch box please</a:t>
            </a:r>
          </a:p>
          <a:p>
            <a:endParaRPr lang="en-GB" dirty="0" smtClean="0"/>
          </a:p>
          <a:p>
            <a:r>
              <a:rPr lang="en-GB" dirty="0" smtClean="0"/>
              <a:t>Would prefer central photo with arrows/text boxes around the edges</a:t>
            </a:r>
            <a:r>
              <a:rPr lang="en-GB" baseline="0" dirty="0" smtClean="0"/>
              <a:t> with some symmetry. </a:t>
            </a:r>
            <a:endParaRPr lang="en-GB" dirty="0"/>
          </a:p>
        </p:txBody>
      </p:sp>
      <p:sp>
        <p:nvSpPr>
          <p:cNvPr id="4" name="Slide Number Placeholder 3"/>
          <p:cNvSpPr>
            <a:spLocks noGrp="1"/>
          </p:cNvSpPr>
          <p:nvPr>
            <p:ph type="sldNum" sz="quarter" idx="10"/>
          </p:nvPr>
        </p:nvSpPr>
        <p:spPr/>
        <p:txBody>
          <a:bodyPr/>
          <a:lstStyle/>
          <a:p>
            <a:fld id="{B46D8F54-B653-4E87-AB47-E2E426814E2B}" type="slidenum">
              <a:rPr lang="en-GB" smtClean="0"/>
              <a:t>24</a:t>
            </a:fld>
            <a:endParaRPr lang="en-GB"/>
          </a:p>
        </p:txBody>
      </p:sp>
    </p:spTree>
    <p:extLst>
      <p:ext uri="{BB962C8B-B14F-4D97-AF65-F5344CB8AC3E}">
        <p14:creationId xmlns:p14="http://schemas.microsoft.com/office/powerpoint/2010/main" val="397009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7899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76528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686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89210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163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070849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963813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59877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130411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129579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endParaRPr lang="en-GB" baseline="30000" dirty="0">
              <a:solidFill>
                <a:srgbClr val="5A5A59"/>
              </a:solidFill>
              <a:latin typeface="Bliss-Light"/>
              <a:cs typeface="Bliss-Light"/>
            </a:endParaRPr>
          </a:p>
          <a:p>
            <a:pPr defTabSz="457200">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defTabSz="457200">
              <a:lnSpc>
                <a:spcPct val="150000"/>
              </a:lnSpc>
            </a:pPr>
            <a:endParaRPr lang="en-GB" sz="1600" i="1" baseline="30000" dirty="0">
              <a:solidFill>
                <a:srgbClr val="5A5A59"/>
              </a:solidFill>
              <a:latin typeface="Bliss-Light"/>
              <a:cs typeface="Bliss-Light"/>
            </a:endParaRPr>
          </a:p>
          <a:p>
            <a:pPr algn="r" defTabSz="457200">
              <a:lnSpc>
                <a:spcPct val="150000"/>
              </a:lnSpc>
            </a:pPr>
            <a:r>
              <a:rPr lang="en-GB" b="1" baseline="30000" dirty="0">
                <a:solidFill>
                  <a:srgbClr val="5A5A59"/>
                </a:solidFill>
                <a:latin typeface="Bliss-Light"/>
                <a:cs typeface="Bliss-Light"/>
              </a:rPr>
              <a:t>- Name, Organisation, Date</a:t>
            </a:r>
          </a:p>
          <a:p>
            <a:pPr defTabSz="457200">
              <a:lnSpc>
                <a:spcPct val="150000"/>
              </a:lnSpc>
            </a:pPr>
            <a:endParaRPr lang="en-GB" sz="1600" i="1" baseline="30000" dirty="0">
              <a:solidFill>
                <a:srgbClr val="5A5A59"/>
              </a:solidFill>
              <a:latin typeface="Bliss-Light"/>
              <a:cs typeface="Bliss-Light"/>
            </a:endParaRPr>
          </a:p>
          <a:p>
            <a:pPr marL="285750" indent="-285750" defTabSz="45720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endParaRPr lang="en-GB" baseline="30000" dirty="0">
              <a:solidFill>
                <a:srgbClr val="5A5A59"/>
              </a:solidFill>
              <a:latin typeface="Bliss-Light"/>
              <a:cs typeface="Bliss-Light"/>
            </a:endParaRPr>
          </a:p>
          <a:p>
            <a:pPr defTabSz="457200">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defTabSz="457200">
              <a:lnSpc>
                <a:spcPct val="150000"/>
              </a:lnSpc>
            </a:pPr>
            <a:endParaRPr lang="en-GB" sz="1600" b="1" i="1" baseline="30000" dirty="0">
              <a:solidFill>
                <a:srgbClr val="5A5A59"/>
              </a:solidFill>
              <a:latin typeface="Bliss-Light"/>
              <a:cs typeface="Bliss-Light"/>
            </a:endParaRPr>
          </a:p>
          <a:p>
            <a:pPr algn="r" defTabSz="457200">
              <a:lnSpc>
                <a:spcPct val="150000"/>
              </a:lnSpc>
            </a:pPr>
            <a:r>
              <a:rPr lang="en-GB" b="1" baseline="30000" dirty="0">
                <a:solidFill>
                  <a:srgbClr val="5A5A59"/>
                </a:solidFill>
                <a:latin typeface="Bliss-Light"/>
                <a:cs typeface="Bliss-Light"/>
              </a:rPr>
              <a:t>- Name, Organisation, Date</a:t>
            </a:r>
          </a:p>
          <a:p>
            <a:pPr defTabSz="457200">
              <a:lnSpc>
                <a:spcPct val="150000"/>
              </a:lnSpc>
            </a:pPr>
            <a:endParaRPr lang="en-GB" sz="1600" i="1" baseline="30000" dirty="0">
              <a:solidFill>
                <a:srgbClr val="5A5A59"/>
              </a:solidFill>
              <a:latin typeface="Bliss-Light"/>
              <a:cs typeface="Bliss-Light"/>
            </a:endParaRPr>
          </a:p>
          <a:p>
            <a:pPr marL="285750" indent="-285750" defTabSz="45720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106895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085615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4261494289"/>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gridCol w="2879725"/>
              </a:tblGrid>
              <a:tr h="604893">
                <a:tc gridSpan="2">
                  <a:txBody>
                    <a:bodyPr/>
                    <a:lstStyle/>
                    <a:p>
                      <a:pPr algn="l"/>
                      <a:r>
                        <a:rPr lang="en-GB" dirty="0" smtClean="0">
                          <a:latin typeface="Bliss-Light"/>
                        </a:rPr>
                        <a:t>Table Heading</a:t>
                      </a:r>
                      <a:endParaRPr lang="en-GB" dirty="0">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smtClean="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33858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248192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78637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13809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3C11F2-F1FB-4209-812A-7F07D3A02D25}" type="datetimeFigureOut">
              <a:rPr lang="en-GB" smtClean="0"/>
              <a:t>27/05/2017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74562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3C11F2-F1FB-4209-812A-7F07D3A02D25}" type="datetimeFigureOut">
              <a:rPr lang="en-GB" smtClean="0"/>
              <a:t>27/05/2017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38538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C11F2-F1FB-4209-812A-7F07D3A02D25}" type="datetimeFigureOut">
              <a:rPr lang="en-GB" smtClean="0"/>
              <a:t>27/05/2017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73274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85259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74449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5/27/2017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772774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661" r:id="rId17"/>
    <p:sldLayoutId id="2147483662" r:id="rId18"/>
    <p:sldLayoutId id="2147483663" r:id="rId19"/>
    <p:sldLayoutId id="2147483664" r:id="rId20"/>
    <p:sldLayoutId id="2147483665"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geography-fieldwork.org/gcse/urban/cbd/data-presenta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Applied Fieldwork Enquiry</a:t>
            </a:r>
            <a:endParaRPr lang="en-GB" dirty="0"/>
          </a:p>
        </p:txBody>
      </p:sp>
      <p:sp>
        <p:nvSpPr>
          <p:cNvPr id="3" name="Subtitle 2"/>
          <p:cNvSpPr>
            <a:spLocks noGrp="1"/>
          </p:cNvSpPr>
          <p:nvPr>
            <p:ph type="subTitle" idx="1"/>
          </p:nvPr>
        </p:nvSpPr>
        <p:spPr/>
        <p:txBody>
          <a:bodyPr>
            <a:normAutofit/>
          </a:bodyPr>
          <a:lstStyle/>
          <a:p>
            <a:r>
              <a:rPr lang="en-GB" sz="3200" dirty="0" smtClean="0"/>
              <a:t>Urban</a:t>
            </a:r>
            <a:endParaRPr lang="en-GB" sz="3200" dirty="0"/>
          </a:p>
        </p:txBody>
      </p:sp>
    </p:spTree>
    <p:extLst>
      <p:ext uri="{BB962C8B-B14F-4D97-AF65-F5344CB8AC3E}">
        <p14:creationId xmlns:p14="http://schemas.microsoft.com/office/powerpoint/2010/main" val="138347958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404664"/>
            <a:ext cx="6347714" cy="1320800"/>
          </a:xfrm>
        </p:spPr>
        <p:txBody>
          <a:bodyPr/>
          <a:lstStyle/>
          <a:p>
            <a:r>
              <a:rPr lang="en-GB" dirty="0" smtClean="0"/>
              <a:t>Enquiry 2: Carmarthen</a:t>
            </a:r>
            <a:endParaRPr lang="en-GB" dirty="0"/>
          </a:p>
        </p:txBody>
      </p:sp>
      <p:pic>
        <p:nvPicPr>
          <p:cNvPr id="5122" name="Picture 2" descr="C:\Users\Simon\Pictures\Wales 2016\784CANON\IMG_84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945" y="1337628"/>
            <a:ext cx="7236296" cy="48241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33945" y="6340678"/>
            <a:ext cx="7236295" cy="369332"/>
          </a:xfrm>
          <a:prstGeom prst="rect">
            <a:avLst/>
          </a:prstGeom>
          <a:solidFill>
            <a:schemeClr val="bg1"/>
          </a:solidFill>
          <a:ln w="15875">
            <a:solidFill>
              <a:schemeClr val="tx1"/>
            </a:solidFill>
          </a:ln>
        </p:spPr>
        <p:txBody>
          <a:bodyPr wrap="square" rtlCol="0">
            <a:spAutoFit/>
          </a:bodyPr>
          <a:lstStyle/>
          <a:p>
            <a:pPr algn="ctr"/>
            <a:r>
              <a:rPr lang="en-GB" b="1" dirty="0" smtClean="0">
                <a:solidFill>
                  <a:srgbClr val="FF0000"/>
                </a:solidFill>
              </a:rPr>
              <a:t>Consider what methodologies could be used here to collect data</a:t>
            </a:r>
            <a:endParaRPr lang="en-GB" b="1" dirty="0">
              <a:solidFill>
                <a:srgbClr val="FF0000"/>
              </a:solidFill>
            </a:endParaRPr>
          </a:p>
        </p:txBody>
      </p:sp>
    </p:spTree>
    <p:extLst>
      <p:ext uri="{BB962C8B-B14F-4D97-AF65-F5344CB8AC3E}">
        <p14:creationId xmlns:p14="http://schemas.microsoft.com/office/powerpoint/2010/main" val="326998148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Enquiry 2: Collecting data</a:t>
            </a:r>
            <a:endParaRPr lang="en-GB" sz="4000" dirty="0"/>
          </a:p>
        </p:txBody>
      </p:sp>
      <p:sp>
        <p:nvSpPr>
          <p:cNvPr id="4" name="Content Placeholder 3"/>
          <p:cNvSpPr>
            <a:spLocks noGrp="1"/>
          </p:cNvSpPr>
          <p:nvPr>
            <p:ph idx="1"/>
          </p:nvPr>
        </p:nvSpPr>
        <p:spPr/>
        <p:txBody>
          <a:bodyPr/>
          <a:lstStyle/>
          <a:p>
            <a:r>
              <a:rPr lang="en-GB" dirty="0" smtClean="0"/>
              <a:t>Design appropriate fieldwork data collecting sheets</a:t>
            </a:r>
          </a:p>
          <a:p>
            <a:r>
              <a:rPr lang="en-GB" dirty="0" smtClean="0"/>
              <a:t>Select appropriate locations (safety – risk assessment - ease of access, geographically sound)</a:t>
            </a:r>
          </a:p>
          <a:p>
            <a:r>
              <a:rPr lang="en-GB" dirty="0" smtClean="0"/>
              <a:t>Select appropriate sampling techniques (random, systematic, stratified)</a:t>
            </a:r>
          </a:p>
          <a:p>
            <a:r>
              <a:rPr lang="en-GB" dirty="0" smtClean="0"/>
              <a:t>Ensure accuracy and reliability </a:t>
            </a:r>
            <a:endParaRPr lang="en-GB" dirty="0"/>
          </a:p>
        </p:txBody>
      </p:sp>
      <p:sp>
        <p:nvSpPr>
          <p:cNvPr id="5" name="TextBox 4"/>
          <p:cNvSpPr txBox="1"/>
          <p:nvPr/>
        </p:nvSpPr>
        <p:spPr>
          <a:xfrm>
            <a:off x="1115616" y="6303625"/>
            <a:ext cx="6603091" cy="369332"/>
          </a:xfrm>
          <a:prstGeom prst="rect">
            <a:avLst/>
          </a:prstGeom>
          <a:solidFill>
            <a:schemeClr val="bg1"/>
          </a:solidFill>
          <a:ln>
            <a:solidFill>
              <a:schemeClr val="tx1"/>
            </a:solidFill>
          </a:ln>
        </p:spPr>
        <p:txBody>
          <a:bodyPr wrap="none" rtlCol="0">
            <a:spAutoFit/>
          </a:bodyPr>
          <a:lstStyle/>
          <a:p>
            <a:pPr algn="ctr"/>
            <a:r>
              <a:rPr lang="en-GB" b="1" dirty="0" smtClean="0">
                <a:solidFill>
                  <a:srgbClr val="FF0000"/>
                </a:solidFill>
              </a:rPr>
              <a:t>Remember that students will need to justify methodologies</a:t>
            </a:r>
            <a:endParaRPr lang="en-GB" b="1" dirty="0">
              <a:solidFill>
                <a:srgbClr val="FF0000"/>
              </a:solidFill>
            </a:endParaRPr>
          </a:p>
        </p:txBody>
      </p:sp>
    </p:spTree>
    <p:extLst>
      <p:ext uri="{BB962C8B-B14F-4D97-AF65-F5344CB8AC3E}">
        <p14:creationId xmlns:p14="http://schemas.microsoft.com/office/powerpoint/2010/main" val="3021545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2656"/>
            <a:ext cx="6347713" cy="1320800"/>
          </a:xfrm>
        </p:spPr>
        <p:txBody>
          <a:bodyPr>
            <a:normAutofit/>
          </a:bodyPr>
          <a:lstStyle/>
          <a:p>
            <a:r>
              <a:rPr lang="en-GB" dirty="0" smtClean="0"/>
              <a:t>Enquiry 3: Processing and presenting</a:t>
            </a:r>
            <a:endParaRPr lang="en-GB" dirty="0"/>
          </a:p>
        </p:txBody>
      </p:sp>
      <p:sp>
        <p:nvSpPr>
          <p:cNvPr id="3" name="Content Placeholder 2"/>
          <p:cNvSpPr>
            <a:spLocks noGrp="1"/>
          </p:cNvSpPr>
          <p:nvPr>
            <p:ph idx="1"/>
          </p:nvPr>
        </p:nvSpPr>
        <p:spPr>
          <a:xfrm>
            <a:off x="625848" y="1772816"/>
            <a:ext cx="6347714" cy="3880773"/>
          </a:xfrm>
        </p:spPr>
        <p:txBody>
          <a:bodyPr>
            <a:normAutofit/>
          </a:bodyPr>
          <a:lstStyle/>
          <a:p>
            <a:pPr marL="0" indent="0">
              <a:buNone/>
            </a:pPr>
            <a:r>
              <a:rPr lang="en-GB" sz="2200" b="1" dirty="0" smtClean="0"/>
              <a:t>Processing data</a:t>
            </a:r>
          </a:p>
          <a:p>
            <a:pPr marL="0" indent="0">
              <a:buNone/>
            </a:pPr>
            <a:r>
              <a:rPr lang="en-GB" sz="2200" dirty="0"/>
              <a:t>T</a:t>
            </a:r>
            <a:r>
              <a:rPr lang="en-GB" sz="2200" dirty="0" smtClean="0"/>
              <a:t>his involves making calculations from the data sheet and could involve:</a:t>
            </a:r>
          </a:p>
          <a:p>
            <a:r>
              <a:rPr lang="en-GB" dirty="0" smtClean="0"/>
              <a:t>Calculating flow rates of traffic or pedestrians</a:t>
            </a:r>
          </a:p>
          <a:p>
            <a:r>
              <a:rPr lang="en-GB" dirty="0" smtClean="0"/>
              <a:t>Calculating EIA scores</a:t>
            </a:r>
          </a:p>
          <a:p>
            <a:r>
              <a:rPr lang="en-GB" dirty="0" smtClean="0"/>
              <a:t>Converting data into percentages (e.g. lichen indicators, vegetation quadrats, questionnaires)</a:t>
            </a:r>
          </a:p>
          <a:p>
            <a:r>
              <a:rPr lang="en-GB" dirty="0" smtClean="0"/>
              <a:t>Comparative statistical measures (e.g. percentage change) for census or crime data</a:t>
            </a:r>
          </a:p>
          <a:p>
            <a:endParaRPr lang="en-GB" sz="2800" dirty="0" smtClean="0"/>
          </a:p>
          <a:p>
            <a:endParaRPr lang="en-GB" sz="2800" dirty="0" smtClean="0"/>
          </a:p>
          <a:p>
            <a:endParaRPr lang="en-GB" sz="2800" dirty="0" smtClean="0"/>
          </a:p>
          <a:p>
            <a:endParaRPr lang="en-GB" sz="2800" dirty="0" smtClean="0"/>
          </a:p>
        </p:txBody>
      </p:sp>
    </p:spTree>
    <p:extLst>
      <p:ext uri="{BB962C8B-B14F-4D97-AF65-F5344CB8AC3E}">
        <p14:creationId xmlns:p14="http://schemas.microsoft.com/office/powerpoint/2010/main" val="31782982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8311" y="221109"/>
            <a:ext cx="6347714" cy="1320800"/>
          </a:xfrm>
        </p:spPr>
        <p:txBody>
          <a:bodyPr>
            <a:normAutofit/>
          </a:bodyPr>
          <a:lstStyle/>
          <a:p>
            <a:r>
              <a:rPr lang="en-GB" dirty="0"/>
              <a:t>Enquiry 3: Processing and presenting</a:t>
            </a:r>
          </a:p>
        </p:txBody>
      </p:sp>
      <p:sp>
        <p:nvSpPr>
          <p:cNvPr id="7" name="TextBox 6"/>
          <p:cNvSpPr txBox="1"/>
          <p:nvPr/>
        </p:nvSpPr>
        <p:spPr>
          <a:xfrm>
            <a:off x="588311" y="1298453"/>
            <a:ext cx="8384026" cy="800219"/>
          </a:xfrm>
          <a:prstGeom prst="rect">
            <a:avLst/>
          </a:prstGeom>
          <a:noFill/>
        </p:spPr>
        <p:txBody>
          <a:bodyPr wrap="non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683568" y="2276872"/>
            <a:ext cx="7152041" cy="42473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dirty="0" smtClean="0"/>
              <a:t>Composite (divided) bar graphs, e.g. showing land use change</a:t>
            </a:r>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780927"/>
            <a:ext cx="6840760" cy="3648405"/>
          </a:xfrm>
          <a:prstGeom prst="rect">
            <a:avLst/>
          </a:prstGeom>
          <a:ln w="15875">
            <a:solidFill>
              <a:schemeClr val="tx1"/>
            </a:solidFill>
          </a:ln>
        </p:spPr>
      </p:pic>
    </p:spTree>
    <p:extLst>
      <p:ext uri="{BB962C8B-B14F-4D97-AF65-F5344CB8AC3E}">
        <p14:creationId xmlns:p14="http://schemas.microsoft.com/office/powerpoint/2010/main" val="15091445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08111"/>
            <a:ext cx="6347714" cy="1320800"/>
          </a:xfrm>
        </p:spPr>
        <p:txBody>
          <a:bodyPr>
            <a:normAutofit/>
          </a:bodyPr>
          <a:lstStyle/>
          <a:p>
            <a:r>
              <a:rPr lang="en-GB" dirty="0"/>
              <a:t>Enquiry 3: Processing and presenting</a:t>
            </a:r>
          </a:p>
        </p:txBody>
      </p:sp>
      <p:sp>
        <p:nvSpPr>
          <p:cNvPr id="7" name="TextBox 6"/>
          <p:cNvSpPr txBox="1"/>
          <p:nvPr/>
        </p:nvSpPr>
        <p:spPr>
          <a:xfrm>
            <a:off x="611560" y="1305950"/>
            <a:ext cx="8384026" cy="800219"/>
          </a:xfrm>
          <a:prstGeom prst="rect">
            <a:avLst/>
          </a:prstGeom>
          <a:noFill/>
        </p:spPr>
        <p:txBody>
          <a:bodyPr wrap="non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755576" y="2276872"/>
            <a:ext cx="5531541" cy="39703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r>
              <a:rPr lang="en-GB" dirty="0" smtClean="0"/>
              <a:t>Use GIS to plot land uses onto a base map</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p:txBody>
      </p:sp>
      <p:pic>
        <p:nvPicPr>
          <p:cNvPr id="8" name="Picture 7" descr="http://digimapforschools.blogs.edina.ac.uk/files/2015/04/landusemap.png"/>
          <p:cNvPicPr/>
          <p:nvPr/>
        </p:nvPicPr>
        <p:blipFill>
          <a:blip r:embed="rId2">
            <a:extLst>
              <a:ext uri="{28A0092B-C50C-407E-A947-70E740481C1C}">
                <a14:useLocalDpi xmlns:a14="http://schemas.microsoft.com/office/drawing/2010/main" val="0"/>
              </a:ext>
            </a:extLst>
          </a:blip>
          <a:srcRect/>
          <a:stretch>
            <a:fillRect/>
          </a:stretch>
        </p:blipFill>
        <p:spPr bwMode="auto">
          <a:xfrm>
            <a:off x="965153" y="2780928"/>
            <a:ext cx="5112385" cy="3287395"/>
          </a:xfrm>
          <a:prstGeom prst="rect">
            <a:avLst/>
          </a:prstGeom>
          <a:noFill/>
          <a:ln>
            <a:solidFill>
              <a:schemeClr val="tx1"/>
            </a:solidFill>
          </a:ln>
        </p:spPr>
      </p:pic>
    </p:spTree>
    <p:extLst>
      <p:ext uri="{BB962C8B-B14F-4D97-AF65-F5344CB8AC3E}">
        <p14:creationId xmlns:p14="http://schemas.microsoft.com/office/powerpoint/2010/main" val="300528464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9201" y="195699"/>
            <a:ext cx="6347714" cy="1320800"/>
          </a:xfrm>
        </p:spPr>
        <p:txBody>
          <a:bodyPr>
            <a:normAutofit/>
          </a:bodyPr>
          <a:lstStyle/>
          <a:p>
            <a:r>
              <a:rPr lang="en-GB" dirty="0"/>
              <a:t>Enquiry 3: Processing and presenting</a:t>
            </a:r>
          </a:p>
        </p:txBody>
      </p:sp>
      <p:sp>
        <p:nvSpPr>
          <p:cNvPr id="7" name="TextBox 6"/>
          <p:cNvSpPr txBox="1"/>
          <p:nvPr/>
        </p:nvSpPr>
        <p:spPr>
          <a:xfrm>
            <a:off x="584499" y="1268760"/>
            <a:ext cx="8384026" cy="800219"/>
          </a:xfrm>
          <a:prstGeom prst="rect">
            <a:avLst/>
          </a:prstGeom>
          <a:noFill/>
        </p:spPr>
        <p:txBody>
          <a:bodyPr wrap="non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660961" y="2204864"/>
            <a:ext cx="5805856" cy="4524315"/>
          </a:xfrm>
          <a:prstGeom prst="rect">
            <a:avLst/>
          </a:prstGeom>
          <a:noFill/>
          <a:ln>
            <a:solidFill>
              <a:schemeClr val="tx1"/>
            </a:solidFill>
          </a:ln>
        </p:spPr>
        <p:txBody>
          <a:bodyPr wrap="square" rtlCol="0">
            <a:spAutoFit/>
          </a:bodyPr>
          <a:lstStyle/>
          <a:p>
            <a:r>
              <a:rPr lang="en-GB" dirty="0" smtClean="0"/>
              <a:t>Use GIS to plot cycle management onto a base map</a:t>
            </a:r>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p:txBody>
      </p:sp>
      <p:pic>
        <p:nvPicPr>
          <p:cNvPr id="6" name="Picture 5" descr="http://digimapforschools.blogs.edina.ac.uk/files/2015/04/cyclemanagement.png"/>
          <p:cNvPicPr/>
          <p:nvPr/>
        </p:nvPicPr>
        <p:blipFill>
          <a:blip r:embed="rId3">
            <a:extLst>
              <a:ext uri="{28A0092B-C50C-407E-A947-70E740481C1C}">
                <a14:useLocalDpi xmlns:a14="http://schemas.microsoft.com/office/drawing/2010/main" val="0"/>
              </a:ext>
            </a:extLst>
          </a:blip>
          <a:srcRect/>
          <a:stretch>
            <a:fillRect/>
          </a:stretch>
        </p:blipFill>
        <p:spPr bwMode="auto">
          <a:xfrm>
            <a:off x="755577" y="2636912"/>
            <a:ext cx="5616624" cy="3968228"/>
          </a:xfrm>
          <a:prstGeom prst="rect">
            <a:avLst/>
          </a:prstGeom>
          <a:noFill/>
          <a:ln>
            <a:solidFill>
              <a:schemeClr val="tx1"/>
            </a:solidFill>
          </a:ln>
        </p:spPr>
      </p:pic>
    </p:spTree>
    <p:extLst>
      <p:ext uri="{BB962C8B-B14F-4D97-AF65-F5344CB8AC3E}">
        <p14:creationId xmlns:p14="http://schemas.microsoft.com/office/powerpoint/2010/main" val="30052846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6344" y="205865"/>
            <a:ext cx="6347714" cy="1320800"/>
          </a:xfrm>
        </p:spPr>
        <p:txBody>
          <a:bodyPr>
            <a:normAutofit/>
          </a:bodyPr>
          <a:lstStyle/>
          <a:p>
            <a:r>
              <a:rPr lang="en-GB" dirty="0"/>
              <a:t>Enquiry 3: Processing and presenting</a:t>
            </a:r>
          </a:p>
        </p:txBody>
      </p:sp>
      <p:sp>
        <p:nvSpPr>
          <p:cNvPr id="7" name="TextBox 6"/>
          <p:cNvSpPr txBox="1"/>
          <p:nvPr/>
        </p:nvSpPr>
        <p:spPr>
          <a:xfrm>
            <a:off x="566344" y="1308052"/>
            <a:ext cx="8384026" cy="800219"/>
          </a:xfrm>
          <a:prstGeom prst="rect">
            <a:avLst/>
          </a:prstGeom>
          <a:noFill/>
        </p:spPr>
        <p:txBody>
          <a:bodyPr wrap="non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654101" y="2204864"/>
            <a:ext cx="6222156" cy="4247317"/>
          </a:xfrm>
          <a:prstGeom prst="rect">
            <a:avLst/>
          </a:prstGeom>
          <a:noFill/>
          <a:ln>
            <a:solidFill>
              <a:schemeClr val="tx1"/>
            </a:solidFill>
          </a:ln>
        </p:spPr>
        <p:txBody>
          <a:bodyPr wrap="square" rtlCol="0">
            <a:spAutoFit/>
          </a:bodyPr>
          <a:lstStyle/>
          <a:p>
            <a:r>
              <a:rPr lang="en-GB" dirty="0" smtClean="0"/>
              <a:t>Radar graph, pie chart and flow map</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pic>
        <p:nvPicPr>
          <p:cNvPr id="10" name="Picture 9" descr="http://digimapforschools.blogs.edina.ac.uk/files/2015/04/traffic_flows3.png"/>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52324"/>
            <a:ext cx="5976664" cy="3681504"/>
          </a:xfrm>
          <a:prstGeom prst="rect">
            <a:avLst/>
          </a:prstGeom>
          <a:noFill/>
          <a:ln>
            <a:solidFill>
              <a:schemeClr val="tx1"/>
            </a:solidFill>
          </a:ln>
        </p:spPr>
      </p:pic>
    </p:spTree>
    <p:extLst>
      <p:ext uri="{BB962C8B-B14F-4D97-AF65-F5344CB8AC3E}">
        <p14:creationId xmlns:p14="http://schemas.microsoft.com/office/powerpoint/2010/main" val="295445798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627" y="212896"/>
            <a:ext cx="6347714" cy="1320800"/>
          </a:xfrm>
        </p:spPr>
        <p:txBody>
          <a:bodyPr>
            <a:normAutofit/>
          </a:bodyPr>
          <a:lstStyle/>
          <a:p>
            <a:r>
              <a:rPr lang="en-GB" dirty="0"/>
              <a:t>Enquiry 3: Processing and presenting</a:t>
            </a:r>
          </a:p>
        </p:txBody>
      </p:sp>
      <p:sp>
        <p:nvSpPr>
          <p:cNvPr id="7" name="TextBox 6"/>
          <p:cNvSpPr txBox="1"/>
          <p:nvPr/>
        </p:nvSpPr>
        <p:spPr>
          <a:xfrm>
            <a:off x="539913" y="1411931"/>
            <a:ext cx="8384026" cy="800219"/>
          </a:xfrm>
          <a:prstGeom prst="rect">
            <a:avLst/>
          </a:prstGeom>
          <a:noFill/>
        </p:spPr>
        <p:txBody>
          <a:bodyPr wrap="non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552627" y="2285871"/>
            <a:ext cx="7759889" cy="4247317"/>
          </a:xfrm>
          <a:prstGeom prst="rect">
            <a:avLst/>
          </a:prstGeom>
          <a:noFill/>
          <a:ln>
            <a:solidFill>
              <a:schemeClr val="tx1"/>
            </a:solidFill>
          </a:ln>
        </p:spPr>
        <p:txBody>
          <a:bodyPr wrap="square" rtlCol="0">
            <a:spAutoFit/>
          </a:bodyPr>
          <a:lstStyle/>
          <a:p>
            <a:r>
              <a:rPr lang="en-GB" dirty="0" smtClean="0"/>
              <a:t>Use a program such as </a:t>
            </a:r>
            <a:r>
              <a:rPr lang="en-GB" dirty="0" err="1" smtClean="0"/>
              <a:t>Wordle</a:t>
            </a:r>
            <a:r>
              <a:rPr lang="en-GB" dirty="0" smtClean="0"/>
              <a:t> to present qualitative data</a:t>
            </a:r>
          </a:p>
          <a:p>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u="sng" dirty="0">
                <a:hlinkClick r:id="rId3"/>
              </a:rPr>
              <a:t>https://www.geography-fieldwork.org/gcse/urban/cbd/data-presentation/</a:t>
            </a:r>
            <a:r>
              <a:rPr lang="en-GB" dirty="0"/>
              <a:t> </a:t>
            </a:r>
          </a:p>
        </p:txBody>
      </p:sp>
      <p:pic>
        <p:nvPicPr>
          <p:cNvPr id="8" name="Picture 7" descr="https://www.geography-fieldwork.org/media/1395/edaurban13.png?anchor=center&amp;mode=crop&amp;width=1600&amp;format=jpg&amp;quality=90&amp;slimmage=true&amp;rnd=1312065883900000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1193" y="2780544"/>
            <a:ext cx="5005705" cy="3195955"/>
          </a:xfrm>
          <a:prstGeom prst="rect">
            <a:avLst/>
          </a:prstGeom>
          <a:noFill/>
          <a:ln>
            <a:solidFill>
              <a:schemeClr val="tx1"/>
            </a:solidFill>
          </a:ln>
        </p:spPr>
      </p:pic>
    </p:spTree>
    <p:extLst>
      <p:ext uri="{BB962C8B-B14F-4D97-AF65-F5344CB8AC3E}">
        <p14:creationId xmlns:p14="http://schemas.microsoft.com/office/powerpoint/2010/main" val="74515716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609599" y="206406"/>
            <a:ext cx="6347714" cy="1320800"/>
          </a:xfrm>
        </p:spPr>
        <p:txBody>
          <a:bodyPr>
            <a:noAutofit/>
          </a:bodyPr>
          <a:lstStyle/>
          <a:p>
            <a:r>
              <a:rPr lang="en-GB" sz="3600" dirty="0" smtClean="0"/>
              <a:t>Annotated photo showing a traditional shopping street in Carmarthen</a:t>
            </a:r>
            <a:endParaRPr lang="en-GB" sz="3600" dirty="0"/>
          </a:p>
        </p:txBody>
      </p:sp>
      <p:grpSp>
        <p:nvGrpSpPr>
          <p:cNvPr id="17" name="Group 16"/>
          <p:cNvGrpSpPr/>
          <p:nvPr/>
        </p:nvGrpSpPr>
        <p:grpSpPr>
          <a:xfrm>
            <a:off x="609599" y="1928238"/>
            <a:ext cx="7410685" cy="4686503"/>
            <a:chOff x="0" y="-136147"/>
            <a:chExt cx="7608777" cy="4811505"/>
          </a:xfrm>
        </p:grpSpPr>
        <p:pic>
          <p:nvPicPr>
            <p:cNvPr id="22" name="Picture 21" descr="C:\Users\Simon\Pictures\Wales 2016\785CANON\IMG_85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977" y="1339703"/>
              <a:ext cx="5003800" cy="3335655"/>
            </a:xfrm>
            <a:prstGeom prst="rect">
              <a:avLst/>
            </a:prstGeom>
            <a:noFill/>
            <a:ln>
              <a:solidFill>
                <a:schemeClr val="tx1"/>
              </a:solidFill>
            </a:ln>
            <a:extLst/>
          </p:spPr>
        </p:pic>
        <p:sp>
          <p:nvSpPr>
            <p:cNvPr id="23" name="Text Box 2"/>
            <p:cNvSpPr txBox="1">
              <a:spLocks noChangeArrowheads="1"/>
            </p:cNvSpPr>
            <p:nvPr/>
          </p:nvSpPr>
          <p:spPr bwMode="auto">
            <a:xfrm>
              <a:off x="5665389" y="-136147"/>
              <a:ext cx="1943387" cy="804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dirty="0">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Double yellow lines indicate traffic management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p:cNvSpPr txBox="1">
              <a:spLocks noChangeArrowheads="1"/>
            </p:cNvSpPr>
            <p:nvPr/>
          </p:nvSpPr>
          <p:spPr bwMode="auto">
            <a:xfrm>
              <a:off x="2928355" y="-105435"/>
              <a:ext cx="2264409" cy="87121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400" b="1" dirty="0">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Hanging baskets to improve environmental quality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p:cNvSpPr txBox="1">
              <a:spLocks noChangeArrowheads="1"/>
            </p:cNvSpPr>
            <p:nvPr/>
          </p:nvSpPr>
          <p:spPr bwMode="auto">
            <a:xfrm>
              <a:off x="31898" y="63796"/>
              <a:ext cx="2222205" cy="9781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Older traditional shopping street, with relatively small independent shops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p:cNvSpPr txBox="1">
              <a:spLocks noChangeArrowheads="1"/>
            </p:cNvSpPr>
            <p:nvPr/>
          </p:nvSpPr>
          <p:spPr bwMode="auto">
            <a:xfrm>
              <a:off x="0" y="2424223"/>
              <a:ext cx="1594884" cy="42418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One-way street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p:cNvSpPr txBox="1">
              <a:spLocks noChangeArrowheads="1"/>
            </p:cNvSpPr>
            <p:nvPr/>
          </p:nvSpPr>
          <p:spPr bwMode="auto">
            <a:xfrm>
              <a:off x="10632" y="3837953"/>
              <a:ext cx="2105024" cy="804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dirty="0">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Shopping street popular with a range of </a:t>
              </a:r>
              <a:r>
                <a:rPr lang="en-GB" sz="1400" b="1" dirty="0" smtClean="0">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ages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Arrow Connector 27"/>
            <p:cNvCxnSpPr/>
            <p:nvPr/>
          </p:nvCxnSpPr>
          <p:spPr>
            <a:xfrm flipV="1">
              <a:off x="1456661" y="2456121"/>
              <a:ext cx="1180214" cy="1169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839433" y="903768"/>
              <a:ext cx="2541181" cy="19032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040372" y="723014"/>
              <a:ext cx="1158949" cy="17012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75228" y="701749"/>
              <a:ext cx="723014" cy="33067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6391" y="3785191"/>
              <a:ext cx="2456121" cy="4040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73901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Enquiry 4: Analysing and wider understanding</a:t>
            </a:r>
            <a:endParaRPr lang="en-GB" dirty="0"/>
          </a:p>
        </p:txBody>
      </p:sp>
      <p:sp>
        <p:nvSpPr>
          <p:cNvPr id="3" name="Content Placeholder 2"/>
          <p:cNvSpPr>
            <a:spLocks noGrp="1"/>
          </p:cNvSpPr>
          <p:nvPr>
            <p:ph idx="1"/>
          </p:nvPr>
        </p:nvSpPr>
        <p:spPr/>
        <p:txBody>
          <a:bodyPr>
            <a:normAutofit/>
          </a:bodyPr>
          <a:lstStyle/>
          <a:p>
            <a:r>
              <a:rPr lang="en-GB" dirty="0" smtClean="0"/>
              <a:t>Identify, analyse and interpret trends and patterns</a:t>
            </a:r>
          </a:p>
          <a:p>
            <a:r>
              <a:rPr lang="en-GB" dirty="0" smtClean="0"/>
              <a:t>Apply knowledge and understanding of geographical concepts and processes to specific evidence collected</a:t>
            </a:r>
          </a:p>
          <a:p>
            <a:endParaRPr lang="en-GB" dirty="0"/>
          </a:p>
          <a:p>
            <a:pPr marL="0" indent="0">
              <a:buNone/>
            </a:pPr>
            <a:r>
              <a:rPr lang="en-GB" b="1" dirty="0" smtClean="0"/>
              <a:t>Trends</a:t>
            </a:r>
            <a:r>
              <a:rPr lang="en-GB" dirty="0" smtClean="0"/>
              <a:t> – changes over time, distance, etc.</a:t>
            </a:r>
          </a:p>
          <a:p>
            <a:pPr marL="0" indent="0">
              <a:buNone/>
            </a:pPr>
            <a:r>
              <a:rPr lang="en-GB" b="1" dirty="0" smtClean="0"/>
              <a:t>Patterns</a:t>
            </a:r>
            <a:r>
              <a:rPr lang="en-GB" dirty="0" smtClean="0"/>
              <a:t> – regular repeating distributions, e.g. linear, radial, circular</a:t>
            </a:r>
            <a:endParaRPr lang="en-GB" dirty="0"/>
          </a:p>
        </p:txBody>
      </p:sp>
    </p:spTree>
    <p:extLst>
      <p:ext uri="{BB962C8B-B14F-4D97-AF65-F5344CB8AC3E}">
        <p14:creationId xmlns:p14="http://schemas.microsoft.com/office/powerpoint/2010/main" val="119239359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347714" cy="1320800"/>
          </a:xfrm>
        </p:spPr>
        <p:txBody>
          <a:bodyPr>
            <a:normAutofit/>
          </a:bodyPr>
          <a:lstStyle/>
          <a:p>
            <a:r>
              <a:rPr lang="en-GB" sz="4000" dirty="0" smtClean="0"/>
              <a:t>Table A: fieldwork methodologies</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3309296493"/>
              </p:ext>
            </p:extLst>
          </p:nvPr>
        </p:nvGraphicFramePr>
        <p:xfrm>
          <a:off x="755576" y="1628800"/>
          <a:ext cx="7848872" cy="4525963"/>
        </p:xfrm>
        <a:graphic>
          <a:graphicData uri="http://schemas.openxmlformats.org/drawingml/2006/table">
            <a:tbl>
              <a:tblPr firstRow="1" firstCol="1" bandRow="1"/>
              <a:tblGrid>
                <a:gridCol w="1008112"/>
                <a:gridCol w="1656184"/>
                <a:gridCol w="1863371"/>
                <a:gridCol w="1737029"/>
                <a:gridCol w="1584176"/>
              </a:tblGrid>
              <a:tr h="484925">
                <a:tc>
                  <a:txBody>
                    <a:bodyPr/>
                    <a:lstStyle/>
                    <a:p>
                      <a:pPr algn="ctr">
                        <a:lnSpc>
                          <a:spcPct val="115000"/>
                        </a:lnSpc>
                        <a:spcAft>
                          <a:spcPts val="0"/>
                        </a:spcAft>
                      </a:pPr>
                      <a:r>
                        <a:rPr lang="en-GB" sz="900" b="1" dirty="0">
                          <a:effectLst/>
                          <a:latin typeface="Calibri"/>
                          <a:ea typeface="Calibri"/>
                          <a:cs typeface="Times New Roman"/>
                        </a:rPr>
                        <a:t>Fieldwork locality</a:t>
                      </a:r>
                      <a:endParaRPr lang="en-GB"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a:effectLst/>
                          <a:latin typeface="Calibri"/>
                          <a:ea typeface="Calibri"/>
                          <a:cs typeface="Times New Roman"/>
                        </a:rPr>
                        <a:t>Use of transects (across a feature)</a:t>
                      </a:r>
                      <a:endParaRPr lang="en-GB"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dirty="0">
                          <a:effectLst/>
                          <a:latin typeface="Calibri"/>
                          <a:ea typeface="Calibri"/>
                          <a:cs typeface="Times New Roman"/>
                        </a:rPr>
                        <a:t>Change over time (comparing primary data with secondary sources)</a:t>
                      </a:r>
                      <a:endParaRPr lang="en-GB"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a:effectLst/>
                          <a:latin typeface="Calibri"/>
                          <a:ea typeface="Calibri"/>
                          <a:cs typeface="Times New Roman"/>
                        </a:rPr>
                        <a:t>Qualitative surveys (analysing perception)</a:t>
                      </a:r>
                      <a:endParaRPr lang="en-GB"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a:effectLst/>
                          <a:latin typeface="Calibri"/>
                          <a:ea typeface="Calibri"/>
                          <a:cs typeface="Times New Roman"/>
                        </a:rPr>
                        <a:t>Geographical flows (analysing flows and patterns of movement)</a:t>
                      </a:r>
                      <a:endParaRPr lang="en-GB"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041038">
                <a:tc>
                  <a:txBody>
                    <a:bodyPr/>
                    <a:lstStyle/>
                    <a:p>
                      <a:pPr>
                        <a:lnSpc>
                          <a:spcPct val="115000"/>
                        </a:lnSpc>
                        <a:spcAft>
                          <a:spcPts val="0"/>
                        </a:spcAft>
                      </a:pPr>
                      <a:r>
                        <a:rPr lang="en-GB" sz="900" dirty="0">
                          <a:effectLst/>
                          <a:latin typeface="Calibri"/>
                          <a:ea typeface="Calibri"/>
                          <a:cs typeface="Times New Roman"/>
                        </a:rPr>
                        <a:t>Urban</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Assess quality of life or environmental quality across an urban area</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Study land use changes across a city</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the edge of the CBD/central area </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pollution away from a motorway (or similar) using indicators such as noise, air quality and lichens</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the vegetation succession in an urban wasteland ecosystem</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Investigate </a:t>
                      </a:r>
                      <a:r>
                        <a:rPr lang="en-GB" sz="900" dirty="0">
                          <a:effectLst/>
                          <a:latin typeface="Calibri"/>
                          <a:ea typeface="Calibri"/>
                          <a:cs typeface="Times New Roman"/>
                        </a:rPr>
                        <a:t>the impacts of international migration</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Changing land use over time in an urban environment (for example brownfield site), using maps and other data for historic comparisons</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Changing patterns of retailing – </a:t>
                      </a:r>
                      <a:r>
                        <a:rPr lang="en-GB" sz="900" dirty="0" smtClean="0">
                          <a:effectLst/>
                          <a:latin typeface="Calibri"/>
                          <a:ea typeface="Calibri"/>
                          <a:cs typeface="Times New Roman"/>
                        </a:rPr>
                        <a:t>compare </a:t>
                      </a:r>
                      <a:r>
                        <a:rPr lang="en-GB" sz="900" dirty="0">
                          <a:effectLst/>
                          <a:latin typeface="Calibri"/>
                          <a:ea typeface="Calibri"/>
                          <a:cs typeface="Times New Roman"/>
                        </a:rPr>
                        <a:t>current retail patterns </a:t>
                      </a:r>
                      <a:r>
                        <a:rPr lang="en-GB" sz="900" dirty="0" smtClean="0">
                          <a:effectLst/>
                          <a:latin typeface="Calibri"/>
                          <a:ea typeface="Calibri"/>
                          <a:cs typeface="Times New Roman"/>
                        </a:rPr>
                        <a:t>to historic </a:t>
                      </a:r>
                      <a:r>
                        <a:rPr lang="en-GB" sz="900" dirty="0">
                          <a:effectLst/>
                          <a:latin typeface="Calibri"/>
                          <a:ea typeface="Calibri"/>
                          <a:cs typeface="Times New Roman"/>
                        </a:rPr>
                        <a:t>data from a previous year</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the impacts of </a:t>
                      </a:r>
                      <a:r>
                        <a:rPr lang="en-GB" sz="900" dirty="0" err="1">
                          <a:effectLst/>
                          <a:latin typeface="Calibri"/>
                          <a:ea typeface="Calibri"/>
                          <a:cs typeface="Times New Roman"/>
                        </a:rPr>
                        <a:t>pedestrianisation</a:t>
                      </a:r>
                      <a:r>
                        <a:rPr lang="en-GB" sz="900" dirty="0">
                          <a:effectLst/>
                          <a:latin typeface="Calibri"/>
                          <a:ea typeface="Calibri"/>
                          <a:cs typeface="Times New Roman"/>
                        </a:rPr>
                        <a:t> or redevelopment in a town using historic maps/data</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Investigate </a:t>
                      </a:r>
                      <a:r>
                        <a:rPr lang="en-GB" sz="900" dirty="0">
                          <a:effectLst/>
                          <a:latin typeface="Calibri"/>
                          <a:ea typeface="Calibri"/>
                          <a:cs typeface="Times New Roman"/>
                        </a:rPr>
                        <a:t>the impacts of international migration, comparing present day with historic data</a:t>
                      </a:r>
                    </a:p>
                    <a:p>
                      <a:pPr>
                        <a:lnSpc>
                          <a:spcPct val="115000"/>
                        </a:lnSpc>
                        <a:spcAft>
                          <a:spcPts val="0"/>
                        </a:spcAft>
                      </a:pPr>
                      <a:r>
                        <a:rPr lang="en-GB" sz="900" dirty="0">
                          <a:effectLst/>
                          <a:latin typeface="Calibri"/>
                          <a:ea typeface="Calibri"/>
                          <a:cs typeface="Times New Roman"/>
                        </a:rPr>
                        <a:t>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Investigate environmental quality of urban environments</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the impacts of an urban green space (or urban wasteland ecosystem) on the local community </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the sense of place of an urban area</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the effects of a football ground (or similar) on the local environment </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the impacts of </a:t>
                      </a:r>
                      <a:r>
                        <a:rPr lang="en-GB" sz="900" dirty="0" err="1">
                          <a:effectLst/>
                          <a:latin typeface="Calibri"/>
                          <a:ea typeface="Calibri"/>
                          <a:cs typeface="Times New Roman"/>
                        </a:rPr>
                        <a:t>pedestrianisation</a:t>
                      </a:r>
                      <a:r>
                        <a:rPr lang="en-GB" sz="900" dirty="0">
                          <a:effectLst/>
                          <a:latin typeface="Calibri"/>
                          <a:ea typeface="Calibri"/>
                          <a:cs typeface="Times New Roman"/>
                        </a:rPr>
                        <a:t> or redevelopment in a town</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crime and vandalism in a town or city</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Investigate </a:t>
                      </a:r>
                      <a:r>
                        <a:rPr lang="en-GB" sz="900" dirty="0">
                          <a:effectLst/>
                          <a:latin typeface="Calibri"/>
                          <a:ea typeface="Calibri"/>
                          <a:cs typeface="Times New Roman"/>
                        </a:rPr>
                        <a:t>the impacts of international migration</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Investigate commuter movements  in a town</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Investigate traffic or pedestrian flows, for example relating pedestrian flows in a</a:t>
                      </a:r>
                    </a:p>
                    <a:p>
                      <a:pPr>
                        <a:lnSpc>
                          <a:spcPct val="115000"/>
                        </a:lnSpc>
                        <a:spcAft>
                          <a:spcPts val="0"/>
                        </a:spcAft>
                      </a:pPr>
                      <a:r>
                        <a:rPr lang="en-GB" sz="900" dirty="0">
                          <a:effectLst/>
                          <a:latin typeface="Calibri"/>
                          <a:ea typeface="Calibri"/>
                          <a:cs typeface="Times New Roman"/>
                        </a:rPr>
                        <a:t>retail environment to parking provision in an urban area or </a:t>
                      </a:r>
                      <a:r>
                        <a:rPr lang="en-GB" sz="900" dirty="0" smtClean="0">
                          <a:effectLst/>
                          <a:latin typeface="Calibri"/>
                          <a:ea typeface="Calibri"/>
                          <a:cs typeface="Times New Roman"/>
                        </a:rPr>
                        <a:t>identifying the best </a:t>
                      </a:r>
                      <a:r>
                        <a:rPr lang="en-GB" sz="900" dirty="0">
                          <a:effectLst/>
                          <a:latin typeface="Calibri"/>
                          <a:ea typeface="Calibri"/>
                          <a:cs typeface="Times New Roman"/>
                        </a:rPr>
                        <a:t>route for a cycle path</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Investigate </a:t>
                      </a:r>
                      <a:r>
                        <a:rPr lang="en-GB" sz="900" dirty="0">
                          <a:effectLst/>
                          <a:latin typeface="Calibri"/>
                          <a:ea typeface="Calibri"/>
                          <a:cs typeface="Times New Roman"/>
                        </a:rPr>
                        <a:t>the impacts of international migration </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19333626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4: Describing data</a:t>
            </a:r>
            <a:endParaRPr lang="en-GB" sz="4000" dirty="0"/>
          </a:p>
        </p:txBody>
      </p:sp>
      <p:sp>
        <p:nvSpPr>
          <p:cNvPr id="3" name="Content Placeholder 2"/>
          <p:cNvSpPr>
            <a:spLocks noGrp="1"/>
          </p:cNvSpPr>
          <p:nvPr>
            <p:ph idx="1"/>
          </p:nvPr>
        </p:nvSpPr>
        <p:spPr/>
        <p:txBody>
          <a:bodyPr>
            <a:normAutofit/>
          </a:bodyPr>
          <a:lstStyle/>
          <a:p>
            <a:pPr marL="0" indent="0">
              <a:buNone/>
            </a:pPr>
            <a:r>
              <a:rPr lang="en-GB" dirty="0" smtClean="0"/>
              <a:t>When describing trends and patterns consider using the acronym ‘GCSE’:</a:t>
            </a:r>
          </a:p>
          <a:p>
            <a:pPr marL="0" indent="0">
              <a:buNone/>
            </a:pPr>
            <a:endParaRPr lang="en-GB" dirty="0"/>
          </a:p>
          <a:p>
            <a:pPr marL="0" indent="0">
              <a:buNone/>
            </a:pPr>
            <a:r>
              <a:rPr lang="en-GB" b="1" dirty="0" smtClean="0">
                <a:solidFill>
                  <a:srgbClr val="FF0000"/>
                </a:solidFill>
              </a:rPr>
              <a:t>GC</a:t>
            </a:r>
            <a:r>
              <a:rPr lang="en-GB" dirty="0" smtClean="0"/>
              <a:t> – </a:t>
            </a:r>
            <a:r>
              <a:rPr lang="en-GB" b="1" dirty="0">
                <a:solidFill>
                  <a:srgbClr val="FF0000"/>
                </a:solidFill>
              </a:rPr>
              <a:t>g</a:t>
            </a:r>
            <a:r>
              <a:rPr lang="en-GB" dirty="0" smtClean="0"/>
              <a:t>eneral </a:t>
            </a:r>
            <a:r>
              <a:rPr lang="en-GB" b="1" dirty="0">
                <a:solidFill>
                  <a:srgbClr val="FF0000"/>
                </a:solidFill>
              </a:rPr>
              <a:t>c</a:t>
            </a:r>
            <a:r>
              <a:rPr lang="en-GB" dirty="0" smtClean="0"/>
              <a:t>omment, describing the ‘big picture’, the overall trends and patterns</a:t>
            </a:r>
          </a:p>
          <a:p>
            <a:pPr marL="0" indent="0">
              <a:buNone/>
            </a:pPr>
            <a:r>
              <a:rPr lang="en-GB" b="1" dirty="0" smtClean="0">
                <a:solidFill>
                  <a:srgbClr val="FF0000"/>
                </a:solidFill>
              </a:rPr>
              <a:t>S</a:t>
            </a:r>
            <a:r>
              <a:rPr lang="en-GB" dirty="0" smtClean="0"/>
              <a:t> – refer to </a:t>
            </a:r>
            <a:r>
              <a:rPr lang="en-GB" b="1" dirty="0" smtClean="0">
                <a:solidFill>
                  <a:srgbClr val="FF0000"/>
                </a:solidFill>
              </a:rPr>
              <a:t>s</a:t>
            </a:r>
            <a:r>
              <a:rPr lang="en-GB" dirty="0" smtClean="0"/>
              <a:t>pecific information/data on the graphs, maps and diagrams to support your comments</a:t>
            </a:r>
          </a:p>
          <a:p>
            <a:pPr marL="0" indent="0">
              <a:buNone/>
            </a:pPr>
            <a:r>
              <a:rPr lang="en-GB" b="1" dirty="0" smtClean="0">
                <a:solidFill>
                  <a:srgbClr val="FF0000"/>
                </a:solidFill>
              </a:rPr>
              <a:t>E</a:t>
            </a:r>
            <a:r>
              <a:rPr lang="en-GB" dirty="0" smtClean="0"/>
              <a:t> – identify and comment on any </a:t>
            </a:r>
            <a:r>
              <a:rPr lang="en-GB" b="1" dirty="0" smtClean="0">
                <a:solidFill>
                  <a:srgbClr val="FF0000"/>
                </a:solidFill>
              </a:rPr>
              <a:t>e</a:t>
            </a:r>
            <a:r>
              <a:rPr lang="en-GB" dirty="0" smtClean="0"/>
              <a:t>xceptions (anomalies) to the overall trend/pattern</a:t>
            </a:r>
            <a:endParaRPr lang="en-GB" dirty="0"/>
          </a:p>
        </p:txBody>
      </p:sp>
    </p:spTree>
    <p:extLst>
      <p:ext uri="{BB962C8B-B14F-4D97-AF65-F5344CB8AC3E}">
        <p14:creationId xmlns:p14="http://schemas.microsoft.com/office/powerpoint/2010/main" val="202009925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1800" y="213213"/>
            <a:ext cx="6347713" cy="1320800"/>
          </a:xfrm>
        </p:spPr>
        <p:txBody>
          <a:bodyPr>
            <a:normAutofit/>
          </a:bodyPr>
          <a:lstStyle/>
          <a:p>
            <a:r>
              <a:rPr lang="en-GB" sz="4000" dirty="0" smtClean="0"/>
              <a:t>Enquiry 4: Analysing data</a:t>
            </a:r>
            <a:endParaRPr lang="en-GB" sz="4000" dirty="0"/>
          </a:p>
        </p:txBody>
      </p:sp>
      <p:sp>
        <p:nvSpPr>
          <p:cNvPr id="7" name="Content Placeholder 6"/>
          <p:cNvSpPr>
            <a:spLocks noGrp="1"/>
          </p:cNvSpPr>
          <p:nvPr>
            <p:ph idx="1"/>
          </p:nvPr>
        </p:nvSpPr>
        <p:spPr>
          <a:xfrm>
            <a:off x="611560" y="1268761"/>
            <a:ext cx="8229600" cy="1800200"/>
          </a:xfrm>
        </p:spPr>
        <p:txBody>
          <a:bodyPr>
            <a:normAutofit fontScale="92500" lnSpcReduction="10000"/>
          </a:bodyPr>
          <a:lstStyle/>
          <a:p>
            <a:r>
              <a:rPr lang="en-GB" sz="1600" dirty="0" smtClean="0"/>
              <a:t>The divided bar graph shows that there is a significant change in land use with distance from the town centre. </a:t>
            </a:r>
          </a:p>
          <a:p>
            <a:r>
              <a:rPr lang="en-GB" sz="1600" dirty="0" smtClean="0"/>
              <a:t>Close to the town centre there is a dominance of retailing (58%) and consumer services (35%). The percentage of these two land uses decreases significantly to about 14% at 8001-1000 metres from the town centre. </a:t>
            </a:r>
          </a:p>
          <a:p>
            <a:r>
              <a:rPr lang="en-GB" sz="1600" dirty="0" smtClean="0"/>
              <a:t>The dominance of retailing and consumer services close to the town centre reflects the historic development of the town around its central most accessible point. </a:t>
            </a:r>
          </a:p>
        </p:txBody>
      </p:sp>
      <p:sp>
        <p:nvSpPr>
          <p:cNvPr id="9" name="Content Placeholder 6"/>
          <p:cNvSpPr txBox="1">
            <a:spLocks/>
          </p:cNvSpPr>
          <p:nvPr/>
        </p:nvSpPr>
        <p:spPr>
          <a:xfrm>
            <a:off x="611560" y="2780928"/>
            <a:ext cx="2472081"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400" dirty="0" smtClean="0"/>
              <a:t>Residential land use increases towards the edge of the town to reach a maximum of about 80% at 1001-1200 metres from the town centre. Here land was available for building and was not too expensive.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641" y="2924944"/>
            <a:ext cx="5775048" cy="3080025"/>
          </a:xfrm>
          <a:prstGeom prst="rect">
            <a:avLst/>
          </a:prstGeom>
          <a:ln w="15875">
            <a:solidFill>
              <a:schemeClr val="tx1"/>
            </a:solidFill>
          </a:ln>
        </p:spPr>
      </p:pic>
    </p:spTree>
    <p:extLst>
      <p:ext uri="{BB962C8B-B14F-4D97-AF65-F5344CB8AC3E}">
        <p14:creationId xmlns:p14="http://schemas.microsoft.com/office/powerpoint/2010/main" val="353269929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6347713" cy="1320800"/>
          </a:xfrm>
        </p:spPr>
        <p:txBody>
          <a:bodyPr>
            <a:normAutofit/>
          </a:bodyPr>
          <a:lstStyle/>
          <a:p>
            <a:r>
              <a:rPr lang="en-GB" sz="4000" dirty="0" smtClean="0"/>
              <a:t>Enquiry 5: Drawing conclusions</a:t>
            </a:r>
            <a:endParaRPr lang="en-GB" sz="4000" dirty="0"/>
          </a:p>
        </p:txBody>
      </p:sp>
      <p:sp>
        <p:nvSpPr>
          <p:cNvPr id="3" name="Content Placeholder 2"/>
          <p:cNvSpPr>
            <a:spLocks noGrp="1"/>
          </p:cNvSpPr>
          <p:nvPr>
            <p:ph idx="1"/>
          </p:nvPr>
        </p:nvSpPr>
        <p:spPr>
          <a:xfrm>
            <a:off x="539552" y="1466985"/>
            <a:ext cx="8229600" cy="4525963"/>
          </a:xfrm>
        </p:spPr>
        <p:txBody>
          <a:bodyPr>
            <a:normAutofit/>
          </a:bodyPr>
          <a:lstStyle/>
          <a:p>
            <a:pPr marL="0" indent="0">
              <a:buNone/>
            </a:pPr>
            <a:r>
              <a:rPr lang="en-GB" sz="2200" dirty="0" smtClean="0"/>
              <a:t>This involves synthesising (pulling together) findings </a:t>
            </a:r>
            <a:r>
              <a:rPr lang="en-GB" sz="2200" dirty="0"/>
              <a:t>to reach evidenced conclusions </a:t>
            </a:r>
            <a:r>
              <a:rPr lang="en-GB" sz="2200" dirty="0" smtClean="0"/>
              <a:t>that relate </a:t>
            </a:r>
            <a:r>
              <a:rPr lang="en-GB" sz="2200" dirty="0"/>
              <a:t>to the initial aim of the </a:t>
            </a:r>
            <a:r>
              <a:rPr lang="en-GB" sz="2200" dirty="0" smtClean="0"/>
              <a:t>enquiry. Here’s an example:</a:t>
            </a:r>
          </a:p>
          <a:p>
            <a:pPr marL="0" indent="0">
              <a:buNone/>
            </a:pPr>
            <a:r>
              <a:rPr lang="en-GB" sz="1400" dirty="0" smtClean="0">
                <a:latin typeface="+mj-lt"/>
              </a:rPr>
              <a:t>‘In conclusion, my results clearly show that land use changes with distance from the town centre. The town centre is dominated by retailing and consumer services, which accounts for over 90% of the land use.</a:t>
            </a:r>
            <a:endParaRPr lang="en-GB" sz="1400" dirty="0">
              <a:latin typeface="+mj-lt"/>
            </a:endParaRPr>
          </a:p>
        </p:txBody>
      </p:sp>
      <p:pic>
        <p:nvPicPr>
          <p:cNvPr id="7" name="Picture 2" descr="C:\Users\Simon\Pictures\Wales 2016\785CANON\IMG_85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9355" y="3186717"/>
            <a:ext cx="4253675" cy="28357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39552" y="3284984"/>
            <a:ext cx="3600400" cy="28803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1400" dirty="0" smtClean="0">
                <a:latin typeface="+mj-lt"/>
              </a:rPr>
              <a:t>Both land uses decrease with distance from the town centre to be replaced by a dominance of residential, which increases significantly from 1000 metres. These changes reflect a number of factors such as accessibility, economic activity, historical development and political management decisions. It is not possible to directly relate the pattern of land use to the urban models, which tend to be over-simplified.’ </a:t>
            </a:r>
            <a:endParaRPr lang="en-GB" sz="1400" dirty="0">
              <a:latin typeface="+mj-lt"/>
            </a:endParaRPr>
          </a:p>
        </p:txBody>
      </p:sp>
    </p:spTree>
    <p:extLst>
      <p:ext uri="{BB962C8B-B14F-4D97-AF65-F5344CB8AC3E}">
        <p14:creationId xmlns:p14="http://schemas.microsoft.com/office/powerpoint/2010/main" val="69640068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7202761" cy="1320800"/>
          </a:xfrm>
        </p:spPr>
        <p:txBody>
          <a:bodyPr>
            <a:normAutofit/>
          </a:bodyPr>
          <a:lstStyle/>
          <a:p>
            <a:r>
              <a:rPr lang="en-GB" sz="4000" dirty="0" smtClean="0"/>
              <a:t>Enquiry 5: Drawing conclusions</a:t>
            </a:r>
            <a:endParaRPr lang="en-GB" sz="4000" dirty="0"/>
          </a:p>
        </p:txBody>
      </p:sp>
      <p:sp>
        <p:nvSpPr>
          <p:cNvPr id="3" name="Content Placeholder 2"/>
          <p:cNvSpPr>
            <a:spLocks noGrp="1"/>
          </p:cNvSpPr>
          <p:nvPr>
            <p:ph idx="1"/>
          </p:nvPr>
        </p:nvSpPr>
        <p:spPr>
          <a:xfrm>
            <a:off x="609599" y="1772816"/>
            <a:ext cx="6347714" cy="3880773"/>
          </a:xfrm>
        </p:spPr>
        <p:txBody>
          <a:bodyPr>
            <a:normAutofit fontScale="92500" lnSpcReduction="20000"/>
          </a:bodyPr>
          <a:lstStyle/>
          <a:p>
            <a:pPr marL="0" indent="0">
              <a:buNone/>
            </a:pPr>
            <a:r>
              <a:rPr lang="en-GB" sz="2400" dirty="0" smtClean="0"/>
              <a:t>Expected trends and models are not always reflected in the real world, for example:</a:t>
            </a:r>
          </a:p>
          <a:p>
            <a:r>
              <a:rPr lang="en-GB" sz="1900" dirty="0" smtClean="0"/>
              <a:t>Land use models, such as the Burgess Model, are highly simplified and relate to American planned cities</a:t>
            </a:r>
          </a:p>
          <a:p>
            <a:r>
              <a:rPr lang="en-GB" sz="1900" dirty="0" smtClean="0"/>
              <a:t>Urban management has greatly altered the land use in towns, particularly the regeneration of town centres</a:t>
            </a:r>
          </a:p>
          <a:p>
            <a:r>
              <a:rPr lang="en-GB" sz="1900" dirty="0"/>
              <a:t>H</a:t>
            </a:r>
            <a:r>
              <a:rPr lang="en-GB" sz="1900" dirty="0" smtClean="0"/>
              <a:t>aving developed largely unplanned for hundreds of years, towns in the UK often have mixed land uses with no obvious patterns</a:t>
            </a:r>
          </a:p>
          <a:p>
            <a:r>
              <a:rPr lang="en-GB" sz="1900" dirty="0" smtClean="0"/>
              <a:t>Multi-storey buildings often have several land uses (retail, office and residential) – land use maps tend to focus on ground floor only, giving a rather inaccurate impression</a:t>
            </a:r>
          </a:p>
          <a:p>
            <a:endParaRPr lang="en-GB" sz="1900" dirty="0" smtClean="0"/>
          </a:p>
          <a:p>
            <a:endParaRPr lang="en-GB" sz="1900" dirty="0"/>
          </a:p>
        </p:txBody>
      </p:sp>
    </p:spTree>
    <p:extLst>
      <p:ext uri="{BB962C8B-B14F-4D97-AF65-F5344CB8AC3E}">
        <p14:creationId xmlns:p14="http://schemas.microsoft.com/office/powerpoint/2010/main" val="1238748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347714" cy="1320800"/>
          </a:xfrm>
        </p:spPr>
        <p:txBody>
          <a:bodyPr>
            <a:normAutofit/>
          </a:bodyPr>
          <a:lstStyle/>
          <a:p>
            <a:r>
              <a:rPr lang="en-GB" sz="4000" dirty="0" smtClean="0"/>
              <a:t>Enquiry 5: Drawing conclusions</a:t>
            </a:r>
            <a:endParaRPr lang="en-GB" sz="4000" dirty="0"/>
          </a:p>
        </p:txBody>
      </p:sp>
      <p:grpSp>
        <p:nvGrpSpPr>
          <p:cNvPr id="12" name="Group 11"/>
          <p:cNvGrpSpPr/>
          <p:nvPr/>
        </p:nvGrpSpPr>
        <p:grpSpPr>
          <a:xfrm>
            <a:off x="611560" y="1761458"/>
            <a:ext cx="7637145" cy="4589962"/>
            <a:chOff x="0" y="-83372"/>
            <a:chExt cx="7637470" cy="4590292"/>
          </a:xfrm>
        </p:grpSpPr>
        <p:pic>
          <p:nvPicPr>
            <p:cNvPr id="14" name="Picture 13" descr="C:\Users\Simon\Pictures\Wales 2016\784CANON\IMG_848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135" y="1520456"/>
              <a:ext cx="4458335" cy="2971800"/>
            </a:xfrm>
            <a:prstGeom prst="rect">
              <a:avLst/>
            </a:prstGeom>
            <a:noFill/>
            <a:ln>
              <a:solidFill>
                <a:schemeClr val="tx1"/>
              </a:solidFill>
            </a:ln>
            <a:extLst/>
          </p:spPr>
        </p:pic>
        <p:sp>
          <p:nvSpPr>
            <p:cNvPr id="16" name="Text Box 2"/>
            <p:cNvSpPr txBox="1">
              <a:spLocks noChangeArrowheads="1"/>
            </p:cNvSpPr>
            <p:nvPr/>
          </p:nvSpPr>
          <p:spPr bwMode="auto">
            <a:xfrm>
              <a:off x="3895046" y="-83372"/>
              <a:ext cx="3742424" cy="87058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dirty="0">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Weather conditions, time of day and time of year will affect people’s behaviour and may give unexpected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0" y="0"/>
              <a:ext cx="2806390" cy="87058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Access may be limited to parts of the town due to road works or urban regeneration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0" y="1733107"/>
              <a:ext cx="2774492" cy="87058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Infrequent events, such as festivals may give unexpected and unrepresentative results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53163" y="3636335"/>
              <a:ext cx="2753227" cy="87058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a:solidFill>
                    <a:srgbClr val="404040"/>
                  </a:solidFill>
                  <a:effectLst/>
                  <a:latin typeface="Trebuchet MS" panose="020B0603020202020204" pitchFamily="34" charset="0"/>
                  <a:ea typeface="Calibri" panose="020F0502020204030204" pitchFamily="34" charset="0"/>
                  <a:cs typeface="Times New Roman" panose="02020603050405020304" pitchFamily="18" charset="0"/>
                </a:rPr>
                <a:t>Some towns were severely damaged in WW2, wiping out historical patterns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p:cNvCxnSpPr/>
            <p:nvPr/>
          </p:nvCxnSpPr>
          <p:spPr>
            <a:xfrm>
              <a:off x="5326911" y="712382"/>
              <a:ext cx="223284" cy="808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69042" y="637954"/>
              <a:ext cx="978195" cy="8612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83711" y="2286000"/>
              <a:ext cx="563231" cy="744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509284" y="3646968"/>
              <a:ext cx="648586" cy="1807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17534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a:t>Identify the limitations of geographical </a:t>
            </a:r>
            <a:r>
              <a:rPr lang="en-GB" dirty="0" smtClean="0"/>
              <a:t>evidence - accuracy</a:t>
            </a:r>
            <a:r>
              <a:rPr lang="en-GB" dirty="0"/>
              <a:t>, reliability and </a:t>
            </a:r>
            <a:r>
              <a:rPr lang="en-GB" dirty="0" smtClean="0"/>
              <a:t>bias</a:t>
            </a:r>
          </a:p>
          <a:p>
            <a:r>
              <a:rPr lang="en-GB" dirty="0" smtClean="0"/>
              <a:t>Reflect </a:t>
            </a:r>
            <a:r>
              <a:rPr lang="en-GB" dirty="0"/>
              <a:t>critically on </a:t>
            </a:r>
            <a:r>
              <a:rPr lang="en-GB" dirty="0" smtClean="0"/>
              <a:t>the strengths </a:t>
            </a:r>
            <a:r>
              <a:rPr lang="en-GB" dirty="0"/>
              <a:t>and limitations of both primary and secondary </a:t>
            </a:r>
            <a:r>
              <a:rPr lang="en-GB" dirty="0" smtClean="0"/>
              <a:t>data, methods </a:t>
            </a:r>
            <a:r>
              <a:rPr lang="en-GB" dirty="0"/>
              <a:t>used, conclusions drawn and knowledge </a:t>
            </a:r>
            <a:r>
              <a:rPr lang="en-GB" dirty="0" smtClean="0"/>
              <a:t>gained</a:t>
            </a:r>
            <a:endParaRPr lang="en-GB" dirty="0"/>
          </a:p>
          <a:p>
            <a:r>
              <a:rPr lang="en-GB" dirty="0"/>
              <a:t>Appreciate that stakeholders may have vested </a:t>
            </a:r>
            <a:r>
              <a:rPr lang="en-GB" dirty="0" smtClean="0"/>
              <a:t>interests, introducing bias.</a:t>
            </a:r>
            <a:endParaRPr lang="en-GB" dirty="0"/>
          </a:p>
        </p:txBody>
      </p:sp>
    </p:spTree>
    <p:extLst>
      <p:ext uri="{BB962C8B-B14F-4D97-AF65-F5344CB8AC3E}">
        <p14:creationId xmlns:p14="http://schemas.microsoft.com/office/powerpoint/2010/main" val="3539681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smtClean="0"/>
              <a:t>How might your results be different on another day or at a different time of year (local people or tourists)?</a:t>
            </a:r>
          </a:p>
          <a:p>
            <a:r>
              <a:rPr lang="en-GB" dirty="0" smtClean="0"/>
              <a:t>How might an increase in the sample size or the number of sites have improved reliability?</a:t>
            </a:r>
          </a:p>
          <a:p>
            <a:r>
              <a:rPr lang="en-GB" dirty="0" smtClean="0"/>
              <a:t>With practice, might data collection techniques have been more accurate?</a:t>
            </a:r>
          </a:p>
          <a:p>
            <a:r>
              <a:rPr lang="en-GB" dirty="0" smtClean="0"/>
              <a:t>Was the sampling strategy appropriate?</a:t>
            </a:r>
          </a:p>
          <a:p>
            <a:r>
              <a:rPr lang="en-GB" dirty="0" smtClean="0"/>
              <a:t>Could inaccurate diagram construction have affected your conclusions?</a:t>
            </a:r>
          </a:p>
          <a:p>
            <a:endParaRPr lang="en-GB" dirty="0"/>
          </a:p>
        </p:txBody>
      </p:sp>
    </p:spTree>
    <p:extLst>
      <p:ext uri="{BB962C8B-B14F-4D97-AF65-F5344CB8AC3E}">
        <p14:creationId xmlns:p14="http://schemas.microsoft.com/office/powerpoint/2010/main" val="719436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347714" cy="1320800"/>
          </a:xfrm>
        </p:spPr>
        <p:txBody>
          <a:bodyPr>
            <a:normAutofit/>
          </a:bodyPr>
          <a:lstStyle/>
          <a:p>
            <a:r>
              <a:rPr lang="en-GB" sz="4000" dirty="0" smtClean="0"/>
              <a:t>Table B: conceptual frameworks</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3034374422"/>
              </p:ext>
            </p:extLst>
          </p:nvPr>
        </p:nvGraphicFramePr>
        <p:xfrm>
          <a:off x="611560" y="1513114"/>
          <a:ext cx="8064897" cy="4626864"/>
        </p:xfrm>
        <a:graphic>
          <a:graphicData uri="http://schemas.openxmlformats.org/drawingml/2006/table">
            <a:tbl>
              <a:tblPr firstRow="1" firstCol="1" bandRow="1"/>
              <a:tblGrid>
                <a:gridCol w="720080"/>
                <a:gridCol w="1008112"/>
                <a:gridCol w="1080120"/>
                <a:gridCol w="1368152"/>
                <a:gridCol w="1296144"/>
                <a:gridCol w="1152128"/>
                <a:gridCol w="1440161"/>
              </a:tblGrid>
              <a:tr h="969849">
                <a:tc>
                  <a:txBody>
                    <a:bodyPr/>
                    <a:lstStyle/>
                    <a:p>
                      <a:pPr algn="ctr">
                        <a:lnSpc>
                          <a:spcPct val="115000"/>
                        </a:lnSpc>
                        <a:spcAft>
                          <a:spcPts val="0"/>
                        </a:spcAft>
                      </a:pPr>
                      <a:r>
                        <a:rPr lang="en-GB" sz="800" b="1" dirty="0">
                          <a:effectLst/>
                          <a:latin typeface="Calibri"/>
                          <a:ea typeface="Calibri"/>
                          <a:cs typeface="Times New Roman"/>
                        </a:rPr>
                        <a:t>Geographical theme</a:t>
                      </a:r>
                      <a:endParaRPr lang="en-GB" sz="800" dirty="0">
                        <a:effectLst/>
                        <a:latin typeface="Calibri"/>
                        <a:ea typeface="Calibri"/>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800" b="1">
                          <a:effectLst/>
                          <a:latin typeface="Calibri"/>
                          <a:ea typeface="Calibri"/>
                          <a:cs typeface="Times New Roman"/>
                        </a:rPr>
                        <a:t>Place </a:t>
                      </a:r>
                      <a:endParaRPr lang="en-GB" sz="800">
                        <a:effectLst/>
                        <a:latin typeface="Calibri"/>
                        <a:ea typeface="Calibri"/>
                        <a:cs typeface="Times New Roman"/>
                      </a:endParaRPr>
                    </a:p>
                    <a:p>
                      <a:pPr>
                        <a:lnSpc>
                          <a:spcPct val="115000"/>
                        </a:lnSpc>
                        <a:spcAft>
                          <a:spcPts val="0"/>
                        </a:spcAft>
                      </a:pPr>
                      <a:r>
                        <a:rPr lang="en-GB" sz="800">
                          <a:effectLst/>
                          <a:latin typeface="Calibri"/>
                          <a:ea typeface="Calibri"/>
                          <a:cs typeface="Times New Roman"/>
                        </a:rPr>
                        <a:t> </a:t>
                      </a:r>
                    </a:p>
                    <a:p>
                      <a:pPr>
                        <a:lnSpc>
                          <a:spcPct val="115000"/>
                        </a:lnSpc>
                        <a:spcAft>
                          <a:spcPts val="0"/>
                        </a:spcAft>
                      </a:pPr>
                      <a:r>
                        <a:rPr lang="en-GB" sz="800">
                          <a:effectLst/>
                          <a:latin typeface="Calibri"/>
                          <a:ea typeface="Calibri"/>
                          <a:cs typeface="Times New Roman"/>
                        </a:rPr>
                        <a:t>Applying understanding of uniqueness / identity</a:t>
                      </a:r>
                    </a:p>
                    <a:p>
                      <a:pPr algn="ctr">
                        <a:lnSpc>
                          <a:spcPct val="115000"/>
                        </a:lnSpc>
                        <a:spcAft>
                          <a:spcPts val="0"/>
                        </a:spcAft>
                      </a:pPr>
                      <a:r>
                        <a:rPr lang="en-GB" sz="800" b="1">
                          <a:effectLst/>
                          <a:latin typeface="Calibri"/>
                          <a:ea typeface="Calibri"/>
                          <a:cs typeface="Times New Roman"/>
                        </a:rPr>
                        <a:t> </a:t>
                      </a:r>
                      <a:endParaRPr lang="en-GB" sz="800">
                        <a:effectLst/>
                        <a:latin typeface="Calibri"/>
                        <a:ea typeface="Calibri"/>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800" b="1" dirty="0">
                          <a:effectLst/>
                          <a:latin typeface="Calibri"/>
                          <a:ea typeface="Calibri"/>
                          <a:cs typeface="Times New Roman"/>
                        </a:rPr>
                        <a:t>Sphere of influence </a:t>
                      </a:r>
                      <a:endParaRPr lang="en-GB" sz="800" dirty="0">
                        <a:effectLst/>
                        <a:latin typeface="Calibri"/>
                        <a:ea typeface="Calibri"/>
                        <a:cs typeface="Times New Roman"/>
                      </a:endParaRPr>
                    </a:p>
                    <a:p>
                      <a:pPr>
                        <a:lnSpc>
                          <a:spcPct val="115000"/>
                        </a:lnSpc>
                        <a:spcAft>
                          <a:spcPts val="0"/>
                        </a:spcAft>
                      </a:pP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Applying </a:t>
                      </a:r>
                      <a:r>
                        <a:rPr lang="en-GB" sz="800" dirty="0">
                          <a:effectLst/>
                          <a:latin typeface="Calibri"/>
                          <a:ea typeface="Calibri"/>
                          <a:cs typeface="Times New Roman"/>
                        </a:rPr>
                        <a:t>understanding</a:t>
                      </a:r>
                    </a:p>
                    <a:p>
                      <a:pPr>
                        <a:lnSpc>
                          <a:spcPct val="115000"/>
                        </a:lnSpc>
                        <a:spcAft>
                          <a:spcPts val="0"/>
                        </a:spcAft>
                      </a:pPr>
                      <a:r>
                        <a:rPr lang="en-GB" sz="800" dirty="0">
                          <a:effectLst/>
                          <a:latin typeface="Calibri"/>
                          <a:ea typeface="Calibri"/>
                          <a:cs typeface="Times New Roman"/>
                        </a:rPr>
                        <a:t>of sphere of influence </a:t>
                      </a:r>
                      <a:r>
                        <a:rPr lang="en-GB" sz="800" dirty="0" smtClean="0">
                          <a:effectLst/>
                          <a:latin typeface="Calibri"/>
                          <a:ea typeface="Calibri"/>
                          <a:cs typeface="Times New Roman"/>
                        </a:rPr>
                        <a:t>/catchment </a:t>
                      </a:r>
                      <a:r>
                        <a:rPr lang="en-GB" sz="800" dirty="0">
                          <a:effectLst/>
                          <a:latin typeface="Calibri"/>
                          <a:ea typeface="Calibri"/>
                          <a:cs typeface="Times New Roman"/>
                        </a:rPr>
                        <a:t>and how it impacts on places</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b="1">
                          <a:effectLst/>
                          <a:latin typeface="Calibri"/>
                          <a:ea typeface="Calibri"/>
                          <a:cs typeface="Times New Roman"/>
                        </a:rPr>
                        <a:t>Cycles and flows </a:t>
                      </a:r>
                      <a:endParaRPr lang="en-GB" sz="800">
                        <a:effectLst/>
                        <a:latin typeface="Calibri"/>
                        <a:ea typeface="Calibri"/>
                        <a:cs typeface="Times New Roman"/>
                      </a:endParaRPr>
                    </a:p>
                    <a:p>
                      <a:pPr>
                        <a:lnSpc>
                          <a:spcPct val="115000"/>
                        </a:lnSpc>
                        <a:spcAft>
                          <a:spcPts val="0"/>
                        </a:spcAft>
                      </a:pPr>
                      <a:r>
                        <a:rPr lang="en-GB" sz="800" b="1">
                          <a:effectLst/>
                          <a:latin typeface="Calibri"/>
                          <a:ea typeface="Calibri"/>
                          <a:cs typeface="Times New Roman"/>
                        </a:rPr>
                        <a:t> </a:t>
                      </a:r>
                      <a:endParaRPr lang="en-GB" sz="800">
                        <a:effectLst/>
                        <a:latin typeface="Calibri"/>
                        <a:ea typeface="Calibri"/>
                        <a:cs typeface="Times New Roman"/>
                      </a:endParaRPr>
                    </a:p>
                    <a:p>
                      <a:pPr>
                        <a:lnSpc>
                          <a:spcPct val="115000"/>
                        </a:lnSpc>
                        <a:spcAft>
                          <a:spcPts val="0"/>
                        </a:spcAft>
                      </a:pPr>
                      <a:r>
                        <a:rPr lang="en-GB" sz="800">
                          <a:effectLst/>
                          <a:latin typeface="Calibri"/>
                          <a:ea typeface="Calibri"/>
                          <a:cs typeface="Times New Roman"/>
                        </a:rPr>
                        <a:t>Applying understanding of change and movement in relation to place</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b="1" dirty="0">
                          <a:effectLst/>
                          <a:latin typeface="Calibri"/>
                          <a:ea typeface="Calibri"/>
                          <a:cs typeface="Times New Roman"/>
                        </a:rPr>
                        <a:t>Mitigating risk</a:t>
                      </a: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Applying understanding of hazard perception / risk and </a:t>
                      </a:r>
                      <a:r>
                        <a:rPr lang="en-GB" sz="800" dirty="0" smtClean="0">
                          <a:effectLst/>
                          <a:latin typeface="Calibri"/>
                          <a:ea typeface="Calibri"/>
                          <a:cs typeface="Times New Roman"/>
                        </a:rPr>
                        <a:t>analysing management </a:t>
                      </a:r>
                      <a:r>
                        <a:rPr lang="en-GB" sz="800" dirty="0">
                          <a:effectLst/>
                          <a:latin typeface="Calibri"/>
                          <a:ea typeface="Calibri"/>
                          <a:cs typeface="Times New Roman"/>
                        </a:rPr>
                        <a:t>strategies / future actions</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b="1" dirty="0">
                          <a:effectLst/>
                          <a:latin typeface="Calibri"/>
                          <a:ea typeface="Calibri"/>
                          <a:cs typeface="Times New Roman"/>
                        </a:rPr>
                        <a:t>Sustainability</a:t>
                      </a: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Applying understanding of </a:t>
                      </a:r>
                      <a:r>
                        <a:rPr lang="en-GB" sz="800" dirty="0" smtClean="0">
                          <a:effectLst/>
                          <a:latin typeface="Calibri"/>
                          <a:ea typeface="Calibri"/>
                          <a:cs typeface="Times New Roman"/>
                        </a:rPr>
                        <a:t>sustainable communities</a:t>
                      </a:r>
                      <a:endParaRPr lang="en-GB" sz="800" dirty="0">
                        <a:effectLst/>
                        <a:latin typeface="Calibri"/>
                        <a:ea typeface="Calibri"/>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b="1" dirty="0">
                          <a:effectLst/>
                          <a:latin typeface="Calibri"/>
                          <a:ea typeface="Calibri"/>
                          <a:cs typeface="Times New Roman"/>
                        </a:rPr>
                        <a:t>Inequality</a:t>
                      </a: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Applying understanding</a:t>
                      </a:r>
                    </a:p>
                    <a:p>
                      <a:pPr>
                        <a:lnSpc>
                          <a:spcPct val="115000"/>
                        </a:lnSpc>
                        <a:spcAft>
                          <a:spcPts val="0"/>
                        </a:spcAft>
                      </a:pPr>
                      <a:r>
                        <a:rPr lang="en-GB" sz="800" dirty="0">
                          <a:effectLst/>
                          <a:latin typeface="Calibri"/>
                          <a:ea typeface="Calibri"/>
                          <a:cs typeface="Times New Roman"/>
                        </a:rPr>
                        <a:t>of inequality and</a:t>
                      </a:r>
                    </a:p>
                    <a:p>
                      <a:pPr>
                        <a:lnSpc>
                          <a:spcPct val="115000"/>
                        </a:lnSpc>
                        <a:spcAft>
                          <a:spcPts val="0"/>
                        </a:spcAft>
                      </a:pPr>
                      <a:r>
                        <a:rPr lang="en-GB" sz="800" dirty="0">
                          <a:effectLst/>
                          <a:latin typeface="Calibri"/>
                          <a:ea typeface="Calibri"/>
                          <a:cs typeface="Times New Roman"/>
                        </a:rPr>
                        <a:t>associated concepts such as deprivation or equality of access to services</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556114">
                <a:tc>
                  <a:txBody>
                    <a:bodyPr/>
                    <a:lstStyle/>
                    <a:p>
                      <a:pPr>
                        <a:lnSpc>
                          <a:spcPct val="115000"/>
                        </a:lnSpc>
                        <a:spcAft>
                          <a:spcPts val="0"/>
                        </a:spcAft>
                      </a:pPr>
                      <a:r>
                        <a:rPr lang="en-GB" sz="800" dirty="0">
                          <a:effectLst/>
                          <a:latin typeface="Calibri"/>
                          <a:ea typeface="Calibri"/>
                          <a:cs typeface="Times New Roman"/>
                        </a:rPr>
                        <a:t>Urban</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Comparing two urban environments (environmental quality, sense of place, impacts of international migration, </a:t>
                      </a:r>
                      <a:r>
                        <a:rPr lang="en-GB" sz="800" dirty="0" err="1">
                          <a:effectLst/>
                          <a:latin typeface="Calibri"/>
                          <a:ea typeface="Calibri"/>
                          <a:cs typeface="Times New Roman"/>
                        </a:rPr>
                        <a:t>etc</a:t>
                      </a:r>
                      <a:r>
                        <a:rPr lang="en-GB" sz="800" dirty="0">
                          <a:effectLst/>
                          <a:latin typeface="Calibri"/>
                          <a:ea typeface="Calibri"/>
                          <a:cs typeface="Times New Roman"/>
                        </a:rPr>
                        <a:t>)</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Comparing the quality of life in two neighbourhoods</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Identifying the sphere of influence of an urban area (retailing, employment, entertainment, green space,  </a:t>
                      </a:r>
                      <a:r>
                        <a:rPr lang="en-GB" sz="800" dirty="0" err="1">
                          <a:effectLst/>
                          <a:latin typeface="Calibri"/>
                          <a:ea typeface="Calibri"/>
                          <a:cs typeface="Times New Roman"/>
                        </a:rPr>
                        <a:t>etc</a:t>
                      </a:r>
                      <a:r>
                        <a:rPr lang="en-GB" sz="800" dirty="0">
                          <a:effectLst/>
                          <a:latin typeface="Calibri"/>
                          <a:ea typeface="Calibri"/>
                          <a:cs typeface="Times New Roman"/>
                        </a:rPr>
                        <a:t>) and assessing its impacts </a:t>
                      </a:r>
                      <a:r>
                        <a:rPr lang="en-GB" sz="800" dirty="0" smtClean="0">
                          <a:effectLst/>
                          <a:latin typeface="Calibri"/>
                          <a:ea typeface="Calibri"/>
                          <a:cs typeface="Times New Roman"/>
                        </a:rPr>
                        <a:t>on the </a:t>
                      </a:r>
                      <a:r>
                        <a:rPr lang="en-GB" sz="800" dirty="0">
                          <a:effectLst/>
                          <a:latin typeface="Calibri"/>
                          <a:ea typeface="Calibri"/>
                          <a:cs typeface="Times New Roman"/>
                        </a:rPr>
                        <a:t>hinterland</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Migration survey which focuses on push-pull factors and </a:t>
                      </a:r>
                      <a:r>
                        <a:rPr lang="en-GB" sz="800" dirty="0" smtClean="0">
                          <a:effectLst/>
                          <a:latin typeface="Calibri"/>
                          <a:ea typeface="Calibri"/>
                          <a:cs typeface="Times New Roman"/>
                        </a:rPr>
                        <a:t>their impacts </a:t>
                      </a:r>
                      <a:r>
                        <a:rPr lang="en-GB" sz="800" dirty="0">
                          <a:effectLst/>
                          <a:latin typeface="Calibri"/>
                          <a:ea typeface="Calibri"/>
                          <a:cs typeface="Times New Roman"/>
                        </a:rPr>
                        <a:t>in urban locations</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Investigating diurnal flows within urban environments and the effects for</a:t>
                      </a:r>
                    </a:p>
                    <a:p>
                      <a:pPr>
                        <a:lnSpc>
                          <a:spcPct val="115000"/>
                        </a:lnSpc>
                        <a:spcAft>
                          <a:spcPts val="0"/>
                        </a:spcAft>
                      </a:pPr>
                      <a:r>
                        <a:rPr lang="en-GB" sz="800" dirty="0">
                          <a:effectLst/>
                          <a:latin typeface="Calibri"/>
                          <a:ea typeface="Calibri"/>
                          <a:cs typeface="Times New Roman"/>
                        </a:rPr>
                        <a:t>example, on transport systems, the environment, </a:t>
                      </a:r>
                      <a:r>
                        <a:rPr lang="en-GB" sz="800" dirty="0" err="1">
                          <a:effectLst/>
                          <a:latin typeface="Calibri"/>
                          <a:ea typeface="Calibri"/>
                          <a:cs typeface="Times New Roman"/>
                        </a:rPr>
                        <a:t>etc</a:t>
                      </a: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Study of commuter flows between an urban and neighbouring</a:t>
                      </a:r>
                    </a:p>
                    <a:p>
                      <a:pPr>
                        <a:lnSpc>
                          <a:spcPct val="115000"/>
                        </a:lnSpc>
                        <a:spcAft>
                          <a:spcPts val="0"/>
                        </a:spcAft>
                      </a:pPr>
                      <a:r>
                        <a:rPr lang="en-GB" sz="800" dirty="0">
                          <a:effectLst/>
                          <a:latin typeface="Calibri"/>
                          <a:ea typeface="Calibri"/>
                          <a:cs typeface="Times New Roman"/>
                        </a:rPr>
                        <a:t>rural location</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Study urban land use and its impact on infiltration </a:t>
                      </a:r>
                      <a:r>
                        <a:rPr lang="en-GB" sz="800" dirty="0" smtClean="0">
                          <a:effectLst/>
                          <a:latin typeface="Calibri"/>
                          <a:ea typeface="Calibri"/>
                          <a:cs typeface="Times New Roman"/>
                        </a:rPr>
                        <a:t>/ interception/flood </a:t>
                      </a:r>
                      <a:r>
                        <a:rPr lang="en-GB" sz="800" dirty="0">
                          <a:effectLst/>
                          <a:latin typeface="Calibri"/>
                          <a:ea typeface="Calibri"/>
                          <a:cs typeface="Times New Roman"/>
                        </a:rPr>
                        <a:t>risk</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Investigating  air quality in an urban area, its impact and management options </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Investigating people’s perceptions of crime and risk in a town</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Investigating the impacts of a </a:t>
                      </a:r>
                      <a:r>
                        <a:rPr lang="en-GB" sz="800" dirty="0" err="1">
                          <a:effectLst/>
                          <a:latin typeface="Calibri"/>
                          <a:ea typeface="Calibri"/>
                          <a:cs typeface="Times New Roman"/>
                        </a:rPr>
                        <a:t>pedestrianisation</a:t>
                      </a:r>
                      <a:r>
                        <a:rPr lang="en-GB" sz="800" dirty="0">
                          <a:effectLst/>
                          <a:latin typeface="Calibri"/>
                          <a:ea typeface="Calibri"/>
                          <a:cs typeface="Times New Roman"/>
                        </a:rPr>
                        <a:t> scheme or park and ride scheme</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Investigating the effectiveness of an existing or planned community</a:t>
                      </a:r>
                    </a:p>
                    <a:p>
                      <a:pPr>
                        <a:lnSpc>
                          <a:spcPct val="115000"/>
                        </a:lnSpc>
                        <a:spcAft>
                          <a:spcPts val="0"/>
                        </a:spcAft>
                      </a:pPr>
                      <a:r>
                        <a:rPr lang="en-GB" sz="800" dirty="0">
                          <a:effectLst/>
                          <a:latin typeface="Calibri"/>
                          <a:ea typeface="Calibri"/>
                          <a:cs typeface="Times New Roman"/>
                        </a:rPr>
                        <a:t>to meet requirements of Egan’s wheel</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Investigating sustainable ways to manage the journey </a:t>
                      </a:r>
                      <a:r>
                        <a:rPr lang="en-GB" sz="800" dirty="0" smtClean="0">
                          <a:effectLst/>
                          <a:latin typeface="Calibri"/>
                          <a:ea typeface="Calibri"/>
                          <a:cs typeface="Times New Roman"/>
                        </a:rPr>
                        <a:t>to school </a:t>
                      </a:r>
                      <a:r>
                        <a:rPr lang="en-GB" sz="800" dirty="0">
                          <a:effectLst/>
                          <a:latin typeface="Calibri"/>
                          <a:ea typeface="Calibri"/>
                          <a:cs typeface="Times New Roman"/>
                        </a:rPr>
                        <a:t>for example, the best route for a new cycle route to</a:t>
                      </a:r>
                    </a:p>
                    <a:p>
                      <a:pPr>
                        <a:lnSpc>
                          <a:spcPct val="115000"/>
                        </a:lnSpc>
                        <a:spcAft>
                          <a:spcPts val="0"/>
                        </a:spcAft>
                      </a:pPr>
                      <a:r>
                        <a:rPr lang="en-GB" sz="800" dirty="0">
                          <a:effectLst/>
                          <a:latin typeface="Calibri"/>
                          <a:ea typeface="Calibri"/>
                          <a:cs typeface="Times New Roman"/>
                        </a:rPr>
                        <a:t>school</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Investigating possible sustainable uses of a brownfield site (link with urban wasteland ecosystem)</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 </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Investigating how positive and negative externalities impact on standard </a:t>
                      </a:r>
                      <a:r>
                        <a:rPr lang="en-GB" sz="800" dirty="0" smtClean="0">
                          <a:effectLst/>
                          <a:latin typeface="Calibri"/>
                          <a:ea typeface="Calibri"/>
                          <a:cs typeface="Times New Roman"/>
                        </a:rPr>
                        <a:t>of living </a:t>
                      </a:r>
                      <a:r>
                        <a:rPr lang="en-GB" sz="800" dirty="0">
                          <a:effectLst/>
                          <a:latin typeface="Calibri"/>
                          <a:ea typeface="Calibri"/>
                          <a:cs typeface="Times New Roman"/>
                        </a:rPr>
                        <a:t>in urban or rural environments</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Comparing access to services in rural and urban communities</a:t>
                      </a:r>
                    </a:p>
                    <a:p>
                      <a:pPr>
                        <a:lnSpc>
                          <a:spcPct val="115000"/>
                        </a:lnSpc>
                        <a:spcAft>
                          <a:spcPts val="0"/>
                        </a:spcAft>
                      </a:pPr>
                      <a:r>
                        <a:rPr lang="en-GB" sz="800" dirty="0">
                          <a:effectLst/>
                          <a:latin typeface="Calibri"/>
                          <a:ea typeface="Calibri"/>
                          <a:cs typeface="Times New Roman"/>
                        </a:rPr>
                        <a:t>within the hinterland of one large urban area</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Evaluating quality of life for a named socio-economic group (for example, young families) in one community</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Assessing quality of the urban environment and its impact on house prices across an urban transect</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Evaluating the success of an urban regeneration scheme in</a:t>
                      </a:r>
                    </a:p>
                    <a:p>
                      <a:pPr>
                        <a:lnSpc>
                          <a:spcPct val="115000"/>
                        </a:lnSpc>
                        <a:spcAft>
                          <a:spcPts val="0"/>
                        </a:spcAft>
                      </a:pPr>
                      <a:r>
                        <a:rPr lang="en-GB" sz="800" dirty="0">
                          <a:effectLst/>
                          <a:latin typeface="Calibri"/>
                          <a:ea typeface="Calibri"/>
                          <a:cs typeface="Times New Roman"/>
                        </a:rPr>
                        <a:t>reducing deprivation</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5097126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t>WJEC nominated criteria</a:t>
            </a:r>
            <a:endParaRPr lang="en-GB" sz="4000" dirty="0"/>
          </a:p>
        </p:txBody>
      </p:sp>
      <p:sp>
        <p:nvSpPr>
          <p:cNvPr id="5" name="Content Placeholder 4"/>
          <p:cNvSpPr>
            <a:spLocks noGrp="1"/>
          </p:cNvSpPr>
          <p:nvPr>
            <p:ph sz="half" idx="1"/>
          </p:nvPr>
        </p:nvSpPr>
        <p:spPr/>
        <p:txBody>
          <a:bodyPr/>
          <a:lstStyle/>
          <a:p>
            <a:pPr marL="0" indent="0">
              <a:buNone/>
            </a:pPr>
            <a:r>
              <a:rPr lang="en-GB" sz="2000" b="1" dirty="0" smtClean="0">
                <a:solidFill>
                  <a:schemeClr val="tx1"/>
                </a:solidFill>
              </a:rPr>
              <a:t>Table A: Methodologies</a:t>
            </a:r>
          </a:p>
          <a:p>
            <a:pPr marL="0" indent="0">
              <a:buNone/>
            </a:pPr>
            <a:endParaRPr lang="en-GB" dirty="0" smtClean="0"/>
          </a:p>
          <a:p>
            <a:pPr marL="0" indent="0">
              <a:buNone/>
            </a:pPr>
            <a:r>
              <a:rPr lang="en-GB" dirty="0" smtClean="0"/>
              <a:t>2018: Geographical flows</a:t>
            </a:r>
          </a:p>
          <a:p>
            <a:pPr marL="0" indent="0">
              <a:buNone/>
            </a:pPr>
            <a:r>
              <a:rPr lang="en-GB" dirty="0" smtClean="0"/>
              <a:t>2019: Qualitative surveys</a:t>
            </a:r>
          </a:p>
          <a:p>
            <a:pPr marL="0" indent="0">
              <a:buNone/>
            </a:pPr>
            <a:r>
              <a:rPr lang="en-GB" dirty="0" smtClean="0"/>
              <a:t>2020: Use of transects</a:t>
            </a:r>
            <a:endParaRPr lang="en-GB" dirty="0"/>
          </a:p>
        </p:txBody>
      </p:sp>
      <p:sp>
        <p:nvSpPr>
          <p:cNvPr id="6" name="Content Placeholder 5"/>
          <p:cNvSpPr>
            <a:spLocks noGrp="1"/>
          </p:cNvSpPr>
          <p:nvPr>
            <p:ph sz="half" idx="2"/>
          </p:nvPr>
        </p:nvSpPr>
        <p:spPr>
          <a:xfrm>
            <a:off x="3869204" y="2160590"/>
            <a:ext cx="3943156" cy="3880773"/>
          </a:xfrm>
        </p:spPr>
        <p:txBody>
          <a:bodyPr/>
          <a:lstStyle/>
          <a:p>
            <a:pPr marL="0" indent="0">
              <a:buNone/>
            </a:pPr>
            <a:r>
              <a:rPr lang="en-GB" sz="2000" b="1" dirty="0" smtClean="0">
                <a:solidFill>
                  <a:schemeClr val="tx1"/>
                </a:solidFill>
              </a:rPr>
              <a:t>Table B: Conceptual framework</a:t>
            </a:r>
          </a:p>
          <a:p>
            <a:pPr marL="0" indent="0">
              <a:buNone/>
            </a:pPr>
            <a:endParaRPr lang="en-GB" dirty="0"/>
          </a:p>
          <a:p>
            <a:pPr marL="0" indent="0">
              <a:buNone/>
            </a:pPr>
            <a:r>
              <a:rPr lang="en-GB" dirty="0" smtClean="0"/>
              <a:t>2018: Cycles and flows</a:t>
            </a:r>
          </a:p>
          <a:p>
            <a:pPr marL="0" indent="0">
              <a:buNone/>
            </a:pPr>
            <a:r>
              <a:rPr lang="en-GB" dirty="0" smtClean="0"/>
              <a:t>2019: Place</a:t>
            </a:r>
          </a:p>
          <a:p>
            <a:pPr marL="0" indent="0">
              <a:buNone/>
            </a:pPr>
            <a:r>
              <a:rPr lang="en-GB" dirty="0" smtClean="0"/>
              <a:t>2020: Sphere of Influence</a:t>
            </a:r>
            <a:endParaRPr lang="en-GB" dirty="0"/>
          </a:p>
        </p:txBody>
      </p:sp>
    </p:spTree>
    <p:extLst>
      <p:ext uri="{BB962C8B-B14F-4D97-AF65-F5344CB8AC3E}">
        <p14:creationId xmlns:p14="http://schemas.microsoft.com/office/powerpoint/2010/main" val="55057925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08520" y="1124744"/>
          <a:ext cx="8208184" cy="534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4" y="44369"/>
            <a:ext cx="838225" cy="838225"/>
          </a:xfrm>
          <a:prstGeom prst="rect">
            <a:avLst/>
          </a:prstGeom>
        </p:spPr>
      </p:pic>
      <p:sp>
        <p:nvSpPr>
          <p:cNvPr id="9" name="Title 1"/>
          <p:cNvSpPr txBox="1">
            <a:spLocks/>
          </p:cNvSpPr>
          <p:nvPr/>
        </p:nvSpPr>
        <p:spPr>
          <a:xfrm>
            <a:off x="1403648" y="222194"/>
            <a:ext cx="6347714"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t>The six stages of the enquiry process</a:t>
            </a:r>
            <a:endParaRPr lang="en-GB" sz="2400" dirty="0"/>
          </a:p>
        </p:txBody>
      </p:sp>
    </p:spTree>
    <p:extLst>
      <p:ext uri="{BB962C8B-B14F-4D97-AF65-F5344CB8AC3E}">
        <p14:creationId xmlns:p14="http://schemas.microsoft.com/office/powerpoint/2010/main" val="24496974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1429"/>
            <a:ext cx="6347714" cy="1320800"/>
          </a:xfrm>
        </p:spPr>
        <p:txBody>
          <a:bodyPr>
            <a:normAutofit/>
          </a:bodyPr>
          <a:lstStyle/>
          <a:p>
            <a:r>
              <a:rPr lang="en-GB" sz="4000" dirty="0" smtClean="0"/>
              <a:t>Enquiry 1: Ask questions</a:t>
            </a:r>
            <a:endParaRPr lang="en-GB" dirty="0"/>
          </a:p>
        </p:txBody>
      </p:sp>
      <p:sp>
        <p:nvSpPr>
          <p:cNvPr id="4" name="Content Placeholder 3"/>
          <p:cNvSpPr>
            <a:spLocks noGrp="1"/>
          </p:cNvSpPr>
          <p:nvPr>
            <p:ph sz="half" idx="1"/>
          </p:nvPr>
        </p:nvSpPr>
        <p:spPr>
          <a:xfrm>
            <a:off x="609600" y="1632630"/>
            <a:ext cx="4322440" cy="3880772"/>
          </a:xfrm>
        </p:spPr>
        <p:txBody>
          <a:bodyPr>
            <a:normAutofit/>
          </a:bodyPr>
          <a:lstStyle/>
          <a:p>
            <a:r>
              <a:rPr lang="en-GB" dirty="0" smtClean="0"/>
              <a:t>What effect has the new shopping development had on the town?</a:t>
            </a:r>
          </a:p>
          <a:p>
            <a:r>
              <a:rPr lang="en-GB" dirty="0" smtClean="0"/>
              <a:t>Does environmental quality vary in the town?</a:t>
            </a:r>
          </a:p>
          <a:p>
            <a:r>
              <a:rPr lang="en-GB" dirty="0" smtClean="0"/>
              <a:t>Is there a change in land use with distance from the town centre?</a:t>
            </a:r>
          </a:p>
          <a:p>
            <a:r>
              <a:rPr lang="en-GB" dirty="0" smtClean="0"/>
              <a:t>How is traffic managed in the town?</a:t>
            </a:r>
          </a:p>
          <a:p>
            <a:r>
              <a:rPr lang="en-GB" dirty="0" smtClean="0"/>
              <a:t>How has </a:t>
            </a:r>
            <a:r>
              <a:rPr lang="en-GB" dirty="0" err="1" smtClean="0"/>
              <a:t>pedestrianisation</a:t>
            </a:r>
            <a:r>
              <a:rPr lang="en-GB" dirty="0" smtClean="0"/>
              <a:t> affected the development of the town?</a:t>
            </a:r>
          </a:p>
        </p:txBody>
      </p:sp>
      <p:sp>
        <p:nvSpPr>
          <p:cNvPr id="5" name="TextBox 4"/>
          <p:cNvSpPr txBox="1"/>
          <p:nvPr/>
        </p:nvSpPr>
        <p:spPr>
          <a:xfrm>
            <a:off x="8160894" y="3573016"/>
            <a:ext cx="590226" cy="215444"/>
          </a:xfrm>
          <a:prstGeom prst="rect">
            <a:avLst/>
          </a:prstGeom>
          <a:noFill/>
        </p:spPr>
        <p:txBody>
          <a:bodyPr wrap="none" rtlCol="0">
            <a:spAutoFit/>
          </a:bodyPr>
          <a:lstStyle/>
          <a:p>
            <a:r>
              <a:rPr lang="en-GB" sz="800" dirty="0" smtClean="0">
                <a:solidFill>
                  <a:srgbClr val="FF0000"/>
                </a:solidFill>
              </a:rPr>
              <a:t>IMG 8530</a:t>
            </a:r>
            <a:endParaRPr lang="en-GB" sz="800" dirty="0">
              <a:solidFill>
                <a:srgbClr val="FF0000"/>
              </a:solidFill>
            </a:endParaRPr>
          </a:p>
        </p:txBody>
      </p:sp>
      <p:sp>
        <p:nvSpPr>
          <p:cNvPr id="9" name="TextBox 8"/>
          <p:cNvSpPr txBox="1"/>
          <p:nvPr/>
        </p:nvSpPr>
        <p:spPr>
          <a:xfrm>
            <a:off x="8182082" y="5985574"/>
            <a:ext cx="590226" cy="215444"/>
          </a:xfrm>
          <a:prstGeom prst="rect">
            <a:avLst/>
          </a:prstGeom>
          <a:noFill/>
        </p:spPr>
        <p:txBody>
          <a:bodyPr wrap="none" rtlCol="0">
            <a:spAutoFit/>
          </a:bodyPr>
          <a:lstStyle/>
          <a:p>
            <a:r>
              <a:rPr lang="en-GB" sz="800" dirty="0" smtClean="0">
                <a:solidFill>
                  <a:srgbClr val="FF0000"/>
                </a:solidFill>
              </a:rPr>
              <a:t>IMG 8502</a:t>
            </a:r>
            <a:endParaRPr lang="en-GB" sz="800" dirty="0">
              <a:solidFill>
                <a:srgbClr val="FF0000"/>
              </a:solidFill>
            </a:endParaRPr>
          </a:p>
        </p:txBody>
      </p:sp>
      <p:pic>
        <p:nvPicPr>
          <p:cNvPr id="3074" name="Picture 2" descr="C:\Users\Simon\Pictures\Wales 2016\785CANON\IMG_85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589" y="1484784"/>
            <a:ext cx="3132347" cy="20882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C:\Users\Simon\Pictures\Wales 2016\785CANON\IMG_85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588" y="3865971"/>
            <a:ext cx="3132347" cy="2088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72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Enquiry 2: Collecting data </a:t>
            </a:r>
            <a:endParaRPr lang="en-GB" dirty="0"/>
          </a:p>
        </p:txBody>
      </p:sp>
      <p:sp>
        <p:nvSpPr>
          <p:cNvPr id="3" name="Content Placeholder 2"/>
          <p:cNvSpPr>
            <a:spLocks noGrp="1"/>
          </p:cNvSpPr>
          <p:nvPr>
            <p:ph idx="1"/>
          </p:nvPr>
        </p:nvSpPr>
        <p:spPr/>
        <p:txBody>
          <a:bodyPr>
            <a:normAutofit/>
          </a:bodyPr>
          <a:lstStyle/>
          <a:p>
            <a:r>
              <a:rPr lang="en-GB" dirty="0" smtClean="0"/>
              <a:t>Remember that for </a:t>
            </a:r>
            <a:r>
              <a:rPr lang="en-GB" b="1" dirty="0" smtClean="0"/>
              <a:t>one</a:t>
            </a:r>
            <a:r>
              <a:rPr lang="en-GB" dirty="0" smtClean="0"/>
              <a:t> of your two investigations, </a:t>
            </a:r>
            <a:r>
              <a:rPr lang="en-GB" b="1" dirty="0" smtClean="0"/>
              <a:t>one</a:t>
            </a:r>
            <a:r>
              <a:rPr lang="en-GB" dirty="0" smtClean="0"/>
              <a:t> of your data collection methods must be that nominated by WJEC from Table A</a:t>
            </a:r>
          </a:p>
          <a:p>
            <a:r>
              <a:rPr lang="en-GB" dirty="0" smtClean="0"/>
              <a:t>The second investigation must be underpinned by the nominated conceptual framework (Table B)</a:t>
            </a:r>
          </a:p>
          <a:p>
            <a:r>
              <a:rPr lang="en-GB" dirty="0" smtClean="0"/>
              <a:t>You can use additional methods of data collection as you wish</a:t>
            </a:r>
          </a:p>
          <a:p>
            <a:r>
              <a:rPr lang="en-GB" dirty="0" smtClean="0"/>
              <a:t>Remember that fieldwork is an excellent way to practice geographical skills</a:t>
            </a:r>
            <a:endParaRPr lang="en-GB" dirty="0"/>
          </a:p>
        </p:txBody>
      </p:sp>
    </p:spTree>
    <p:extLst>
      <p:ext uri="{BB962C8B-B14F-4D97-AF65-F5344CB8AC3E}">
        <p14:creationId xmlns:p14="http://schemas.microsoft.com/office/powerpoint/2010/main" val="3685649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dirty="0"/>
              <a:t>Enquiry 2: </a:t>
            </a:r>
            <a:r>
              <a:rPr lang="en-GB" dirty="0" smtClean="0"/>
              <a:t>Urban </a:t>
            </a:r>
            <a:r>
              <a:rPr lang="en-GB" dirty="0"/>
              <a:t>methodologies</a:t>
            </a:r>
            <a:endParaRPr lang="en-GB" sz="4000" dirty="0"/>
          </a:p>
        </p:txBody>
      </p:sp>
      <p:graphicFrame>
        <p:nvGraphicFramePr>
          <p:cNvPr id="6" name="Table 5"/>
          <p:cNvGraphicFramePr>
            <a:graphicFrameLocks noGrp="1"/>
          </p:cNvGraphicFramePr>
          <p:nvPr>
            <p:extLst>
              <p:ext uri="{D42A27DB-BD31-4B8C-83A1-F6EECF244321}">
                <p14:modId xmlns:p14="http://schemas.microsoft.com/office/powerpoint/2010/main" val="1151692780"/>
              </p:ext>
            </p:extLst>
          </p:nvPr>
        </p:nvGraphicFramePr>
        <p:xfrm>
          <a:off x="611560" y="1196752"/>
          <a:ext cx="8001524" cy="5295302"/>
        </p:xfrm>
        <a:graphic>
          <a:graphicData uri="http://schemas.openxmlformats.org/drawingml/2006/table">
            <a:tbl>
              <a:tblPr firstRow="1" firstCol="1" bandRow="1"/>
              <a:tblGrid>
                <a:gridCol w="936104"/>
                <a:gridCol w="1800200"/>
                <a:gridCol w="2064384"/>
                <a:gridCol w="1600418"/>
                <a:gridCol w="1600418"/>
              </a:tblGrid>
              <a:tr h="714900">
                <a:tc>
                  <a:txBody>
                    <a:bodyPr/>
                    <a:lstStyle/>
                    <a:p>
                      <a:pPr algn="ctr">
                        <a:lnSpc>
                          <a:spcPct val="115000"/>
                        </a:lnSpc>
                        <a:spcAft>
                          <a:spcPts val="0"/>
                        </a:spcAft>
                      </a:pPr>
                      <a:r>
                        <a:rPr lang="en-GB" sz="1000" b="1" dirty="0">
                          <a:effectLst/>
                          <a:latin typeface="Calibri"/>
                          <a:ea typeface="Calibri"/>
                          <a:cs typeface="Times New Roman"/>
                        </a:rPr>
                        <a:t>Fieldwork locality</a:t>
                      </a:r>
                      <a:endParaRPr lang="en-GB" sz="1000" dirty="0">
                        <a:effectLst/>
                        <a:latin typeface="Calibri"/>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Use of transects (across a feature</a:t>
                      </a:r>
                      <a:r>
                        <a:rPr lang="en-GB" sz="10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300" b="1" i="0" u="none" strike="noStrike" kern="1200" cap="none" spc="0" normalizeH="0" baseline="0" noProof="0" dirty="0" smtClean="0">
                          <a:ln>
                            <a:noFill/>
                          </a:ln>
                          <a:solidFill>
                            <a:srgbClr val="C00000"/>
                          </a:solidFill>
                          <a:effectLst/>
                          <a:uLnTx/>
                          <a:uFillTx/>
                          <a:latin typeface="+mn-lt"/>
                          <a:ea typeface="Calibri"/>
                          <a:cs typeface="Times New Roman"/>
                        </a:rPr>
                        <a:t>(2020 exam)</a:t>
                      </a:r>
                      <a:endParaRPr kumimoji="0" lang="en-GB" sz="13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000" dirty="0">
                        <a:effectLst/>
                        <a:latin typeface="Calibri"/>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Change over time (comparing primary data with secondary sources)</a:t>
                      </a:r>
                      <a:endParaRPr lang="en-GB" sz="1000" dirty="0">
                        <a:effectLst/>
                        <a:latin typeface="Calibri"/>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Qualitative surveys (analysing perception</a:t>
                      </a:r>
                      <a:r>
                        <a:rPr lang="en-GB" sz="10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300" b="1" i="0" u="none" strike="noStrike" kern="1200" cap="none" spc="0" normalizeH="0" baseline="0" noProof="0" dirty="0" smtClean="0">
                          <a:ln>
                            <a:noFill/>
                          </a:ln>
                          <a:solidFill>
                            <a:srgbClr val="C00000"/>
                          </a:solidFill>
                          <a:effectLst/>
                          <a:uLnTx/>
                          <a:uFillTx/>
                          <a:latin typeface="+mn-lt"/>
                          <a:ea typeface="Calibri"/>
                          <a:cs typeface="Times New Roman"/>
                        </a:rPr>
                        <a:t>(2019 exam)</a:t>
                      </a:r>
                      <a:endParaRPr kumimoji="0" lang="en-GB" sz="13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000" dirty="0">
                        <a:effectLst/>
                        <a:latin typeface="Calibri"/>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Geographical flows (analysing flows and patterns of movement</a:t>
                      </a:r>
                      <a:r>
                        <a:rPr lang="en-GB" sz="10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300" b="1" i="0" u="none" strike="noStrike" kern="1200" cap="none" spc="0" normalizeH="0" baseline="0" noProof="0" dirty="0" smtClean="0">
                          <a:ln>
                            <a:noFill/>
                          </a:ln>
                          <a:solidFill>
                            <a:srgbClr val="C00000"/>
                          </a:solidFill>
                          <a:effectLst/>
                          <a:uLnTx/>
                          <a:uFillTx/>
                          <a:latin typeface="+mn-lt"/>
                          <a:ea typeface="Calibri"/>
                          <a:cs typeface="Times New Roman"/>
                        </a:rPr>
                        <a:t>(2018 exam)</a:t>
                      </a:r>
                      <a:endParaRPr kumimoji="0" lang="en-GB" sz="1300" b="0" i="0" u="none" strike="noStrike" kern="1200" cap="none" spc="0" normalizeH="0" baseline="0" noProof="0" dirty="0" smtClean="0">
                        <a:ln>
                          <a:noFill/>
                        </a:ln>
                        <a:solidFill>
                          <a:srgbClr val="C00000"/>
                        </a:solidFill>
                        <a:effectLst/>
                        <a:uLnTx/>
                        <a:uFillTx/>
                        <a:latin typeface="+mn-lt"/>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541684">
                <a:tc>
                  <a:txBody>
                    <a:bodyPr/>
                    <a:lstStyle/>
                    <a:p>
                      <a:pPr>
                        <a:lnSpc>
                          <a:spcPct val="115000"/>
                        </a:lnSpc>
                        <a:spcAft>
                          <a:spcPts val="0"/>
                        </a:spcAft>
                      </a:pPr>
                      <a:r>
                        <a:rPr lang="en-GB" sz="800" dirty="0">
                          <a:effectLst/>
                          <a:latin typeface="Calibri"/>
                          <a:ea typeface="Calibri"/>
                          <a:cs typeface="Times New Roman"/>
                        </a:rPr>
                        <a:t>Urban</a:t>
                      </a: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Assess quality of life or environmental quality across an urban </a:t>
                      </a:r>
                      <a:r>
                        <a:rPr lang="en-GB" sz="800" dirty="0" smtClean="0">
                          <a:effectLst/>
                          <a:latin typeface="Calibri"/>
                          <a:ea typeface="Calibri"/>
                          <a:cs typeface="Times New Roman"/>
                        </a:rPr>
                        <a:t>area</a:t>
                      </a:r>
                    </a:p>
                    <a:p>
                      <a:pPr>
                        <a:lnSpc>
                          <a:spcPct val="115000"/>
                        </a:lnSpc>
                        <a:spcAft>
                          <a:spcPts val="0"/>
                        </a:spcAft>
                      </a:pPr>
                      <a:r>
                        <a:rPr lang="en-GB" sz="800" b="1" dirty="0" smtClean="0">
                          <a:solidFill>
                            <a:schemeClr val="tx1"/>
                          </a:solidFill>
                          <a:effectLst/>
                          <a:latin typeface="Calibri"/>
                          <a:ea typeface="Calibri"/>
                          <a:cs typeface="Times New Roman"/>
                        </a:rPr>
                        <a:t>(complete an EIA and use annotated photos or field sketches)</a:t>
                      </a:r>
                      <a:endParaRPr lang="en-GB" sz="800" b="1" dirty="0">
                        <a:solidFill>
                          <a:schemeClr val="tx1"/>
                        </a:solidFill>
                        <a:effectLst/>
                        <a:latin typeface="Calibri"/>
                        <a:ea typeface="Calibri"/>
                        <a:cs typeface="Times New Roman"/>
                      </a:endParaRPr>
                    </a:p>
                    <a:p>
                      <a:pPr>
                        <a:lnSpc>
                          <a:spcPct val="115000"/>
                        </a:lnSpc>
                        <a:spcAft>
                          <a:spcPts val="0"/>
                        </a:spcAft>
                      </a:pPr>
                      <a:r>
                        <a:rPr lang="en-GB" sz="800" dirty="0">
                          <a:effectLst/>
                          <a:latin typeface="Calibri"/>
                          <a:ea typeface="Calibri"/>
                          <a:cs typeface="Times New Roman"/>
                        </a:rPr>
                        <a:t> </a:t>
                      </a: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Study </a:t>
                      </a:r>
                      <a:r>
                        <a:rPr lang="en-GB" sz="800" dirty="0">
                          <a:effectLst/>
                          <a:latin typeface="Calibri"/>
                          <a:ea typeface="Calibri"/>
                          <a:cs typeface="Times New Roman"/>
                        </a:rPr>
                        <a:t>land use changes across a </a:t>
                      </a:r>
                      <a:r>
                        <a:rPr lang="en-GB" sz="800" dirty="0" smtClean="0">
                          <a:effectLst/>
                          <a:latin typeface="Calibri"/>
                          <a:ea typeface="Calibri"/>
                          <a:cs typeface="Times New Roman"/>
                        </a:rPr>
                        <a:t>city</a:t>
                      </a:r>
                    </a:p>
                    <a:p>
                      <a:pPr>
                        <a:lnSpc>
                          <a:spcPct val="115000"/>
                        </a:lnSpc>
                        <a:spcAft>
                          <a:spcPts val="0"/>
                        </a:spcAft>
                      </a:pPr>
                      <a:r>
                        <a:rPr lang="en-GB" sz="800" b="1" dirty="0" smtClean="0">
                          <a:solidFill>
                            <a:schemeClr val="tx1"/>
                          </a:solidFill>
                          <a:effectLst/>
                          <a:latin typeface="Calibri"/>
                          <a:ea typeface="Calibri"/>
                          <a:cs typeface="Times New Roman"/>
                        </a:rPr>
                        <a:t>(plot land uses on a base map)</a:t>
                      </a:r>
                      <a:endParaRPr lang="en-GB" sz="800" b="1" dirty="0">
                        <a:solidFill>
                          <a:schemeClr val="tx1"/>
                        </a:solidFill>
                        <a:effectLst/>
                        <a:latin typeface="Calibri"/>
                        <a:ea typeface="Calibri"/>
                        <a:cs typeface="Times New Roman"/>
                      </a:endParaRPr>
                    </a:p>
                    <a:p>
                      <a:pPr>
                        <a:lnSpc>
                          <a:spcPct val="100000"/>
                        </a:lnSpc>
                        <a:spcAft>
                          <a:spcPts val="0"/>
                        </a:spcAft>
                      </a:pPr>
                      <a:r>
                        <a:rPr lang="en-GB" sz="800" dirty="0">
                          <a:effectLst/>
                          <a:latin typeface="Calibri"/>
                          <a:ea typeface="Calibri"/>
                          <a:cs typeface="Times New Roman"/>
                        </a:rPr>
                        <a:t> </a:t>
                      </a:r>
                      <a:endParaRPr lang="en-GB" sz="800" dirty="0" smtClean="0">
                        <a:effectLst/>
                        <a:latin typeface="Calibri"/>
                        <a:ea typeface="Calibri"/>
                        <a:cs typeface="Times New Roman"/>
                      </a:endParaRPr>
                    </a:p>
                    <a:p>
                      <a:pPr>
                        <a:lnSpc>
                          <a:spcPct val="100000"/>
                        </a:lnSpc>
                        <a:spcAft>
                          <a:spcPts val="0"/>
                        </a:spcAft>
                      </a:pPr>
                      <a:r>
                        <a:rPr lang="en-GB" sz="800" dirty="0" smtClean="0">
                          <a:effectLst/>
                          <a:latin typeface="Calibri"/>
                          <a:ea typeface="Calibri"/>
                          <a:cs typeface="Times New Roman"/>
                        </a:rPr>
                        <a:t>Investigate </a:t>
                      </a:r>
                      <a:r>
                        <a:rPr lang="en-GB" sz="800" dirty="0">
                          <a:effectLst/>
                          <a:latin typeface="Calibri"/>
                          <a:ea typeface="Calibri"/>
                          <a:cs typeface="Times New Roman"/>
                        </a:rPr>
                        <a:t>the edge of the CBD/central area </a:t>
                      </a:r>
                      <a:endParaRPr lang="en-GB" sz="800" dirty="0" smtClean="0">
                        <a:effectLst/>
                        <a:latin typeface="Calibri"/>
                        <a:ea typeface="Calibri"/>
                        <a:cs typeface="Times New Roman"/>
                      </a:endParaRPr>
                    </a:p>
                    <a:p>
                      <a:pPr>
                        <a:lnSpc>
                          <a:spcPct val="115000"/>
                        </a:lnSpc>
                        <a:spcAft>
                          <a:spcPts val="0"/>
                        </a:spcAft>
                      </a:pPr>
                      <a:r>
                        <a:rPr lang="en-GB" sz="800" b="1" dirty="0" smtClean="0">
                          <a:solidFill>
                            <a:schemeClr val="tx1"/>
                          </a:solidFill>
                          <a:effectLst/>
                          <a:latin typeface="Calibri"/>
                          <a:ea typeface="Calibri"/>
                          <a:cs typeface="Times New Roman"/>
                        </a:rPr>
                        <a:t>(consider</a:t>
                      </a:r>
                      <a:r>
                        <a:rPr lang="en-GB" sz="800" b="1" baseline="0" dirty="0" smtClean="0">
                          <a:solidFill>
                            <a:schemeClr val="tx1"/>
                          </a:solidFill>
                          <a:effectLst/>
                          <a:latin typeface="Calibri"/>
                          <a:ea typeface="Calibri"/>
                          <a:cs typeface="Times New Roman"/>
                        </a:rPr>
                        <a:t> changes in land use, building height, pedestrians)</a:t>
                      </a:r>
                      <a:endParaRPr lang="en-GB" sz="800" b="1" dirty="0">
                        <a:solidFill>
                          <a:schemeClr val="tx1"/>
                        </a:solidFill>
                        <a:effectLst/>
                        <a:latin typeface="Calibri"/>
                        <a:ea typeface="Calibri"/>
                        <a:cs typeface="Times New Roman"/>
                      </a:endParaRPr>
                    </a:p>
                    <a:p>
                      <a:pPr>
                        <a:lnSpc>
                          <a:spcPct val="115000"/>
                        </a:lnSpc>
                        <a:spcAft>
                          <a:spcPts val="0"/>
                        </a:spcAft>
                      </a:pPr>
                      <a:r>
                        <a:rPr lang="en-GB" sz="800" dirty="0">
                          <a:effectLst/>
                          <a:latin typeface="Calibri"/>
                          <a:ea typeface="Calibri"/>
                          <a:cs typeface="Times New Roman"/>
                        </a:rPr>
                        <a:t> </a:t>
                      </a: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Investigate </a:t>
                      </a:r>
                      <a:r>
                        <a:rPr lang="en-GB" sz="800" dirty="0">
                          <a:effectLst/>
                          <a:latin typeface="Calibri"/>
                          <a:ea typeface="Calibri"/>
                          <a:cs typeface="Times New Roman"/>
                        </a:rPr>
                        <a:t>pollution away from a motorway (or similar) using indicators such as noise, air quality and </a:t>
                      </a:r>
                      <a:r>
                        <a:rPr lang="en-GB" sz="800" dirty="0" smtClean="0">
                          <a:effectLst/>
                          <a:latin typeface="Calibri"/>
                          <a:ea typeface="Calibri"/>
                          <a:cs typeface="Times New Roman"/>
                        </a:rPr>
                        <a:t>lichens</a:t>
                      </a:r>
                    </a:p>
                    <a:p>
                      <a:pPr>
                        <a:lnSpc>
                          <a:spcPct val="115000"/>
                        </a:lnSpc>
                        <a:spcAft>
                          <a:spcPts val="0"/>
                        </a:spcAft>
                      </a:pPr>
                      <a:r>
                        <a:rPr lang="en-GB" sz="800" b="1" dirty="0" smtClean="0">
                          <a:solidFill>
                            <a:schemeClr val="tx1"/>
                          </a:solidFill>
                          <a:effectLst/>
                          <a:latin typeface="Calibri"/>
                          <a:ea typeface="Calibri"/>
                          <a:cs typeface="Times New Roman"/>
                        </a:rPr>
                        <a:t>(use instruments or</a:t>
                      </a:r>
                      <a:r>
                        <a:rPr lang="en-GB" sz="800" b="1" baseline="0" dirty="0" smtClean="0">
                          <a:solidFill>
                            <a:schemeClr val="tx1"/>
                          </a:solidFill>
                          <a:effectLst/>
                          <a:latin typeface="Calibri"/>
                          <a:ea typeface="Calibri"/>
                          <a:cs typeface="Times New Roman"/>
                        </a:rPr>
                        <a:t> lichen indicator chart)</a:t>
                      </a:r>
                      <a:endParaRPr lang="en-GB" sz="800" b="1" dirty="0">
                        <a:solidFill>
                          <a:schemeClr val="tx1"/>
                        </a:solidFill>
                        <a:effectLst/>
                        <a:latin typeface="Calibri"/>
                        <a:ea typeface="Calibri"/>
                        <a:cs typeface="Times New Roman"/>
                      </a:endParaRPr>
                    </a:p>
                    <a:p>
                      <a:pPr>
                        <a:lnSpc>
                          <a:spcPct val="115000"/>
                        </a:lnSpc>
                        <a:spcAft>
                          <a:spcPts val="0"/>
                        </a:spcAft>
                      </a:pPr>
                      <a:r>
                        <a:rPr lang="en-GB" sz="800" dirty="0">
                          <a:effectLst/>
                          <a:latin typeface="Calibri"/>
                          <a:ea typeface="Calibri"/>
                          <a:cs typeface="Times New Roman"/>
                        </a:rPr>
                        <a:t> </a:t>
                      </a: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Investigate </a:t>
                      </a:r>
                      <a:r>
                        <a:rPr lang="en-GB" sz="800" dirty="0">
                          <a:effectLst/>
                          <a:latin typeface="Calibri"/>
                          <a:ea typeface="Calibri"/>
                          <a:cs typeface="Times New Roman"/>
                        </a:rPr>
                        <a:t>the vegetation succession in an urban wasteland </a:t>
                      </a:r>
                      <a:r>
                        <a:rPr lang="en-GB" sz="800" dirty="0" smtClean="0">
                          <a:effectLst/>
                          <a:latin typeface="Calibri"/>
                          <a:ea typeface="Calibri"/>
                          <a:cs typeface="Times New Roman"/>
                        </a:rPr>
                        <a:t>ecosystem </a:t>
                      </a:r>
                    </a:p>
                    <a:p>
                      <a:pPr>
                        <a:lnSpc>
                          <a:spcPct val="115000"/>
                        </a:lnSpc>
                        <a:spcAft>
                          <a:spcPts val="0"/>
                        </a:spcAft>
                      </a:pPr>
                      <a:r>
                        <a:rPr lang="en-GB" sz="800" b="1" dirty="0" smtClean="0">
                          <a:solidFill>
                            <a:schemeClr val="tx1"/>
                          </a:solidFill>
                          <a:effectLst/>
                          <a:latin typeface="Calibri"/>
                          <a:ea typeface="Calibri"/>
                          <a:cs typeface="Times New Roman"/>
                        </a:rPr>
                        <a:t>(use quadrats and observation chart)</a:t>
                      </a:r>
                      <a:endParaRPr lang="en-GB" sz="800" b="1" dirty="0">
                        <a:solidFill>
                          <a:schemeClr val="tx1"/>
                        </a:solidFill>
                        <a:effectLst/>
                        <a:latin typeface="Calibri"/>
                        <a:ea typeface="Calibri"/>
                        <a:cs typeface="Times New Roman"/>
                      </a:endParaRPr>
                    </a:p>
                    <a:p>
                      <a:pPr>
                        <a:lnSpc>
                          <a:spcPct val="115000"/>
                        </a:lnSpc>
                        <a:spcAft>
                          <a:spcPts val="0"/>
                        </a:spcAft>
                      </a:pP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Investigate the </a:t>
                      </a:r>
                      <a:r>
                        <a:rPr lang="en-GB" sz="800" dirty="0">
                          <a:effectLst/>
                          <a:latin typeface="Calibri"/>
                          <a:ea typeface="Calibri"/>
                          <a:cs typeface="Times New Roman"/>
                        </a:rPr>
                        <a:t>impacts of international </a:t>
                      </a:r>
                      <a:r>
                        <a:rPr lang="en-GB" sz="800" dirty="0" smtClean="0">
                          <a:effectLst/>
                          <a:latin typeface="Calibri"/>
                          <a:ea typeface="Calibri"/>
                          <a:cs typeface="Times New Roman"/>
                        </a:rPr>
                        <a:t>migration</a:t>
                      </a:r>
                    </a:p>
                    <a:p>
                      <a:pPr>
                        <a:lnSpc>
                          <a:spcPct val="115000"/>
                        </a:lnSpc>
                        <a:spcAft>
                          <a:spcPts val="0"/>
                        </a:spcAft>
                      </a:pPr>
                      <a:r>
                        <a:rPr lang="en-GB" sz="800" b="1" dirty="0" smtClean="0">
                          <a:solidFill>
                            <a:schemeClr val="tx1"/>
                          </a:solidFill>
                          <a:effectLst/>
                          <a:latin typeface="Calibri"/>
                          <a:ea typeface="Calibri"/>
                          <a:cs typeface="Times New Roman"/>
                        </a:rPr>
                        <a:t>(use questionnaires</a:t>
                      </a:r>
                      <a:r>
                        <a:rPr lang="en-GB" sz="800" b="1" baseline="0" dirty="0" smtClean="0">
                          <a:solidFill>
                            <a:schemeClr val="tx1"/>
                          </a:solidFill>
                          <a:effectLst/>
                          <a:latin typeface="Calibri"/>
                          <a:ea typeface="Calibri"/>
                          <a:cs typeface="Times New Roman"/>
                        </a:rPr>
                        <a:t> and observe land uses)</a:t>
                      </a:r>
                      <a:endParaRPr lang="en-GB" sz="800" b="1" dirty="0">
                        <a:solidFill>
                          <a:schemeClr val="tx1"/>
                        </a:solidFill>
                        <a:effectLst/>
                        <a:latin typeface="Calibri"/>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Changing land use over time in an urban environment (for example brownfield site), using maps and other data for historic comparisons</a:t>
                      </a:r>
                    </a:p>
                    <a:p>
                      <a:pPr>
                        <a:lnSpc>
                          <a:spcPct val="115000"/>
                        </a:lnSpc>
                        <a:spcAft>
                          <a:spcPts val="0"/>
                        </a:spcAft>
                      </a:pPr>
                      <a:r>
                        <a:rPr lang="en-GB" sz="800" b="1" dirty="0" smtClean="0">
                          <a:solidFill>
                            <a:schemeClr val="tx1"/>
                          </a:solidFill>
                          <a:effectLst/>
                          <a:latin typeface="Calibri"/>
                          <a:ea typeface="Calibri"/>
                          <a:cs typeface="Times New Roman"/>
                        </a:rPr>
                        <a:t>(plot</a:t>
                      </a:r>
                      <a:r>
                        <a:rPr lang="en-GB" sz="800" b="1" baseline="0" dirty="0" smtClean="0">
                          <a:solidFill>
                            <a:schemeClr val="tx1"/>
                          </a:solidFill>
                          <a:effectLst/>
                          <a:latin typeface="Calibri"/>
                          <a:ea typeface="Calibri"/>
                          <a:cs typeface="Times New Roman"/>
                        </a:rPr>
                        <a:t> land use and compare with historic maps/photos)</a:t>
                      </a:r>
                      <a:endParaRPr lang="en-GB" sz="800" b="1" dirty="0">
                        <a:solidFill>
                          <a:schemeClr val="tx1"/>
                        </a:solidFill>
                        <a:effectLst/>
                        <a:latin typeface="Calibri"/>
                        <a:ea typeface="Calibri"/>
                        <a:cs typeface="Times New Roman"/>
                      </a:endParaRPr>
                    </a:p>
                    <a:p>
                      <a:pPr>
                        <a:lnSpc>
                          <a:spcPct val="115000"/>
                        </a:lnSpc>
                        <a:spcAft>
                          <a:spcPts val="0"/>
                        </a:spcAft>
                      </a:pP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Changing </a:t>
                      </a:r>
                      <a:r>
                        <a:rPr lang="en-GB" sz="800" dirty="0">
                          <a:effectLst/>
                          <a:latin typeface="Calibri"/>
                          <a:ea typeface="Calibri"/>
                          <a:cs typeface="Times New Roman"/>
                        </a:rPr>
                        <a:t>patterns of retailing – comparing current retail patterns </a:t>
                      </a:r>
                      <a:r>
                        <a:rPr lang="en-GB" sz="800" dirty="0" smtClean="0">
                          <a:effectLst/>
                          <a:latin typeface="Calibri"/>
                          <a:ea typeface="Calibri"/>
                          <a:cs typeface="Times New Roman"/>
                        </a:rPr>
                        <a:t>to</a:t>
                      </a:r>
                      <a:r>
                        <a:rPr lang="en-GB" sz="800" baseline="0" dirty="0" smtClean="0">
                          <a:effectLst/>
                          <a:latin typeface="Calibri"/>
                          <a:ea typeface="Calibri"/>
                          <a:cs typeface="Times New Roman"/>
                        </a:rPr>
                        <a:t> </a:t>
                      </a:r>
                      <a:r>
                        <a:rPr lang="en-GB" sz="800" dirty="0" smtClean="0">
                          <a:effectLst/>
                          <a:latin typeface="Calibri"/>
                          <a:ea typeface="Calibri"/>
                          <a:cs typeface="Times New Roman"/>
                        </a:rPr>
                        <a:t>historic </a:t>
                      </a:r>
                      <a:r>
                        <a:rPr lang="en-GB" sz="800" dirty="0">
                          <a:effectLst/>
                          <a:latin typeface="Calibri"/>
                          <a:ea typeface="Calibri"/>
                          <a:cs typeface="Times New Roman"/>
                        </a:rPr>
                        <a:t>data from a previous year</a:t>
                      </a:r>
                    </a:p>
                    <a:p>
                      <a:pPr>
                        <a:lnSpc>
                          <a:spcPct val="115000"/>
                        </a:lnSpc>
                        <a:spcAft>
                          <a:spcPts val="0"/>
                        </a:spcAft>
                      </a:pPr>
                      <a:r>
                        <a:rPr lang="en-GB" sz="800" b="1" dirty="0" smtClean="0">
                          <a:solidFill>
                            <a:schemeClr val="tx1"/>
                          </a:solidFill>
                          <a:effectLst/>
                          <a:latin typeface="Calibri"/>
                          <a:ea typeface="Calibri"/>
                          <a:cs typeface="Times New Roman"/>
                        </a:rPr>
                        <a:t>(record current shopping patterns and compare with secondary data)</a:t>
                      </a:r>
                      <a:endParaRPr lang="en-GB" sz="800" b="1" dirty="0">
                        <a:solidFill>
                          <a:schemeClr val="tx1"/>
                        </a:solidFill>
                        <a:effectLst/>
                        <a:latin typeface="Calibri"/>
                        <a:ea typeface="Calibri"/>
                        <a:cs typeface="Times New Roman"/>
                      </a:endParaRPr>
                    </a:p>
                    <a:p>
                      <a:pPr>
                        <a:lnSpc>
                          <a:spcPct val="115000"/>
                        </a:lnSpc>
                        <a:spcAft>
                          <a:spcPts val="0"/>
                        </a:spcAft>
                      </a:pP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Investigate </a:t>
                      </a:r>
                      <a:r>
                        <a:rPr lang="en-GB" sz="800" dirty="0">
                          <a:effectLst/>
                          <a:latin typeface="Calibri"/>
                          <a:ea typeface="Calibri"/>
                          <a:cs typeface="Times New Roman"/>
                        </a:rPr>
                        <a:t>the impacts of </a:t>
                      </a:r>
                      <a:r>
                        <a:rPr lang="en-GB" sz="800" dirty="0" err="1">
                          <a:effectLst/>
                          <a:latin typeface="Calibri"/>
                          <a:ea typeface="Calibri"/>
                          <a:cs typeface="Times New Roman"/>
                        </a:rPr>
                        <a:t>pedestrianisation</a:t>
                      </a:r>
                      <a:r>
                        <a:rPr lang="en-GB" sz="800" dirty="0">
                          <a:effectLst/>
                          <a:latin typeface="Calibri"/>
                          <a:ea typeface="Calibri"/>
                          <a:cs typeface="Times New Roman"/>
                        </a:rPr>
                        <a:t> or redevelopment in a town using historic maps/data</a:t>
                      </a:r>
                    </a:p>
                    <a:p>
                      <a:pPr>
                        <a:lnSpc>
                          <a:spcPct val="115000"/>
                        </a:lnSpc>
                        <a:spcAft>
                          <a:spcPts val="0"/>
                        </a:spcAft>
                      </a:pPr>
                      <a:r>
                        <a:rPr lang="en-GB" sz="800" b="1" dirty="0" smtClean="0">
                          <a:solidFill>
                            <a:schemeClr val="tx1"/>
                          </a:solidFill>
                          <a:effectLst/>
                          <a:latin typeface="Calibri"/>
                          <a:ea typeface="Calibri"/>
                          <a:cs typeface="Times New Roman"/>
                        </a:rPr>
                        <a:t>(conduct questionnaires</a:t>
                      </a:r>
                      <a:r>
                        <a:rPr lang="en-GB" sz="800" b="1" baseline="0" dirty="0" smtClean="0">
                          <a:solidFill>
                            <a:schemeClr val="tx1"/>
                          </a:solidFill>
                          <a:effectLst/>
                          <a:latin typeface="Calibri"/>
                          <a:ea typeface="Calibri"/>
                          <a:cs typeface="Times New Roman"/>
                        </a:rPr>
                        <a:t>, use photos to compare with historic)</a:t>
                      </a:r>
                      <a:endParaRPr lang="en-GB" sz="800" b="1" dirty="0">
                        <a:solidFill>
                          <a:schemeClr val="tx1"/>
                        </a:solidFill>
                        <a:effectLst/>
                        <a:latin typeface="Calibri"/>
                        <a:ea typeface="Calibri"/>
                        <a:cs typeface="Times New Roman"/>
                      </a:endParaRPr>
                    </a:p>
                    <a:p>
                      <a:pPr>
                        <a:lnSpc>
                          <a:spcPct val="115000"/>
                        </a:lnSpc>
                        <a:spcAft>
                          <a:spcPts val="0"/>
                        </a:spcAft>
                      </a:pPr>
                      <a:endParaRPr lang="en-GB" sz="800" dirty="0" smtClean="0">
                        <a:effectLst/>
                        <a:latin typeface="Calibri"/>
                        <a:ea typeface="Calibri"/>
                        <a:cs typeface="Times New Roman"/>
                      </a:endParaRPr>
                    </a:p>
                    <a:p>
                      <a:pPr>
                        <a:lnSpc>
                          <a:spcPct val="115000"/>
                        </a:lnSpc>
                        <a:spcAft>
                          <a:spcPts val="0"/>
                        </a:spcAft>
                      </a:pPr>
                      <a:r>
                        <a:rPr lang="en-GB" sz="800" dirty="0" smtClean="0">
                          <a:effectLst/>
                          <a:latin typeface="Calibri"/>
                          <a:ea typeface="Calibri"/>
                          <a:cs typeface="Times New Roman"/>
                        </a:rPr>
                        <a:t>Investigate </a:t>
                      </a:r>
                      <a:r>
                        <a:rPr lang="en-GB" sz="800" dirty="0">
                          <a:effectLst/>
                          <a:latin typeface="Calibri"/>
                          <a:ea typeface="Calibri"/>
                          <a:cs typeface="Times New Roman"/>
                        </a:rPr>
                        <a:t>the impacts of international migration, comparing present day with historic </a:t>
                      </a:r>
                      <a:r>
                        <a:rPr lang="en-GB" sz="800" dirty="0" smtClean="0">
                          <a:effectLst/>
                          <a:latin typeface="Calibri"/>
                          <a:ea typeface="Calibri"/>
                          <a:cs typeface="Times New Roman"/>
                        </a:rPr>
                        <a:t>data</a:t>
                      </a:r>
                    </a:p>
                    <a:p>
                      <a:pPr>
                        <a:lnSpc>
                          <a:spcPct val="115000"/>
                        </a:lnSpc>
                        <a:spcAft>
                          <a:spcPts val="0"/>
                        </a:spcAft>
                      </a:pPr>
                      <a:r>
                        <a:rPr lang="en-GB" sz="800" b="1" dirty="0" smtClean="0">
                          <a:solidFill>
                            <a:schemeClr val="tx1"/>
                          </a:solidFill>
                          <a:effectLst/>
                          <a:latin typeface="Calibri"/>
                          <a:ea typeface="Calibri"/>
                          <a:cs typeface="Times New Roman"/>
                        </a:rPr>
                        <a:t>(use of old maps, census data, photos</a:t>
                      </a:r>
                      <a:r>
                        <a:rPr lang="en-GB" sz="800" b="1" baseline="0" dirty="0" smtClean="0">
                          <a:solidFill>
                            <a:schemeClr val="tx1"/>
                          </a:solidFill>
                          <a:effectLst/>
                          <a:latin typeface="Calibri"/>
                          <a:ea typeface="Calibri"/>
                          <a:cs typeface="Times New Roman"/>
                        </a:rPr>
                        <a:t> and questionnaires)</a:t>
                      </a:r>
                      <a:endParaRPr lang="en-GB" sz="800" b="1" dirty="0">
                        <a:solidFill>
                          <a:schemeClr val="tx1"/>
                        </a:solidFill>
                        <a:effectLst/>
                        <a:latin typeface="Calibri"/>
                        <a:ea typeface="Calibri"/>
                        <a:cs typeface="Times New Roman"/>
                      </a:endParaRPr>
                    </a:p>
                    <a:p>
                      <a:pPr>
                        <a:lnSpc>
                          <a:spcPct val="115000"/>
                        </a:lnSpc>
                        <a:spcAft>
                          <a:spcPts val="0"/>
                        </a:spcAft>
                      </a:pPr>
                      <a:r>
                        <a:rPr lang="en-GB" sz="800" dirty="0">
                          <a:effectLst/>
                          <a:latin typeface="Calibri"/>
                          <a:ea typeface="Calibri"/>
                          <a:cs typeface="Times New Roman"/>
                        </a:rPr>
                        <a:t> </a:t>
                      </a: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Investigate environmental quality of urban environments</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Investigate the impacts of an urban green space (or urban wasteland ecosystem) on the local community </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Investigate the sense of place of an urban area</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Investigate the effects of a football ground (or similar) on the local environment </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Investigate the impacts of </a:t>
                      </a:r>
                      <a:r>
                        <a:rPr lang="en-GB" sz="800" dirty="0" err="1">
                          <a:effectLst/>
                          <a:latin typeface="Calibri"/>
                          <a:ea typeface="Calibri"/>
                          <a:cs typeface="Times New Roman"/>
                        </a:rPr>
                        <a:t>pedestrianisation</a:t>
                      </a:r>
                      <a:r>
                        <a:rPr lang="en-GB" sz="800" dirty="0">
                          <a:effectLst/>
                          <a:latin typeface="Calibri"/>
                          <a:ea typeface="Calibri"/>
                          <a:cs typeface="Times New Roman"/>
                        </a:rPr>
                        <a:t> or redevelopment in a town</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Investigate crime and vandalism in a town or city</a:t>
                      </a: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smtClean="0">
                          <a:effectLst/>
                          <a:latin typeface="Calibri"/>
                          <a:ea typeface="Calibri"/>
                          <a:cs typeface="Times New Roman"/>
                        </a:rPr>
                        <a:t>Investigate </a:t>
                      </a:r>
                      <a:r>
                        <a:rPr lang="en-GB" sz="800" dirty="0">
                          <a:effectLst/>
                          <a:latin typeface="Calibri"/>
                          <a:ea typeface="Calibri"/>
                          <a:cs typeface="Times New Roman"/>
                        </a:rPr>
                        <a:t>the impacts of international </a:t>
                      </a:r>
                      <a:r>
                        <a:rPr lang="en-GB" sz="800" dirty="0" smtClean="0">
                          <a:effectLst/>
                          <a:latin typeface="Calibri"/>
                          <a:ea typeface="Calibri"/>
                          <a:cs typeface="Times New Roman"/>
                        </a:rPr>
                        <a:t>migration</a:t>
                      </a:r>
                    </a:p>
                    <a:p>
                      <a:pPr>
                        <a:lnSpc>
                          <a:spcPct val="115000"/>
                        </a:lnSpc>
                        <a:spcAft>
                          <a:spcPts val="0"/>
                        </a:spcAft>
                      </a:pPr>
                      <a:r>
                        <a:rPr lang="en-GB" sz="800" b="1" dirty="0" smtClean="0">
                          <a:solidFill>
                            <a:schemeClr val="tx1"/>
                          </a:solidFill>
                          <a:effectLst/>
                          <a:latin typeface="Calibri"/>
                          <a:ea typeface="Calibri"/>
                          <a:cs typeface="Times New Roman"/>
                        </a:rPr>
                        <a:t>(use of qualitative</a:t>
                      </a:r>
                      <a:r>
                        <a:rPr lang="en-GB" sz="800" b="1" baseline="0" dirty="0" smtClean="0">
                          <a:solidFill>
                            <a:schemeClr val="tx1"/>
                          </a:solidFill>
                          <a:effectLst/>
                          <a:latin typeface="Calibri"/>
                          <a:ea typeface="Calibri"/>
                          <a:cs typeface="Times New Roman"/>
                        </a:rPr>
                        <a:t> measures such as EIAs, questionnaires, bi-polar charts and photos together with GIS data)</a:t>
                      </a:r>
                      <a:endParaRPr lang="en-GB" sz="800" b="1" dirty="0">
                        <a:solidFill>
                          <a:schemeClr val="tx1"/>
                        </a:solidFill>
                        <a:effectLst/>
                        <a:latin typeface="Calibri"/>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800" dirty="0">
                          <a:effectLst/>
                          <a:latin typeface="Calibri"/>
                          <a:ea typeface="Calibri"/>
                          <a:cs typeface="Times New Roman"/>
                        </a:rPr>
                        <a:t>Investigate commuter movements  in a </a:t>
                      </a:r>
                      <a:r>
                        <a:rPr lang="en-GB" sz="800" dirty="0" smtClean="0">
                          <a:effectLst/>
                          <a:latin typeface="Calibri"/>
                          <a:ea typeface="Calibri"/>
                          <a:cs typeface="Times New Roman"/>
                        </a:rPr>
                        <a:t>town</a:t>
                      </a:r>
                    </a:p>
                    <a:p>
                      <a:pPr>
                        <a:lnSpc>
                          <a:spcPct val="115000"/>
                        </a:lnSpc>
                        <a:spcAft>
                          <a:spcPts val="0"/>
                        </a:spcAft>
                      </a:pPr>
                      <a:r>
                        <a:rPr lang="en-GB" sz="800" b="1" dirty="0" smtClean="0">
                          <a:solidFill>
                            <a:schemeClr val="tx1"/>
                          </a:solidFill>
                          <a:effectLst/>
                          <a:latin typeface="Calibri"/>
                          <a:ea typeface="Calibri"/>
                          <a:cs typeface="Times New Roman"/>
                        </a:rPr>
                        <a:t>(record</a:t>
                      </a:r>
                      <a:r>
                        <a:rPr lang="en-GB" sz="800" b="1" baseline="0" dirty="0" smtClean="0">
                          <a:solidFill>
                            <a:schemeClr val="tx1"/>
                          </a:solidFill>
                          <a:effectLst/>
                          <a:latin typeface="Calibri"/>
                          <a:ea typeface="Calibri"/>
                          <a:cs typeface="Times New Roman"/>
                        </a:rPr>
                        <a:t> traffic flows)</a:t>
                      </a:r>
                      <a:endParaRPr lang="en-GB" sz="800" b="1" dirty="0">
                        <a:solidFill>
                          <a:schemeClr val="tx1"/>
                        </a:solidFill>
                        <a:effectLst/>
                        <a:latin typeface="Calibri"/>
                        <a:ea typeface="Calibri"/>
                        <a:cs typeface="Times New Roman"/>
                      </a:endParaRP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a:effectLst/>
                          <a:latin typeface="Calibri"/>
                          <a:ea typeface="Calibri"/>
                          <a:cs typeface="Times New Roman"/>
                        </a:rPr>
                        <a:t>Investigate traffic or pedestrian flows, for example relating pedestrian flows in a</a:t>
                      </a:r>
                    </a:p>
                    <a:p>
                      <a:pPr>
                        <a:lnSpc>
                          <a:spcPct val="115000"/>
                        </a:lnSpc>
                        <a:spcAft>
                          <a:spcPts val="0"/>
                        </a:spcAft>
                      </a:pPr>
                      <a:r>
                        <a:rPr lang="en-GB" sz="800" dirty="0">
                          <a:effectLst/>
                          <a:latin typeface="Calibri"/>
                          <a:ea typeface="Calibri"/>
                          <a:cs typeface="Times New Roman"/>
                        </a:rPr>
                        <a:t>retail environment to parking provision in an urban area or </a:t>
                      </a:r>
                      <a:r>
                        <a:rPr lang="en-GB" sz="800" dirty="0" smtClean="0">
                          <a:effectLst/>
                          <a:latin typeface="Calibri"/>
                          <a:ea typeface="Calibri"/>
                          <a:cs typeface="Times New Roman"/>
                        </a:rPr>
                        <a:t>identifying</a:t>
                      </a:r>
                      <a:r>
                        <a:rPr lang="en-GB" sz="800" baseline="0" dirty="0" smtClean="0">
                          <a:effectLst/>
                          <a:latin typeface="Calibri"/>
                          <a:ea typeface="Calibri"/>
                          <a:cs typeface="Times New Roman"/>
                        </a:rPr>
                        <a:t> </a:t>
                      </a:r>
                      <a:r>
                        <a:rPr lang="en-GB" sz="800" dirty="0" smtClean="0">
                          <a:effectLst/>
                          <a:latin typeface="Calibri"/>
                          <a:ea typeface="Calibri"/>
                          <a:cs typeface="Times New Roman"/>
                        </a:rPr>
                        <a:t>best </a:t>
                      </a:r>
                      <a:r>
                        <a:rPr lang="en-GB" sz="800" dirty="0">
                          <a:effectLst/>
                          <a:latin typeface="Calibri"/>
                          <a:ea typeface="Calibri"/>
                          <a:cs typeface="Times New Roman"/>
                        </a:rPr>
                        <a:t>route for a cycle </a:t>
                      </a:r>
                      <a:r>
                        <a:rPr lang="en-GB" sz="800" dirty="0" smtClean="0">
                          <a:effectLst/>
                          <a:latin typeface="Calibri"/>
                          <a:ea typeface="Calibri"/>
                          <a:cs typeface="Times New Roman"/>
                        </a:rPr>
                        <a:t>path</a:t>
                      </a:r>
                    </a:p>
                    <a:p>
                      <a:pPr>
                        <a:lnSpc>
                          <a:spcPct val="115000"/>
                        </a:lnSpc>
                        <a:spcAft>
                          <a:spcPts val="0"/>
                        </a:spcAft>
                      </a:pPr>
                      <a:r>
                        <a:rPr lang="en-GB" sz="800" b="1" dirty="0" smtClean="0">
                          <a:solidFill>
                            <a:schemeClr val="tx1"/>
                          </a:solidFill>
                          <a:effectLst/>
                          <a:latin typeface="Calibri"/>
                          <a:ea typeface="Calibri"/>
                          <a:cs typeface="Times New Roman"/>
                        </a:rPr>
                        <a:t>(record</a:t>
                      </a:r>
                      <a:r>
                        <a:rPr lang="en-GB" sz="800" b="1" baseline="0" dirty="0" smtClean="0">
                          <a:solidFill>
                            <a:schemeClr val="tx1"/>
                          </a:solidFill>
                          <a:effectLst/>
                          <a:latin typeface="Calibri"/>
                          <a:ea typeface="Calibri"/>
                          <a:cs typeface="Times New Roman"/>
                        </a:rPr>
                        <a:t> traffic flows, conduct questionnaires)</a:t>
                      </a:r>
                      <a:endParaRPr lang="en-GB" sz="800" b="1" dirty="0">
                        <a:solidFill>
                          <a:schemeClr val="tx1"/>
                        </a:solidFill>
                        <a:effectLst/>
                        <a:latin typeface="Calibri"/>
                        <a:ea typeface="Calibri"/>
                        <a:cs typeface="Times New Roman"/>
                      </a:endParaRPr>
                    </a:p>
                    <a:p>
                      <a:pPr>
                        <a:lnSpc>
                          <a:spcPct val="115000"/>
                        </a:lnSpc>
                        <a:spcAft>
                          <a:spcPts val="0"/>
                        </a:spcAft>
                      </a:pPr>
                      <a:r>
                        <a:rPr lang="en-GB" sz="800" dirty="0">
                          <a:effectLst/>
                          <a:latin typeface="Calibri"/>
                          <a:ea typeface="Calibri"/>
                          <a:cs typeface="Times New Roman"/>
                        </a:rPr>
                        <a:t> </a:t>
                      </a:r>
                    </a:p>
                    <a:p>
                      <a:pPr>
                        <a:lnSpc>
                          <a:spcPct val="115000"/>
                        </a:lnSpc>
                        <a:spcAft>
                          <a:spcPts val="0"/>
                        </a:spcAft>
                      </a:pPr>
                      <a:r>
                        <a:rPr lang="en-GB" sz="800" dirty="0" smtClean="0">
                          <a:effectLst/>
                          <a:latin typeface="Calibri"/>
                          <a:ea typeface="Calibri"/>
                          <a:cs typeface="Times New Roman"/>
                        </a:rPr>
                        <a:t>Investigate </a:t>
                      </a:r>
                      <a:r>
                        <a:rPr lang="en-GB" sz="800" dirty="0">
                          <a:effectLst/>
                          <a:latin typeface="Calibri"/>
                          <a:ea typeface="Calibri"/>
                          <a:cs typeface="Times New Roman"/>
                        </a:rPr>
                        <a:t>the impacts of international migration </a:t>
                      </a:r>
                      <a:endParaRPr lang="en-GB" sz="800" dirty="0" smtClean="0">
                        <a:effectLst/>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schemeClr val="tx1"/>
                          </a:solidFill>
                          <a:effectLst/>
                          <a:uLnTx/>
                          <a:uFillTx/>
                          <a:latin typeface="+mn-lt"/>
                          <a:ea typeface="Calibri"/>
                          <a:cs typeface="Times New Roman"/>
                        </a:rPr>
                        <a:t>(use questionnaires and observe land uses)</a:t>
                      </a:r>
                    </a:p>
                    <a:p>
                      <a:pPr>
                        <a:lnSpc>
                          <a:spcPct val="115000"/>
                        </a:lnSpc>
                        <a:spcAft>
                          <a:spcPts val="0"/>
                        </a:spcAft>
                      </a:pPr>
                      <a:endParaRPr lang="en-GB" sz="800" dirty="0">
                        <a:solidFill>
                          <a:srgbClr val="FF0000"/>
                        </a:solidFill>
                        <a:effectLst/>
                        <a:latin typeface="Calibri"/>
                        <a:ea typeface="Calibri"/>
                        <a:cs typeface="Times New Roman"/>
                      </a:endParaRPr>
                    </a:p>
                  </a:txBody>
                  <a:tcPr marL="60968" marR="6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59005159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404664"/>
            <a:ext cx="6347714" cy="1320800"/>
          </a:xfrm>
        </p:spPr>
        <p:txBody>
          <a:bodyPr/>
          <a:lstStyle/>
          <a:p>
            <a:r>
              <a:rPr lang="en-GB" dirty="0" smtClean="0"/>
              <a:t>Enquiry 2: Carmarthen </a:t>
            </a:r>
            <a:endParaRPr lang="en-GB" dirty="0"/>
          </a:p>
        </p:txBody>
      </p:sp>
      <p:sp>
        <p:nvSpPr>
          <p:cNvPr id="5" name="TextBox 4"/>
          <p:cNvSpPr txBox="1"/>
          <p:nvPr/>
        </p:nvSpPr>
        <p:spPr>
          <a:xfrm>
            <a:off x="933945" y="6340678"/>
            <a:ext cx="7236295" cy="369332"/>
          </a:xfrm>
          <a:prstGeom prst="rect">
            <a:avLst/>
          </a:prstGeom>
          <a:solidFill>
            <a:schemeClr val="bg1"/>
          </a:solidFill>
          <a:ln w="15875">
            <a:solidFill>
              <a:schemeClr val="tx1"/>
            </a:solidFill>
          </a:ln>
        </p:spPr>
        <p:txBody>
          <a:bodyPr wrap="square" rtlCol="0">
            <a:spAutoFit/>
          </a:bodyPr>
          <a:lstStyle/>
          <a:p>
            <a:pPr algn="ctr"/>
            <a:r>
              <a:rPr lang="en-GB" b="1" dirty="0" smtClean="0">
                <a:solidFill>
                  <a:srgbClr val="FF0000"/>
                </a:solidFill>
              </a:rPr>
              <a:t>Consider what methodologies could be used here to collect data</a:t>
            </a:r>
            <a:endParaRPr lang="en-GB" b="1" dirty="0">
              <a:solidFill>
                <a:srgbClr val="FF0000"/>
              </a:solidFill>
            </a:endParaRPr>
          </a:p>
        </p:txBody>
      </p:sp>
      <p:pic>
        <p:nvPicPr>
          <p:cNvPr id="4098" name="Picture 2" descr="C:\Users\Simon\Pictures\Wales 2016\785CANON\IMG_85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945" y="1320151"/>
            <a:ext cx="7236296" cy="48241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966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1048</TotalTime>
  <Words>1792</Words>
  <Application>Microsoft Office PowerPoint</Application>
  <PresentationFormat>On-screen Show (4:3)</PresentationFormat>
  <Paragraphs>386</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Facet</vt:lpstr>
      <vt:lpstr>Applied Fieldwork Enquiry</vt:lpstr>
      <vt:lpstr>Table A: fieldwork methodologies</vt:lpstr>
      <vt:lpstr>Table B: conceptual frameworks</vt:lpstr>
      <vt:lpstr>WJEC nominated criteria</vt:lpstr>
      <vt:lpstr>PowerPoint Presentation</vt:lpstr>
      <vt:lpstr>Enquiry 1: Ask questions</vt:lpstr>
      <vt:lpstr>Enquiry 2: Collecting data </vt:lpstr>
      <vt:lpstr>Enquiry 2: Urban methodologies</vt:lpstr>
      <vt:lpstr>Enquiry 2: Carmarthen </vt:lpstr>
      <vt:lpstr>Enquiry 2: Carmarthen</vt:lpstr>
      <vt:lpstr>Enquiry 2: Collecting data</vt:lpstr>
      <vt:lpstr>Enquiry 3: Processing and presenting</vt:lpstr>
      <vt:lpstr>Enquiry 3: Processing and presenting</vt:lpstr>
      <vt:lpstr>Enquiry 3: Processing and presenting</vt:lpstr>
      <vt:lpstr>Enquiry 3: Processing and presenting</vt:lpstr>
      <vt:lpstr>Enquiry 3: Processing and presenting</vt:lpstr>
      <vt:lpstr>Enquiry 3: Processing and presenting</vt:lpstr>
      <vt:lpstr>Annotated photo showing a traditional shopping street in Carmarthen</vt:lpstr>
      <vt:lpstr>Enquiry 4: Analysing and wider understanding</vt:lpstr>
      <vt:lpstr>Enquiry 4: Describing data</vt:lpstr>
      <vt:lpstr>Enquiry 4: Analysing data</vt:lpstr>
      <vt:lpstr>Enquiry 5: Drawing conclusions</vt:lpstr>
      <vt:lpstr>Enquiry 5: Drawing conclusions</vt:lpstr>
      <vt:lpstr>Enquiry 5: Drawing conclusions</vt:lpstr>
      <vt:lpstr>Enquiry 6: Evaluating the process</vt:lpstr>
      <vt:lpstr>Enquiry 6: Evaluating the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Fieldwork Enquiry</dc:title>
  <dc:creator>Simon</dc:creator>
  <cp:lastModifiedBy>Random Guy A</cp:lastModifiedBy>
  <cp:revision>97</cp:revision>
  <dcterms:created xsi:type="dcterms:W3CDTF">2016-11-05T09:38:39Z</dcterms:created>
  <dcterms:modified xsi:type="dcterms:W3CDTF">2017-05-27T14:26:00Z</dcterms:modified>
</cp:coreProperties>
</file>